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sldIdLst>
    <p:sldId id="256" r:id="rId2"/>
    <p:sldId id="262" r:id="rId3"/>
    <p:sldId id="258" r:id="rId4"/>
    <p:sldId id="259" r:id="rId5"/>
    <p:sldId id="260" r:id="rId6"/>
    <p:sldId id="261" r:id="rId7"/>
    <p:sldId id="263" r:id="rId8"/>
    <p:sldId id="266" r:id="rId9"/>
    <p:sldId id="267"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97" autoAdjust="0"/>
    <p:restoredTop sz="94660"/>
  </p:normalViewPr>
  <p:slideViewPr>
    <p:cSldViewPr snapToGrid="0">
      <p:cViewPr varScale="1">
        <p:scale>
          <a:sx n="86" d="100"/>
          <a:sy n="86" d="100"/>
        </p:scale>
        <p:origin x="422"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9033A2C-877C-4C40-A38B-96E7764A8E18}" type="datetimeFigureOut">
              <a:rPr lang="en-US" smtClean="0"/>
              <a:t>12/17/2020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7D9A20-ABE1-4CB2-9286-503CB42F3884}"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258175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033A2C-877C-4C40-A38B-96E7764A8E18}" type="datetimeFigureOut">
              <a:rPr lang="en-US" smtClean="0"/>
              <a:t>12/17/2020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7D9A20-ABE1-4CB2-9286-503CB42F3884}" type="slidenum">
              <a:rPr lang="en-US" smtClean="0"/>
              <a:t>‹#›</a:t>
            </a:fld>
            <a:endParaRPr lang="en-US"/>
          </a:p>
        </p:txBody>
      </p:sp>
    </p:spTree>
    <p:extLst>
      <p:ext uri="{BB962C8B-B14F-4D97-AF65-F5344CB8AC3E}">
        <p14:creationId xmlns:p14="http://schemas.microsoft.com/office/powerpoint/2010/main" val="10425968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033A2C-877C-4C40-A38B-96E7764A8E18}" type="datetimeFigureOut">
              <a:rPr lang="en-US" smtClean="0"/>
              <a:t>12/17/2020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7D9A20-ABE1-4CB2-9286-503CB42F3884}" type="slidenum">
              <a:rPr lang="en-US" smtClean="0"/>
              <a:t>‹#›</a:t>
            </a:fld>
            <a:endParaRPr lang="en-US"/>
          </a:p>
        </p:txBody>
      </p:sp>
    </p:spTree>
    <p:extLst>
      <p:ext uri="{BB962C8B-B14F-4D97-AF65-F5344CB8AC3E}">
        <p14:creationId xmlns:p14="http://schemas.microsoft.com/office/powerpoint/2010/main" val="36404262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033A2C-877C-4C40-A38B-96E7764A8E18}" type="datetimeFigureOut">
              <a:rPr lang="en-US" smtClean="0"/>
              <a:t>12/17/2020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7D9A20-ABE1-4CB2-9286-503CB42F3884}" type="slidenum">
              <a:rPr lang="en-US" smtClean="0"/>
              <a:t>‹#›</a:t>
            </a:fld>
            <a:endParaRPr lang="en-US"/>
          </a:p>
        </p:txBody>
      </p:sp>
    </p:spTree>
    <p:extLst>
      <p:ext uri="{BB962C8B-B14F-4D97-AF65-F5344CB8AC3E}">
        <p14:creationId xmlns:p14="http://schemas.microsoft.com/office/powerpoint/2010/main" val="28241921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9033A2C-877C-4C40-A38B-96E7764A8E18}" type="datetimeFigureOut">
              <a:rPr lang="en-US" smtClean="0"/>
              <a:t>12/17/2020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7D9A20-ABE1-4CB2-9286-503CB42F3884}"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435508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9033A2C-877C-4C40-A38B-96E7764A8E18}" type="datetimeFigureOut">
              <a:rPr lang="en-US" smtClean="0"/>
              <a:t>12/17/2020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7D9A20-ABE1-4CB2-9286-503CB42F3884}" type="slidenum">
              <a:rPr lang="en-US" smtClean="0"/>
              <a:t>‹#›</a:t>
            </a:fld>
            <a:endParaRPr lang="en-US"/>
          </a:p>
        </p:txBody>
      </p:sp>
    </p:spTree>
    <p:extLst>
      <p:ext uri="{BB962C8B-B14F-4D97-AF65-F5344CB8AC3E}">
        <p14:creationId xmlns:p14="http://schemas.microsoft.com/office/powerpoint/2010/main" val="9179460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9033A2C-877C-4C40-A38B-96E7764A8E18}" type="datetimeFigureOut">
              <a:rPr lang="en-US" smtClean="0"/>
              <a:t>12/17/2020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B7D9A20-ABE1-4CB2-9286-503CB42F3884}" type="slidenum">
              <a:rPr lang="en-US" smtClean="0"/>
              <a:t>‹#›</a:t>
            </a:fld>
            <a:endParaRPr lang="en-US"/>
          </a:p>
        </p:txBody>
      </p:sp>
    </p:spTree>
    <p:extLst>
      <p:ext uri="{BB962C8B-B14F-4D97-AF65-F5344CB8AC3E}">
        <p14:creationId xmlns:p14="http://schemas.microsoft.com/office/powerpoint/2010/main" val="14176047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9033A2C-877C-4C40-A38B-96E7764A8E18}" type="datetimeFigureOut">
              <a:rPr lang="en-US" smtClean="0"/>
              <a:t>12/17/2020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B7D9A20-ABE1-4CB2-9286-503CB42F3884}" type="slidenum">
              <a:rPr lang="en-US" smtClean="0"/>
              <a:t>‹#›</a:t>
            </a:fld>
            <a:endParaRPr lang="en-US"/>
          </a:p>
        </p:txBody>
      </p:sp>
    </p:spTree>
    <p:extLst>
      <p:ext uri="{BB962C8B-B14F-4D97-AF65-F5344CB8AC3E}">
        <p14:creationId xmlns:p14="http://schemas.microsoft.com/office/powerpoint/2010/main" val="25516626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19033A2C-877C-4C40-A38B-96E7764A8E18}" type="datetimeFigureOut">
              <a:rPr lang="en-US" smtClean="0"/>
              <a:t>12/17/2020</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4B7D9A20-ABE1-4CB2-9286-503CB42F3884}" type="slidenum">
              <a:rPr lang="en-US" smtClean="0"/>
              <a:t>‹#›</a:t>
            </a:fld>
            <a:endParaRPr lang="en-US"/>
          </a:p>
        </p:txBody>
      </p:sp>
    </p:spTree>
    <p:extLst>
      <p:ext uri="{BB962C8B-B14F-4D97-AF65-F5344CB8AC3E}">
        <p14:creationId xmlns:p14="http://schemas.microsoft.com/office/powerpoint/2010/main" val="36643027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19033A2C-877C-4C40-A38B-96E7764A8E18}" type="datetimeFigureOut">
              <a:rPr lang="en-US" smtClean="0"/>
              <a:t>12/17/2020</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B7D9A20-ABE1-4CB2-9286-503CB42F3884}" type="slidenum">
              <a:rPr lang="en-US" smtClean="0"/>
              <a:t>‹#›</a:t>
            </a:fld>
            <a:endParaRPr lang="en-US"/>
          </a:p>
        </p:txBody>
      </p:sp>
    </p:spTree>
    <p:extLst>
      <p:ext uri="{BB962C8B-B14F-4D97-AF65-F5344CB8AC3E}">
        <p14:creationId xmlns:p14="http://schemas.microsoft.com/office/powerpoint/2010/main" val="30838109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9033A2C-877C-4C40-A38B-96E7764A8E18}" type="datetimeFigureOut">
              <a:rPr lang="en-US" smtClean="0"/>
              <a:t>12/17/2020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7D9A20-ABE1-4CB2-9286-503CB42F3884}" type="slidenum">
              <a:rPr lang="en-US" smtClean="0"/>
              <a:t>‹#›</a:t>
            </a:fld>
            <a:endParaRPr lang="en-US"/>
          </a:p>
        </p:txBody>
      </p:sp>
    </p:spTree>
    <p:extLst>
      <p:ext uri="{BB962C8B-B14F-4D97-AF65-F5344CB8AC3E}">
        <p14:creationId xmlns:p14="http://schemas.microsoft.com/office/powerpoint/2010/main" val="35473111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19033A2C-877C-4C40-A38B-96E7764A8E18}" type="datetimeFigureOut">
              <a:rPr lang="en-US" smtClean="0"/>
              <a:t>12/17/2020</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B7D9A20-ABE1-4CB2-9286-503CB42F3884}"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02316448"/>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9">
            <a:extLst>
              <a:ext uri="{FF2B5EF4-FFF2-40B4-BE49-F238E27FC236}">
                <a16:creationId xmlns:a16="http://schemas.microsoft.com/office/drawing/2014/main" id="{9D297EE1-F27F-4905-BB20-FD751D9D72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1504604-39BE-42E2-A291-066C5BF8B68C}"/>
              </a:ext>
            </a:extLst>
          </p:cNvPr>
          <p:cNvSpPr>
            <a:spLocks noGrp="1"/>
          </p:cNvSpPr>
          <p:nvPr>
            <p:ph type="ctrTitle"/>
          </p:nvPr>
        </p:nvSpPr>
        <p:spPr>
          <a:xfrm>
            <a:off x="638423" y="3766457"/>
            <a:ext cx="10909073" cy="1654629"/>
          </a:xfrm>
        </p:spPr>
        <p:txBody>
          <a:bodyPr>
            <a:normAutofit/>
          </a:bodyPr>
          <a:lstStyle/>
          <a:p>
            <a:pPr algn="ctr"/>
            <a:r>
              <a:rPr lang="en-US" sz="6000" dirty="0">
                <a:latin typeface="Bell MT" panose="02020503060305020303" pitchFamily="18" charset="0"/>
              </a:rPr>
              <a:t>Technical Presentation</a:t>
            </a:r>
          </a:p>
        </p:txBody>
      </p:sp>
      <p:sp>
        <p:nvSpPr>
          <p:cNvPr id="3" name="Subtitle 2">
            <a:extLst>
              <a:ext uri="{FF2B5EF4-FFF2-40B4-BE49-F238E27FC236}">
                <a16:creationId xmlns:a16="http://schemas.microsoft.com/office/drawing/2014/main" id="{9CC1C8C8-01BB-455C-AC73-D8D937B235DA}"/>
              </a:ext>
            </a:extLst>
          </p:cNvPr>
          <p:cNvSpPr>
            <a:spLocks noGrp="1"/>
          </p:cNvSpPr>
          <p:nvPr>
            <p:ph type="subTitle" idx="1"/>
          </p:nvPr>
        </p:nvSpPr>
        <p:spPr>
          <a:xfrm>
            <a:off x="1281474" y="5496089"/>
            <a:ext cx="9622971" cy="771743"/>
          </a:xfrm>
        </p:spPr>
        <p:txBody>
          <a:bodyPr>
            <a:normAutofit/>
          </a:bodyPr>
          <a:lstStyle/>
          <a:p>
            <a:pPr algn="ctr"/>
            <a:r>
              <a:rPr lang="en-US" sz="2000" dirty="0">
                <a:solidFill>
                  <a:schemeClr val="tx1">
                    <a:lumMod val="85000"/>
                    <a:lumOff val="15000"/>
                  </a:schemeClr>
                </a:solidFill>
              </a:rPr>
              <a:t>Presented by: Jenny </a:t>
            </a:r>
            <a:r>
              <a:rPr lang="en-US" sz="2000" dirty="0" err="1">
                <a:solidFill>
                  <a:schemeClr val="tx1">
                    <a:lumMod val="85000"/>
                    <a:lumOff val="15000"/>
                  </a:schemeClr>
                </a:solidFill>
              </a:rPr>
              <a:t>burgos</a:t>
            </a:r>
            <a:endParaRPr lang="en-US" sz="2000" dirty="0">
              <a:solidFill>
                <a:schemeClr val="tx1">
                  <a:lumMod val="85000"/>
                  <a:lumOff val="15000"/>
                </a:schemeClr>
              </a:solidFill>
            </a:endParaRPr>
          </a:p>
        </p:txBody>
      </p:sp>
      <p:pic>
        <p:nvPicPr>
          <p:cNvPr id="5" name="Picture 4" descr="Icon&#10;&#10;Description automatically generated">
            <a:extLst>
              <a:ext uri="{FF2B5EF4-FFF2-40B4-BE49-F238E27FC236}">
                <a16:creationId xmlns:a16="http://schemas.microsoft.com/office/drawing/2014/main" id="{D658B0DC-D30D-4C94-8E47-3DA89195E5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79250" y="932016"/>
            <a:ext cx="8020836" cy="2506511"/>
          </a:xfrm>
          <a:prstGeom prst="rect">
            <a:avLst/>
          </a:prstGeom>
        </p:spPr>
      </p:pic>
      <p:cxnSp>
        <p:nvCxnSpPr>
          <p:cNvPr id="19" name="Straight Connector 11">
            <a:extLst>
              <a:ext uri="{FF2B5EF4-FFF2-40B4-BE49-F238E27FC236}">
                <a16:creationId xmlns:a16="http://schemas.microsoft.com/office/drawing/2014/main" id="{12971FE3-2302-4172-9AB1-5A82826F812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35159" y="5433708"/>
            <a:ext cx="105156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20" name="Rectangle 13">
            <a:extLst>
              <a:ext uri="{FF2B5EF4-FFF2-40B4-BE49-F238E27FC236}">
                <a16:creationId xmlns:a16="http://schemas.microsoft.com/office/drawing/2014/main" id="{4AB10AF3-028D-41BB-9535-0F48BCD436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15">
            <a:extLst>
              <a:ext uri="{FF2B5EF4-FFF2-40B4-BE49-F238E27FC236}">
                <a16:creationId xmlns:a16="http://schemas.microsoft.com/office/drawing/2014/main" id="{B50352C9-B52B-4CF1-8D8F-43426EFAB0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37105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F53F1A-0C8B-47F0-8E2F-5C1390EBBB61}"/>
              </a:ext>
            </a:extLst>
          </p:cNvPr>
          <p:cNvSpPr>
            <a:spLocks noGrp="1"/>
          </p:cNvSpPr>
          <p:nvPr>
            <p:ph type="title"/>
          </p:nvPr>
        </p:nvSpPr>
        <p:spPr/>
        <p:txBody>
          <a:bodyPr/>
          <a:lstStyle/>
          <a:p>
            <a:r>
              <a:rPr lang="en-US" dirty="0">
                <a:solidFill>
                  <a:schemeClr val="tx1"/>
                </a:solidFill>
                <a:latin typeface="Bell MT" panose="02020503060305020303" pitchFamily="18" charset="0"/>
              </a:rPr>
              <a:t>Context</a:t>
            </a:r>
          </a:p>
        </p:txBody>
      </p:sp>
      <p:sp>
        <p:nvSpPr>
          <p:cNvPr id="3" name="Content Placeholder 2">
            <a:extLst>
              <a:ext uri="{FF2B5EF4-FFF2-40B4-BE49-F238E27FC236}">
                <a16:creationId xmlns:a16="http://schemas.microsoft.com/office/drawing/2014/main" id="{36E8EABD-B0D1-4E46-93E3-4F721D9341E9}"/>
              </a:ext>
            </a:extLst>
          </p:cNvPr>
          <p:cNvSpPr>
            <a:spLocks noGrp="1"/>
          </p:cNvSpPr>
          <p:nvPr>
            <p:ph idx="1"/>
          </p:nvPr>
        </p:nvSpPr>
        <p:spPr/>
        <p:txBody>
          <a:bodyPr/>
          <a:lstStyle/>
          <a:p>
            <a:pPr marL="0" indent="0">
              <a:buNone/>
            </a:pPr>
            <a:r>
              <a:rPr lang="en-US" dirty="0">
                <a:solidFill>
                  <a:schemeClr val="tx1"/>
                </a:solidFill>
                <a:latin typeface="Bell MT" panose="02020503060305020303" pitchFamily="18" charset="0"/>
              </a:rPr>
              <a:t>Since 2008, </a:t>
            </a:r>
            <a:r>
              <a:rPr lang="en-US" dirty="0" err="1">
                <a:solidFill>
                  <a:schemeClr val="tx1"/>
                </a:solidFill>
                <a:latin typeface="Bell MT" panose="02020503060305020303" pitchFamily="18" charset="0"/>
              </a:rPr>
              <a:t>AirBnb</a:t>
            </a:r>
            <a:r>
              <a:rPr lang="en-US" dirty="0">
                <a:solidFill>
                  <a:schemeClr val="tx1"/>
                </a:solidFill>
                <a:latin typeface="Bell MT" panose="02020503060305020303" pitchFamily="18" charset="0"/>
              </a:rPr>
              <a:t> has emerged as the great contender of hotel businesses offering hosts and guests a unique and more personalized way of traveling at a cheaper cost. </a:t>
            </a:r>
          </a:p>
          <a:p>
            <a:pPr marL="0" indent="0">
              <a:buNone/>
            </a:pPr>
            <a:endParaRPr lang="en-US" dirty="0">
              <a:solidFill>
                <a:schemeClr val="tx1"/>
              </a:solidFill>
              <a:latin typeface="Bell MT" panose="02020503060305020303" pitchFamily="18" charset="0"/>
            </a:endParaRPr>
          </a:p>
          <a:p>
            <a:pPr marL="0" indent="0">
              <a:buNone/>
            </a:pPr>
            <a:r>
              <a:rPr lang="en-US" dirty="0">
                <a:solidFill>
                  <a:schemeClr val="tx1"/>
                </a:solidFill>
                <a:latin typeface="Bell MT" panose="02020503060305020303" pitchFamily="18" charset="0"/>
              </a:rPr>
              <a:t>The dataset describes the listing activity and metrics of </a:t>
            </a:r>
            <a:r>
              <a:rPr lang="en-US" dirty="0" err="1">
                <a:solidFill>
                  <a:schemeClr val="tx1"/>
                </a:solidFill>
                <a:latin typeface="Bell MT" panose="02020503060305020303" pitchFamily="18" charset="0"/>
              </a:rPr>
              <a:t>AirBnB</a:t>
            </a:r>
            <a:r>
              <a:rPr lang="en-US" dirty="0">
                <a:solidFill>
                  <a:schemeClr val="tx1"/>
                </a:solidFill>
                <a:latin typeface="Bell MT" panose="02020503060305020303" pitchFamily="18" charset="0"/>
              </a:rPr>
              <a:t> rentals in several cities in the US as of 2020</a:t>
            </a:r>
          </a:p>
          <a:p>
            <a:pPr marL="0" indent="0">
              <a:buNone/>
            </a:pPr>
            <a:endParaRPr lang="en-US" dirty="0">
              <a:solidFill>
                <a:schemeClr val="tx1"/>
              </a:solidFill>
              <a:latin typeface="Bell MT" panose="02020503060305020303" pitchFamily="18" charset="0"/>
            </a:endParaRPr>
          </a:p>
          <a:p>
            <a:pPr marL="0" indent="0">
              <a:buNone/>
            </a:pPr>
            <a:r>
              <a:rPr lang="en-US" dirty="0">
                <a:solidFill>
                  <a:schemeClr val="tx1"/>
                </a:solidFill>
                <a:latin typeface="Bell MT" panose="02020503060305020303" pitchFamily="18" charset="0"/>
              </a:rPr>
              <a:t>By conducting data analysis, business implications and strategies can be drawn in the next calendar year. This study used both descriptive and inferential statistics to predict the rental prices in cities in the US</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41660679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021820BF-B2AF-4FEC-BE1F-D738911A49D4}"/>
              </a:ext>
            </a:extLst>
          </p:cNvPr>
          <p:cNvCxnSpPr>
            <a:cxnSpLocks/>
          </p:cNvCxnSpPr>
          <p:nvPr/>
        </p:nvCxnSpPr>
        <p:spPr>
          <a:xfrm>
            <a:off x="337351" y="745725"/>
            <a:ext cx="11265763" cy="0"/>
          </a:xfrm>
          <a:prstGeom prst="line">
            <a:avLst/>
          </a:prstGeom>
        </p:spPr>
        <p:style>
          <a:lnRef idx="3">
            <a:schemeClr val="accent2"/>
          </a:lnRef>
          <a:fillRef idx="0">
            <a:schemeClr val="accent2"/>
          </a:fillRef>
          <a:effectRef idx="2">
            <a:schemeClr val="accent2"/>
          </a:effectRef>
          <a:fontRef idx="minor">
            <a:schemeClr val="tx1"/>
          </a:fontRef>
        </p:style>
      </p:cxnSp>
      <p:sp>
        <p:nvSpPr>
          <p:cNvPr id="5" name="TextBox 4">
            <a:extLst>
              <a:ext uri="{FF2B5EF4-FFF2-40B4-BE49-F238E27FC236}">
                <a16:creationId xmlns:a16="http://schemas.microsoft.com/office/drawing/2014/main" id="{E3D22119-FC1A-41AF-A9AA-FBC4BD2770A8}"/>
              </a:ext>
            </a:extLst>
          </p:cNvPr>
          <p:cNvSpPr txBox="1"/>
          <p:nvPr/>
        </p:nvSpPr>
        <p:spPr>
          <a:xfrm>
            <a:off x="337350" y="244363"/>
            <a:ext cx="11265763" cy="677108"/>
          </a:xfrm>
          <a:prstGeom prst="rect">
            <a:avLst/>
          </a:prstGeom>
          <a:noFill/>
        </p:spPr>
        <p:txBody>
          <a:bodyPr wrap="square" rtlCol="0">
            <a:spAutoFit/>
          </a:bodyPr>
          <a:lstStyle/>
          <a:p>
            <a:r>
              <a:rPr lang="en-US" sz="2000" b="1" dirty="0">
                <a:solidFill>
                  <a:schemeClr val="tx1">
                    <a:lumMod val="75000"/>
                    <a:lumOff val="25000"/>
                  </a:schemeClr>
                </a:solidFill>
                <a:latin typeface="Avenir Next LT Pro Light" panose="020B0304020202020204" pitchFamily="34" charset="0"/>
              </a:rPr>
              <a:t>Majority of the rental listings are entire home/apt type across US cities</a:t>
            </a:r>
          </a:p>
          <a:p>
            <a:endParaRPr lang="en-US" dirty="0"/>
          </a:p>
        </p:txBody>
      </p:sp>
      <p:pic>
        <p:nvPicPr>
          <p:cNvPr id="4" name="Picture 3" descr="Chart, bar chart, waterfall chart&#10;&#10;Description automatically generated">
            <a:extLst>
              <a:ext uri="{FF2B5EF4-FFF2-40B4-BE49-F238E27FC236}">
                <a16:creationId xmlns:a16="http://schemas.microsoft.com/office/drawing/2014/main" id="{6E4B9D59-89DC-479A-A2A3-A79AA2C090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8946" y="1222277"/>
            <a:ext cx="2706455" cy="4626510"/>
          </a:xfrm>
          <a:prstGeom prst="rect">
            <a:avLst/>
          </a:prstGeom>
        </p:spPr>
      </p:pic>
      <p:pic>
        <p:nvPicPr>
          <p:cNvPr id="7" name="Picture 6" descr="Chart, bar chart&#10;&#10;Description automatically generated">
            <a:extLst>
              <a:ext uri="{FF2B5EF4-FFF2-40B4-BE49-F238E27FC236}">
                <a16:creationId xmlns:a16="http://schemas.microsoft.com/office/drawing/2014/main" id="{3C6C4264-0ADB-4CF8-AD91-0B91B7682CA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26284" y="1246302"/>
            <a:ext cx="8496427" cy="3778459"/>
          </a:xfrm>
          <a:prstGeom prst="rect">
            <a:avLst/>
          </a:prstGeom>
        </p:spPr>
      </p:pic>
      <p:sp>
        <p:nvSpPr>
          <p:cNvPr id="8" name="TextBox 7">
            <a:extLst>
              <a:ext uri="{FF2B5EF4-FFF2-40B4-BE49-F238E27FC236}">
                <a16:creationId xmlns:a16="http://schemas.microsoft.com/office/drawing/2014/main" id="{B7AB5BF2-FF92-4AAB-B39D-981117F0B327}"/>
              </a:ext>
            </a:extLst>
          </p:cNvPr>
          <p:cNvSpPr txBox="1"/>
          <p:nvPr/>
        </p:nvSpPr>
        <p:spPr>
          <a:xfrm>
            <a:off x="3621840" y="5325567"/>
            <a:ext cx="8105313" cy="523220"/>
          </a:xfrm>
          <a:prstGeom prst="rect">
            <a:avLst/>
          </a:prstGeom>
          <a:noFill/>
        </p:spPr>
        <p:txBody>
          <a:bodyPr wrap="square" rtlCol="0">
            <a:spAutoFit/>
          </a:bodyPr>
          <a:lstStyle/>
          <a:p>
            <a:r>
              <a:rPr lang="en-US" sz="1400" dirty="0"/>
              <a:t>Note:</a:t>
            </a:r>
          </a:p>
          <a:p>
            <a:r>
              <a:rPr lang="en-US" sz="1400" dirty="0"/>
              <a:t>* The graph excludes rentals that have $0 or $1 price per night.</a:t>
            </a:r>
          </a:p>
        </p:txBody>
      </p:sp>
    </p:spTree>
    <p:extLst>
      <p:ext uri="{BB962C8B-B14F-4D97-AF65-F5344CB8AC3E}">
        <p14:creationId xmlns:p14="http://schemas.microsoft.com/office/powerpoint/2010/main" val="27284340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021820BF-B2AF-4FEC-BE1F-D738911A49D4}"/>
              </a:ext>
            </a:extLst>
          </p:cNvPr>
          <p:cNvCxnSpPr>
            <a:cxnSpLocks/>
          </p:cNvCxnSpPr>
          <p:nvPr/>
        </p:nvCxnSpPr>
        <p:spPr>
          <a:xfrm>
            <a:off x="337351" y="745725"/>
            <a:ext cx="11265763" cy="0"/>
          </a:xfrm>
          <a:prstGeom prst="line">
            <a:avLst/>
          </a:prstGeom>
        </p:spPr>
        <p:style>
          <a:lnRef idx="3">
            <a:schemeClr val="accent2"/>
          </a:lnRef>
          <a:fillRef idx="0">
            <a:schemeClr val="accent2"/>
          </a:fillRef>
          <a:effectRef idx="2">
            <a:schemeClr val="accent2"/>
          </a:effectRef>
          <a:fontRef idx="minor">
            <a:schemeClr val="tx1"/>
          </a:fontRef>
        </p:style>
      </p:cxnSp>
      <p:pic>
        <p:nvPicPr>
          <p:cNvPr id="12" name="Picture 11">
            <a:extLst>
              <a:ext uri="{FF2B5EF4-FFF2-40B4-BE49-F238E27FC236}">
                <a16:creationId xmlns:a16="http://schemas.microsoft.com/office/drawing/2014/main" id="{508BFBC8-FAB4-4815-95BF-1F12B3394F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6526" y="1047802"/>
            <a:ext cx="11607410" cy="1517699"/>
          </a:xfrm>
          <a:prstGeom prst="rect">
            <a:avLst/>
          </a:prstGeom>
        </p:spPr>
      </p:pic>
      <p:pic>
        <p:nvPicPr>
          <p:cNvPr id="4" name="Picture 3" descr="Chart, box and whisker chart&#10;&#10;Description automatically generated">
            <a:extLst>
              <a:ext uri="{FF2B5EF4-FFF2-40B4-BE49-F238E27FC236}">
                <a16:creationId xmlns:a16="http://schemas.microsoft.com/office/drawing/2014/main" id="{7A207A26-BF95-4AC8-8640-C418B3DBF91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0514" y="2678169"/>
            <a:ext cx="5940788" cy="3251902"/>
          </a:xfrm>
          <a:prstGeom prst="rect">
            <a:avLst/>
          </a:prstGeom>
        </p:spPr>
      </p:pic>
      <p:sp>
        <p:nvSpPr>
          <p:cNvPr id="6" name="TextBox 5">
            <a:extLst>
              <a:ext uri="{FF2B5EF4-FFF2-40B4-BE49-F238E27FC236}">
                <a16:creationId xmlns:a16="http://schemas.microsoft.com/office/drawing/2014/main" id="{0496B137-A726-4B17-8DB5-AAC793BF71A4}"/>
              </a:ext>
            </a:extLst>
          </p:cNvPr>
          <p:cNvSpPr txBox="1"/>
          <p:nvPr/>
        </p:nvSpPr>
        <p:spPr>
          <a:xfrm>
            <a:off x="337351" y="258026"/>
            <a:ext cx="11265763" cy="677108"/>
          </a:xfrm>
          <a:prstGeom prst="rect">
            <a:avLst/>
          </a:prstGeom>
          <a:noFill/>
        </p:spPr>
        <p:txBody>
          <a:bodyPr wrap="square" rtlCol="0">
            <a:spAutoFit/>
          </a:bodyPr>
          <a:lstStyle/>
          <a:p>
            <a:r>
              <a:rPr lang="en-US" sz="2000" b="1" dirty="0">
                <a:solidFill>
                  <a:schemeClr val="tx1">
                    <a:lumMod val="75000"/>
                    <a:lumOff val="25000"/>
                  </a:schemeClr>
                </a:solidFill>
                <a:latin typeface="Avenir Next LT Pro Light" panose="020B0304020202020204" pitchFamily="34" charset="0"/>
              </a:rPr>
              <a:t>The average price distribution of hotel room has the widest range after excluding outliers</a:t>
            </a:r>
          </a:p>
          <a:p>
            <a:endParaRPr lang="en-US" dirty="0"/>
          </a:p>
        </p:txBody>
      </p:sp>
      <p:sp>
        <p:nvSpPr>
          <p:cNvPr id="2" name="TextBox 1">
            <a:extLst>
              <a:ext uri="{FF2B5EF4-FFF2-40B4-BE49-F238E27FC236}">
                <a16:creationId xmlns:a16="http://schemas.microsoft.com/office/drawing/2014/main" id="{D578C6B5-6724-4559-AF49-00145A9C11E7}"/>
              </a:ext>
            </a:extLst>
          </p:cNvPr>
          <p:cNvSpPr txBox="1"/>
          <p:nvPr/>
        </p:nvSpPr>
        <p:spPr>
          <a:xfrm>
            <a:off x="7279690" y="2867577"/>
            <a:ext cx="3533313" cy="1169551"/>
          </a:xfrm>
          <a:prstGeom prst="rect">
            <a:avLst/>
          </a:prstGeom>
          <a:noFill/>
        </p:spPr>
        <p:txBody>
          <a:bodyPr wrap="square" rtlCol="0">
            <a:spAutoFit/>
          </a:bodyPr>
          <a:lstStyle/>
          <a:p>
            <a:r>
              <a:rPr lang="en-US" sz="1400" dirty="0"/>
              <a:t>Key Insights:</a:t>
            </a:r>
          </a:p>
          <a:p>
            <a:pPr marL="285750" indent="-285750">
              <a:buFont typeface="Arial" panose="020B0604020202020204" pitchFamily="34" charset="0"/>
              <a:buChar char="•"/>
            </a:pPr>
            <a:r>
              <a:rPr lang="en-US" sz="1400" dirty="0"/>
              <a:t>Median was used to represent the average price due to skewed distributions. </a:t>
            </a:r>
          </a:p>
          <a:p>
            <a:pPr marL="285750" indent="-285750">
              <a:buFont typeface="Arial" panose="020B0604020202020204" pitchFamily="34" charset="0"/>
              <a:buChar char="•"/>
            </a:pPr>
            <a:r>
              <a:rPr lang="en-US" sz="1400" dirty="0"/>
              <a:t>Extreme values(outliers) and rows with $0 and $1 were removed.</a:t>
            </a:r>
          </a:p>
        </p:txBody>
      </p:sp>
    </p:spTree>
    <p:extLst>
      <p:ext uri="{BB962C8B-B14F-4D97-AF65-F5344CB8AC3E}">
        <p14:creationId xmlns:p14="http://schemas.microsoft.com/office/powerpoint/2010/main" val="41717117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021820BF-B2AF-4FEC-BE1F-D738911A49D4}"/>
              </a:ext>
            </a:extLst>
          </p:cNvPr>
          <p:cNvCxnSpPr>
            <a:cxnSpLocks/>
          </p:cNvCxnSpPr>
          <p:nvPr/>
        </p:nvCxnSpPr>
        <p:spPr>
          <a:xfrm>
            <a:off x="337351" y="745725"/>
            <a:ext cx="11265763" cy="0"/>
          </a:xfrm>
          <a:prstGeom prst="line">
            <a:avLst/>
          </a:prstGeom>
        </p:spPr>
        <p:style>
          <a:lnRef idx="3">
            <a:schemeClr val="accent2"/>
          </a:lnRef>
          <a:fillRef idx="0">
            <a:schemeClr val="accent2"/>
          </a:fillRef>
          <a:effectRef idx="2">
            <a:schemeClr val="accent2"/>
          </a:effectRef>
          <a:fontRef idx="minor">
            <a:schemeClr val="tx1"/>
          </a:fontRef>
        </p:style>
      </p:cxnSp>
      <p:sp>
        <p:nvSpPr>
          <p:cNvPr id="5" name="TextBox 4">
            <a:extLst>
              <a:ext uri="{FF2B5EF4-FFF2-40B4-BE49-F238E27FC236}">
                <a16:creationId xmlns:a16="http://schemas.microsoft.com/office/drawing/2014/main" id="{E3D22119-FC1A-41AF-A9AA-FBC4BD2770A8}"/>
              </a:ext>
            </a:extLst>
          </p:cNvPr>
          <p:cNvSpPr txBox="1"/>
          <p:nvPr/>
        </p:nvSpPr>
        <p:spPr>
          <a:xfrm>
            <a:off x="337350" y="79899"/>
            <a:ext cx="11265763" cy="707886"/>
          </a:xfrm>
          <a:prstGeom prst="rect">
            <a:avLst/>
          </a:prstGeom>
          <a:noFill/>
        </p:spPr>
        <p:txBody>
          <a:bodyPr wrap="square" rtlCol="0">
            <a:spAutoFit/>
          </a:bodyPr>
          <a:lstStyle/>
          <a:p>
            <a:r>
              <a:rPr lang="en-US" sz="2000" b="1" dirty="0">
                <a:solidFill>
                  <a:schemeClr val="tx1">
                    <a:lumMod val="75000"/>
                    <a:lumOff val="25000"/>
                  </a:schemeClr>
                </a:solidFill>
                <a:latin typeface="Avenir Next LT Pro Light" panose="020B0304020202020204" pitchFamily="34" charset="0"/>
              </a:rPr>
              <a:t>New York City (15.48%), Los Angeles (13.91%) and Hawaii (12.59%), top 3 cities with the highest number of rentals</a:t>
            </a:r>
            <a:endParaRPr lang="en-US" dirty="0"/>
          </a:p>
        </p:txBody>
      </p:sp>
      <p:pic>
        <p:nvPicPr>
          <p:cNvPr id="7" name="Picture 6" descr="Chart, bar chart&#10;&#10;Description automatically generated">
            <a:extLst>
              <a:ext uri="{FF2B5EF4-FFF2-40B4-BE49-F238E27FC236}">
                <a16:creationId xmlns:a16="http://schemas.microsoft.com/office/drawing/2014/main" id="{08A2F2B5-5C4F-4107-9CED-3D58C39CC5F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7350" y="949300"/>
            <a:ext cx="9183469" cy="5162976"/>
          </a:xfrm>
          <a:prstGeom prst="rect">
            <a:avLst/>
          </a:prstGeom>
        </p:spPr>
      </p:pic>
      <p:sp>
        <p:nvSpPr>
          <p:cNvPr id="6" name="TextBox 5">
            <a:extLst>
              <a:ext uri="{FF2B5EF4-FFF2-40B4-BE49-F238E27FC236}">
                <a16:creationId xmlns:a16="http://schemas.microsoft.com/office/drawing/2014/main" id="{98BB8F58-EDA0-4AC5-9A4C-537348F4AF8D}"/>
              </a:ext>
            </a:extLst>
          </p:cNvPr>
          <p:cNvSpPr txBox="1"/>
          <p:nvPr/>
        </p:nvSpPr>
        <p:spPr>
          <a:xfrm>
            <a:off x="9937075" y="1109709"/>
            <a:ext cx="1917575" cy="2123658"/>
          </a:xfrm>
          <a:prstGeom prst="rect">
            <a:avLst/>
          </a:prstGeom>
          <a:noFill/>
        </p:spPr>
        <p:txBody>
          <a:bodyPr wrap="square" rtlCol="0">
            <a:spAutoFit/>
          </a:bodyPr>
          <a:lstStyle/>
          <a:p>
            <a:r>
              <a:rPr lang="en-US" sz="1200" dirty="0"/>
              <a:t>Key Insights:</a:t>
            </a:r>
          </a:p>
          <a:p>
            <a:pPr marL="285750" indent="-285750">
              <a:buFont typeface="Arial" panose="020B0604020202020204" pitchFamily="34" charset="0"/>
              <a:buChar char="•"/>
            </a:pPr>
            <a:r>
              <a:rPr lang="en-US" sz="1200" dirty="0"/>
              <a:t>The bulk of the rentals are from the state of California (29.45 %) with LA as one of the key cities.</a:t>
            </a:r>
          </a:p>
          <a:p>
            <a:pPr marL="285750" indent="-285750">
              <a:buFont typeface="Arial" panose="020B0604020202020204" pitchFamily="34" charset="0"/>
              <a:buChar char="•"/>
            </a:pPr>
            <a:r>
              <a:rPr lang="en-US" sz="1200" dirty="0"/>
              <a:t>New York and Los Angeles are tourist attraction cities with highly dense population.</a:t>
            </a:r>
          </a:p>
        </p:txBody>
      </p:sp>
    </p:spTree>
    <p:extLst>
      <p:ext uri="{BB962C8B-B14F-4D97-AF65-F5344CB8AC3E}">
        <p14:creationId xmlns:p14="http://schemas.microsoft.com/office/powerpoint/2010/main" val="17136611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021820BF-B2AF-4FEC-BE1F-D738911A49D4}"/>
              </a:ext>
            </a:extLst>
          </p:cNvPr>
          <p:cNvCxnSpPr>
            <a:cxnSpLocks/>
          </p:cNvCxnSpPr>
          <p:nvPr/>
        </p:nvCxnSpPr>
        <p:spPr>
          <a:xfrm>
            <a:off x="337351" y="745725"/>
            <a:ext cx="11265763" cy="0"/>
          </a:xfrm>
          <a:prstGeom prst="line">
            <a:avLst/>
          </a:prstGeom>
        </p:spPr>
        <p:style>
          <a:lnRef idx="3">
            <a:schemeClr val="accent2"/>
          </a:lnRef>
          <a:fillRef idx="0">
            <a:schemeClr val="accent2"/>
          </a:fillRef>
          <a:effectRef idx="2">
            <a:schemeClr val="accent2"/>
          </a:effectRef>
          <a:fontRef idx="minor">
            <a:schemeClr val="tx1"/>
          </a:fontRef>
        </p:style>
      </p:cxnSp>
      <p:pic>
        <p:nvPicPr>
          <p:cNvPr id="6" name="Picture 5" descr="Chart, bar chart&#10;&#10;Description automatically generated">
            <a:extLst>
              <a:ext uri="{FF2B5EF4-FFF2-40B4-BE49-F238E27FC236}">
                <a16:creationId xmlns:a16="http://schemas.microsoft.com/office/drawing/2014/main" id="{286FB2DF-C2B0-429A-AA24-952994C43C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7350" y="1195004"/>
            <a:ext cx="6951216" cy="4113429"/>
          </a:xfrm>
          <a:prstGeom prst="rect">
            <a:avLst/>
          </a:prstGeom>
        </p:spPr>
      </p:pic>
      <p:pic>
        <p:nvPicPr>
          <p:cNvPr id="8" name="Picture 7" descr="Chart, bar chart&#10;&#10;Description automatically generated">
            <a:extLst>
              <a:ext uri="{FF2B5EF4-FFF2-40B4-BE49-F238E27FC236}">
                <a16:creationId xmlns:a16="http://schemas.microsoft.com/office/drawing/2014/main" id="{3F97FCF4-1C91-4E3B-8ADF-2D77A1E16C1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88566" y="1195004"/>
            <a:ext cx="4900473" cy="3370899"/>
          </a:xfrm>
          <a:prstGeom prst="rect">
            <a:avLst/>
          </a:prstGeom>
        </p:spPr>
      </p:pic>
      <p:sp>
        <p:nvSpPr>
          <p:cNvPr id="5" name="TextBox 4">
            <a:extLst>
              <a:ext uri="{FF2B5EF4-FFF2-40B4-BE49-F238E27FC236}">
                <a16:creationId xmlns:a16="http://schemas.microsoft.com/office/drawing/2014/main" id="{069AC56D-901C-4A86-9439-26C076FFE6AD}"/>
              </a:ext>
            </a:extLst>
          </p:cNvPr>
          <p:cNvSpPr txBox="1"/>
          <p:nvPr/>
        </p:nvSpPr>
        <p:spPr>
          <a:xfrm>
            <a:off x="337350" y="79899"/>
            <a:ext cx="11265763" cy="400110"/>
          </a:xfrm>
          <a:prstGeom prst="rect">
            <a:avLst/>
          </a:prstGeom>
          <a:noFill/>
        </p:spPr>
        <p:txBody>
          <a:bodyPr wrap="square" rtlCol="0">
            <a:spAutoFit/>
          </a:bodyPr>
          <a:lstStyle/>
          <a:p>
            <a:r>
              <a:rPr lang="en-US" sz="2000" b="1" dirty="0">
                <a:solidFill>
                  <a:schemeClr val="tx1">
                    <a:lumMod val="75000"/>
                    <a:lumOff val="25000"/>
                  </a:schemeClr>
                </a:solidFill>
                <a:latin typeface="Avenir Next LT Pro Light" panose="020B0304020202020204" pitchFamily="34" charset="0"/>
              </a:rPr>
              <a:t>By dissecting the rental prices in 3 top cities, New York City’s price range varies widely the most</a:t>
            </a:r>
            <a:endParaRPr lang="en-US" dirty="0"/>
          </a:p>
        </p:txBody>
      </p:sp>
      <p:sp>
        <p:nvSpPr>
          <p:cNvPr id="2" name="TextBox 1">
            <a:extLst>
              <a:ext uri="{FF2B5EF4-FFF2-40B4-BE49-F238E27FC236}">
                <a16:creationId xmlns:a16="http://schemas.microsoft.com/office/drawing/2014/main" id="{4B155980-A5BF-4331-BD19-C4B12B48F70F}"/>
              </a:ext>
            </a:extLst>
          </p:cNvPr>
          <p:cNvSpPr txBox="1"/>
          <p:nvPr/>
        </p:nvSpPr>
        <p:spPr>
          <a:xfrm>
            <a:off x="648070" y="5308433"/>
            <a:ext cx="10253709" cy="738664"/>
          </a:xfrm>
          <a:prstGeom prst="rect">
            <a:avLst/>
          </a:prstGeom>
          <a:noFill/>
        </p:spPr>
        <p:txBody>
          <a:bodyPr wrap="square" rtlCol="0">
            <a:spAutoFit/>
          </a:bodyPr>
          <a:lstStyle/>
          <a:p>
            <a:r>
              <a:rPr lang="en-US" sz="1400" dirty="0"/>
              <a:t>Key Insights:</a:t>
            </a:r>
          </a:p>
          <a:p>
            <a:pPr marL="285750" indent="-285750">
              <a:buFont typeface="Arial" panose="020B0604020202020204" pitchFamily="34" charset="0"/>
              <a:buChar char="•"/>
            </a:pPr>
            <a:r>
              <a:rPr lang="en-US" sz="1400" dirty="0"/>
              <a:t>It can be interpreted that the price range in New York City speaks about the variety of tourists coming in and out, from a backpacker to a wealthy businessman.  It’s not only a tourist attraction but the business capital of the country.</a:t>
            </a:r>
          </a:p>
        </p:txBody>
      </p:sp>
    </p:spTree>
    <p:extLst>
      <p:ext uri="{BB962C8B-B14F-4D97-AF65-F5344CB8AC3E}">
        <p14:creationId xmlns:p14="http://schemas.microsoft.com/office/powerpoint/2010/main" val="17432661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021820BF-B2AF-4FEC-BE1F-D738911A49D4}"/>
              </a:ext>
            </a:extLst>
          </p:cNvPr>
          <p:cNvCxnSpPr>
            <a:cxnSpLocks/>
          </p:cNvCxnSpPr>
          <p:nvPr/>
        </p:nvCxnSpPr>
        <p:spPr>
          <a:xfrm>
            <a:off x="337351" y="745725"/>
            <a:ext cx="11265763" cy="0"/>
          </a:xfrm>
          <a:prstGeom prst="line">
            <a:avLst/>
          </a:prstGeom>
        </p:spPr>
        <p:style>
          <a:lnRef idx="3">
            <a:schemeClr val="accent2"/>
          </a:lnRef>
          <a:fillRef idx="0">
            <a:schemeClr val="accent2"/>
          </a:fillRef>
          <a:effectRef idx="2">
            <a:schemeClr val="accent2"/>
          </a:effectRef>
          <a:fontRef idx="minor">
            <a:schemeClr val="tx1"/>
          </a:fontRef>
        </p:style>
      </p:cxnSp>
      <p:sp>
        <p:nvSpPr>
          <p:cNvPr id="5" name="TextBox 4">
            <a:extLst>
              <a:ext uri="{FF2B5EF4-FFF2-40B4-BE49-F238E27FC236}">
                <a16:creationId xmlns:a16="http://schemas.microsoft.com/office/drawing/2014/main" id="{069AC56D-901C-4A86-9439-26C076FFE6AD}"/>
              </a:ext>
            </a:extLst>
          </p:cNvPr>
          <p:cNvSpPr txBox="1"/>
          <p:nvPr/>
        </p:nvSpPr>
        <p:spPr>
          <a:xfrm>
            <a:off x="337350" y="79899"/>
            <a:ext cx="11265763" cy="400110"/>
          </a:xfrm>
          <a:prstGeom prst="rect">
            <a:avLst/>
          </a:prstGeom>
          <a:noFill/>
        </p:spPr>
        <p:txBody>
          <a:bodyPr wrap="square" rtlCol="0">
            <a:spAutoFit/>
          </a:bodyPr>
          <a:lstStyle/>
          <a:p>
            <a:r>
              <a:rPr lang="en-US" sz="2000" b="1" dirty="0">
                <a:solidFill>
                  <a:schemeClr val="tx1">
                    <a:lumMod val="75000"/>
                    <a:lumOff val="25000"/>
                  </a:schemeClr>
                </a:solidFill>
                <a:latin typeface="Avenir Next LT Pro Light" panose="020B0304020202020204" pitchFamily="34" charset="0"/>
              </a:rPr>
              <a:t>Some descriptive statistics of rental listings across US cities</a:t>
            </a:r>
            <a:endParaRPr lang="en-US" dirty="0"/>
          </a:p>
        </p:txBody>
      </p:sp>
      <p:pic>
        <p:nvPicPr>
          <p:cNvPr id="7" name="Picture 6" descr="Chart, pie chart&#10;&#10;Description automatically generated">
            <a:extLst>
              <a:ext uri="{FF2B5EF4-FFF2-40B4-BE49-F238E27FC236}">
                <a16:creationId xmlns:a16="http://schemas.microsoft.com/office/drawing/2014/main" id="{896C8D38-75FD-46D9-B2BA-A4F3EADADB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7696" y="1012442"/>
            <a:ext cx="3701988" cy="2467992"/>
          </a:xfrm>
          <a:prstGeom prst="rect">
            <a:avLst/>
          </a:prstGeom>
        </p:spPr>
      </p:pic>
      <p:pic>
        <p:nvPicPr>
          <p:cNvPr id="4" name="Picture 3">
            <a:extLst>
              <a:ext uri="{FF2B5EF4-FFF2-40B4-BE49-F238E27FC236}">
                <a16:creationId xmlns:a16="http://schemas.microsoft.com/office/drawing/2014/main" id="{738E5733-1D38-4467-A609-050E7455187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08591" y="1040687"/>
            <a:ext cx="4372256" cy="2439747"/>
          </a:xfrm>
          <a:prstGeom prst="rect">
            <a:avLst/>
          </a:prstGeom>
        </p:spPr>
      </p:pic>
      <p:sp>
        <p:nvSpPr>
          <p:cNvPr id="6" name="TextBox 5">
            <a:extLst>
              <a:ext uri="{FF2B5EF4-FFF2-40B4-BE49-F238E27FC236}">
                <a16:creationId xmlns:a16="http://schemas.microsoft.com/office/drawing/2014/main" id="{57221CC6-EC32-41EA-9EEB-4380B0C5B49B}"/>
              </a:ext>
            </a:extLst>
          </p:cNvPr>
          <p:cNvSpPr txBox="1"/>
          <p:nvPr/>
        </p:nvSpPr>
        <p:spPr>
          <a:xfrm>
            <a:off x="10110805" y="1175789"/>
            <a:ext cx="1915479" cy="3816429"/>
          </a:xfrm>
          <a:prstGeom prst="rect">
            <a:avLst/>
          </a:prstGeom>
          <a:noFill/>
        </p:spPr>
        <p:txBody>
          <a:bodyPr wrap="square" rtlCol="0">
            <a:spAutoFit/>
          </a:bodyPr>
          <a:lstStyle/>
          <a:p>
            <a:r>
              <a:rPr lang="en-US" sz="1200" dirty="0"/>
              <a:t>Note:</a:t>
            </a:r>
          </a:p>
          <a:p>
            <a:pPr marL="285750" indent="-285750">
              <a:buFont typeface="Arial" panose="020B0604020202020204" pitchFamily="34" charset="0"/>
              <a:buChar char="•"/>
            </a:pPr>
            <a:r>
              <a:rPr lang="en-US" sz="1200" dirty="0"/>
              <a:t>Rentals that have 0 availability and with minimum nights more than 30 were excluded.</a:t>
            </a:r>
          </a:p>
          <a:p>
            <a:pPr marL="285750" indent="-285750">
              <a:buFont typeface="Arial" panose="020B0604020202020204" pitchFamily="34" charset="0"/>
              <a:buChar char="•"/>
            </a:pPr>
            <a:r>
              <a:rPr lang="en-US" sz="1200" dirty="0"/>
              <a:t>Top 10 hosts were only selected among hundreds of host.</a:t>
            </a:r>
          </a:p>
          <a:p>
            <a:pPr marL="285750" indent="-285750">
              <a:buFont typeface="Arial" panose="020B0604020202020204" pitchFamily="34" charset="0"/>
              <a:buChar char="•"/>
            </a:pPr>
            <a:endParaRPr lang="en-US" sz="1200" dirty="0"/>
          </a:p>
          <a:p>
            <a:r>
              <a:rPr lang="en-US" sz="1200" dirty="0"/>
              <a:t>Key Insights:</a:t>
            </a:r>
          </a:p>
          <a:p>
            <a:pPr marL="171450" indent="-171450">
              <a:buFont typeface="Arial" panose="020B0604020202020204" pitchFamily="34" charset="0"/>
              <a:buChar char="•"/>
            </a:pPr>
            <a:r>
              <a:rPr lang="en-US" sz="1200" dirty="0"/>
              <a:t>The distribution of both the minimum is skewed. The pink broken line represents the median. This can be interpreted that majority of the rentals have minimum nights of 8 days and below.</a:t>
            </a:r>
          </a:p>
          <a:p>
            <a:endParaRPr lang="en-US" sz="1400" dirty="0"/>
          </a:p>
        </p:txBody>
      </p:sp>
      <p:pic>
        <p:nvPicPr>
          <p:cNvPr id="14" name="Picture 13" descr="Chart, histogram&#10;&#10;Description automatically generated">
            <a:extLst>
              <a:ext uri="{FF2B5EF4-FFF2-40B4-BE49-F238E27FC236}">
                <a16:creationId xmlns:a16="http://schemas.microsoft.com/office/drawing/2014/main" id="{CED918D9-DF26-4A55-99EE-89B2428E551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69460" y="3747150"/>
            <a:ext cx="4832172" cy="2518731"/>
          </a:xfrm>
          <a:prstGeom prst="rect">
            <a:avLst/>
          </a:prstGeom>
        </p:spPr>
      </p:pic>
    </p:spTree>
    <p:extLst>
      <p:ext uri="{BB962C8B-B14F-4D97-AF65-F5344CB8AC3E}">
        <p14:creationId xmlns:p14="http://schemas.microsoft.com/office/powerpoint/2010/main" val="3834021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021820BF-B2AF-4FEC-BE1F-D738911A49D4}"/>
              </a:ext>
            </a:extLst>
          </p:cNvPr>
          <p:cNvCxnSpPr>
            <a:cxnSpLocks/>
          </p:cNvCxnSpPr>
          <p:nvPr/>
        </p:nvCxnSpPr>
        <p:spPr>
          <a:xfrm>
            <a:off x="337351" y="745725"/>
            <a:ext cx="11265763" cy="0"/>
          </a:xfrm>
          <a:prstGeom prst="line">
            <a:avLst/>
          </a:prstGeom>
        </p:spPr>
        <p:style>
          <a:lnRef idx="3">
            <a:schemeClr val="accent2"/>
          </a:lnRef>
          <a:fillRef idx="0">
            <a:schemeClr val="accent2"/>
          </a:fillRef>
          <a:effectRef idx="2">
            <a:schemeClr val="accent2"/>
          </a:effectRef>
          <a:fontRef idx="minor">
            <a:schemeClr val="tx1"/>
          </a:fontRef>
        </p:style>
      </p:cxnSp>
      <p:pic>
        <p:nvPicPr>
          <p:cNvPr id="6" name="Picture 5" descr="Chart, timeline, treemap chart&#10;&#10;Description automatically generated">
            <a:extLst>
              <a:ext uri="{FF2B5EF4-FFF2-40B4-BE49-F238E27FC236}">
                <a16:creationId xmlns:a16="http://schemas.microsoft.com/office/drawing/2014/main" id="{0DF2A424-4766-4719-94F0-686F96D9BB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287" y="1603922"/>
            <a:ext cx="4208017" cy="3977118"/>
          </a:xfrm>
          <a:prstGeom prst="rect">
            <a:avLst/>
          </a:prstGeom>
        </p:spPr>
      </p:pic>
      <p:sp>
        <p:nvSpPr>
          <p:cNvPr id="7" name="TextBox 6">
            <a:extLst>
              <a:ext uri="{FF2B5EF4-FFF2-40B4-BE49-F238E27FC236}">
                <a16:creationId xmlns:a16="http://schemas.microsoft.com/office/drawing/2014/main" id="{DC016CB9-73ED-4778-B62E-607C1F672D72}"/>
              </a:ext>
            </a:extLst>
          </p:cNvPr>
          <p:cNvSpPr txBox="1"/>
          <p:nvPr/>
        </p:nvSpPr>
        <p:spPr>
          <a:xfrm>
            <a:off x="337351" y="66917"/>
            <a:ext cx="10813002" cy="707886"/>
          </a:xfrm>
          <a:prstGeom prst="rect">
            <a:avLst/>
          </a:prstGeom>
          <a:noFill/>
        </p:spPr>
        <p:txBody>
          <a:bodyPr wrap="square" rtlCol="0">
            <a:spAutoFit/>
          </a:bodyPr>
          <a:lstStyle/>
          <a:p>
            <a:r>
              <a:rPr lang="en-US" sz="2000" b="1" dirty="0">
                <a:solidFill>
                  <a:schemeClr val="tx1">
                    <a:lumMod val="75000"/>
                    <a:lumOff val="25000"/>
                  </a:schemeClr>
                </a:solidFill>
                <a:latin typeface="Avenir Next LT Pro Light" panose="020B0304020202020204" pitchFamily="34" charset="0"/>
              </a:rPr>
              <a:t>By conducting inferential statistics, none of the variables is strongly correlated to the price, indicative to be non predictors</a:t>
            </a:r>
          </a:p>
        </p:txBody>
      </p:sp>
      <p:sp>
        <p:nvSpPr>
          <p:cNvPr id="8" name="TextBox 7">
            <a:extLst>
              <a:ext uri="{FF2B5EF4-FFF2-40B4-BE49-F238E27FC236}">
                <a16:creationId xmlns:a16="http://schemas.microsoft.com/office/drawing/2014/main" id="{E3F82936-F6E9-4BA6-88BE-4DE2C4494873}"/>
              </a:ext>
            </a:extLst>
          </p:cNvPr>
          <p:cNvSpPr txBox="1"/>
          <p:nvPr/>
        </p:nvSpPr>
        <p:spPr>
          <a:xfrm>
            <a:off x="9579003" y="1268162"/>
            <a:ext cx="2195745" cy="4801314"/>
          </a:xfrm>
          <a:prstGeom prst="rect">
            <a:avLst/>
          </a:prstGeom>
          <a:noFill/>
        </p:spPr>
        <p:txBody>
          <a:bodyPr wrap="square" rtlCol="0">
            <a:spAutoFit/>
          </a:bodyPr>
          <a:lstStyle/>
          <a:p>
            <a:r>
              <a:rPr lang="en-US" sz="1200" dirty="0"/>
              <a:t>Key Insights:</a:t>
            </a:r>
          </a:p>
          <a:p>
            <a:pPr marL="171450" lvl="0" indent="-171450">
              <a:buClr>
                <a:schemeClr val="dk1"/>
              </a:buClr>
              <a:buSzPts val="1400"/>
              <a:buFont typeface="Arial" panose="020B0604020202020204" pitchFamily="34" charset="0"/>
              <a:buChar char="•"/>
            </a:pPr>
            <a:r>
              <a:rPr lang="en-US" sz="1200" dirty="0">
                <a:solidFill>
                  <a:schemeClr val="dk1"/>
                </a:solidFill>
                <a:latin typeface="Arial"/>
                <a:ea typeface="Arial"/>
                <a:cs typeface="Arial"/>
                <a:sym typeface="Arial"/>
              </a:rPr>
              <a:t>Pearson’s Correlation was calculated for each variable using the following formula:</a:t>
            </a:r>
          </a:p>
          <a:p>
            <a:pPr lvl="0">
              <a:buClr>
                <a:schemeClr val="dk1"/>
              </a:buClr>
              <a:buSzPts val="1400"/>
            </a:pPr>
            <a:endParaRPr lang="en-US" sz="1200" dirty="0">
              <a:solidFill>
                <a:schemeClr val="dk1"/>
              </a:solidFill>
            </a:endParaRPr>
          </a:p>
          <a:p>
            <a:pPr lvl="0">
              <a:buClr>
                <a:schemeClr val="dk1"/>
              </a:buClr>
              <a:buSzPts val="1400"/>
            </a:pPr>
            <a:endParaRPr lang="en-US" dirty="0"/>
          </a:p>
          <a:p>
            <a:pPr lvl="0"/>
            <a:endParaRPr lang="en-US" dirty="0">
              <a:solidFill>
                <a:schemeClr val="dk1"/>
              </a:solidFill>
              <a:latin typeface="Arial"/>
              <a:ea typeface="Arial"/>
              <a:cs typeface="Arial"/>
              <a:sym typeface="Arial"/>
            </a:endParaRPr>
          </a:p>
          <a:p>
            <a:pPr lvl="0"/>
            <a:endParaRPr lang="en-US" dirty="0">
              <a:solidFill>
                <a:schemeClr val="dk1"/>
              </a:solidFill>
              <a:latin typeface="Arial"/>
              <a:ea typeface="Arial"/>
              <a:cs typeface="Arial"/>
              <a:sym typeface="Arial"/>
            </a:endParaRPr>
          </a:p>
          <a:p>
            <a:pPr marL="171450" lvl="0" indent="-171450">
              <a:buFont typeface="Arial" panose="020B0604020202020204" pitchFamily="34" charset="0"/>
              <a:buChar char="•"/>
            </a:pPr>
            <a:r>
              <a:rPr lang="en-US" sz="1200" dirty="0">
                <a:solidFill>
                  <a:schemeClr val="dk1"/>
                </a:solidFill>
                <a:latin typeface="Arial"/>
                <a:ea typeface="Arial"/>
                <a:cs typeface="Arial"/>
                <a:sym typeface="Arial"/>
              </a:rPr>
              <a:t>After conducting linear regression, r squared = 0.015. There’s no enough evidence that the variables can be used to predict the price.</a:t>
            </a:r>
          </a:p>
          <a:p>
            <a:pPr lvl="0"/>
            <a:endParaRPr lang="en-US" dirty="0">
              <a:solidFill>
                <a:schemeClr val="dk1"/>
              </a:solidFill>
              <a:latin typeface="Arial"/>
              <a:ea typeface="Arial"/>
              <a:cs typeface="Arial"/>
              <a:sym typeface="Arial"/>
            </a:endParaRPr>
          </a:p>
          <a:p>
            <a:pPr lvl="0"/>
            <a:endParaRPr lang="en-US" dirty="0">
              <a:solidFill>
                <a:schemeClr val="dk1"/>
              </a:solidFill>
              <a:latin typeface="Arial"/>
              <a:ea typeface="Arial"/>
              <a:cs typeface="Arial"/>
              <a:sym typeface="Arial"/>
            </a:endParaRPr>
          </a:p>
          <a:p>
            <a:pPr lvl="0"/>
            <a:endParaRPr lang="en-US" dirty="0">
              <a:solidFill>
                <a:schemeClr val="dk1"/>
              </a:solidFill>
              <a:latin typeface="Arial"/>
              <a:ea typeface="Arial"/>
              <a:cs typeface="Arial"/>
              <a:sym typeface="Arial"/>
            </a:endParaRPr>
          </a:p>
          <a:p>
            <a:endParaRPr lang="en-US" dirty="0"/>
          </a:p>
          <a:p>
            <a:endParaRPr lang="en-US" dirty="0"/>
          </a:p>
          <a:p>
            <a:endParaRPr lang="en-US" dirty="0"/>
          </a:p>
        </p:txBody>
      </p:sp>
      <p:pic>
        <p:nvPicPr>
          <p:cNvPr id="9" name="Picture 2" descr="Correlation Coefficient: Simple Definition, Formula, Easy Calculation Steps">
            <a:extLst>
              <a:ext uri="{FF2B5EF4-FFF2-40B4-BE49-F238E27FC236}">
                <a16:creationId xmlns:a16="http://schemas.microsoft.com/office/drawing/2014/main" id="{26817C30-6EE4-42EC-AEF4-2DC658C9507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56303" y="2322912"/>
            <a:ext cx="1441143" cy="928618"/>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Graphical user interface, chart, scatter chart&#10;&#10;Description automatically generated">
            <a:extLst>
              <a:ext uri="{FF2B5EF4-FFF2-40B4-BE49-F238E27FC236}">
                <a16:creationId xmlns:a16="http://schemas.microsoft.com/office/drawing/2014/main" id="{9297A644-4103-4889-B19C-194D7ACDDBE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50868" y="1189616"/>
            <a:ext cx="4850583" cy="4687400"/>
          </a:xfrm>
          <a:prstGeom prst="rect">
            <a:avLst/>
          </a:prstGeom>
        </p:spPr>
      </p:pic>
    </p:spTree>
    <p:extLst>
      <p:ext uri="{BB962C8B-B14F-4D97-AF65-F5344CB8AC3E}">
        <p14:creationId xmlns:p14="http://schemas.microsoft.com/office/powerpoint/2010/main" val="30789067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A0B57E-F3E8-4C37-AF49-1EA24B531E37}"/>
              </a:ext>
            </a:extLst>
          </p:cNvPr>
          <p:cNvSpPr>
            <a:spLocks noGrp="1"/>
          </p:cNvSpPr>
          <p:nvPr>
            <p:ph type="title"/>
          </p:nvPr>
        </p:nvSpPr>
        <p:spPr/>
        <p:txBody>
          <a:bodyPr/>
          <a:lstStyle/>
          <a:p>
            <a:r>
              <a:rPr lang="en-US" dirty="0">
                <a:solidFill>
                  <a:schemeClr val="tx1"/>
                </a:solidFill>
                <a:latin typeface="Bell MT" panose="02020503060305020303" pitchFamily="18" charset="0"/>
              </a:rPr>
              <a:t>Recommendation</a:t>
            </a:r>
            <a:endParaRPr lang="en-US" dirty="0"/>
          </a:p>
        </p:txBody>
      </p:sp>
      <p:sp>
        <p:nvSpPr>
          <p:cNvPr id="3" name="Content Placeholder 2">
            <a:extLst>
              <a:ext uri="{FF2B5EF4-FFF2-40B4-BE49-F238E27FC236}">
                <a16:creationId xmlns:a16="http://schemas.microsoft.com/office/drawing/2014/main" id="{258E1969-7EFB-424A-8D5A-3AE1168014A1}"/>
              </a:ext>
            </a:extLst>
          </p:cNvPr>
          <p:cNvSpPr>
            <a:spLocks noGrp="1"/>
          </p:cNvSpPr>
          <p:nvPr>
            <p:ph idx="1"/>
          </p:nvPr>
        </p:nvSpPr>
        <p:spPr/>
        <p:txBody>
          <a:bodyPr/>
          <a:lstStyle/>
          <a:p>
            <a:pPr>
              <a:buFont typeface="Arial" panose="020B0604020202020204" pitchFamily="34" charset="0"/>
              <a:buChar char="•"/>
            </a:pPr>
            <a:r>
              <a:rPr lang="en-US" dirty="0"/>
              <a:t>Home/apartment type room has the highest number of rentals and it can be interpreted that its’s cheaper than the cost of hotel while accommodating more guests. Therefore, more rental listings of this type should be available.</a:t>
            </a:r>
          </a:p>
          <a:p>
            <a:pPr>
              <a:buFont typeface="Arial" panose="020B0604020202020204" pitchFamily="34" charset="0"/>
              <a:buChar char="•"/>
            </a:pPr>
            <a:r>
              <a:rPr lang="en-US" dirty="0"/>
              <a:t>Rental listings in tourist attraction cities are in demand and are available for more than 270 days are sellable. Prices should be adjusted with regards to location, seasonality and less expensive than nearby hotels to attract more guests.</a:t>
            </a:r>
          </a:p>
          <a:p>
            <a:pPr>
              <a:buFont typeface="Arial" panose="020B0604020202020204" pitchFamily="34" charset="0"/>
              <a:buChar char="•"/>
            </a:pPr>
            <a:r>
              <a:rPr lang="en-US" dirty="0"/>
              <a:t>The result of conducting inferential statistics indicated that none of the variables (e.g. availability, minimum nights, number of reviews) are correlated to the price and obtained a very low r squared value. There fore they are not good predictors of prices. It is suggested that sufficient data needs to be gathered more in the future to create a better business plan. </a:t>
            </a:r>
          </a:p>
          <a:p>
            <a:endParaRPr lang="en-US" dirty="0"/>
          </a:p>
        </p:txBody>
      </p:sp>
    </p:spTree>
    <p:extLst>
      <p:ext uri="{BB962C8B-B14F-4D97-AF65-F5344CB8AC3E}">
        <p14:creationId xmlns:p14="http://schemas.microsoft.com/office/powerpoint/2010/main" val="109462107"/>
      </p:ext>
    </p:extLst>
  </p:cSld>
  <p:clrMapOvr>
    <a:masterClrMapping/>
  </p:clrMapOvr>
</p:sld>
</file>

<file path=ppt/theme/theme1.xml><?xml version="1.0" encoding="utf-8"?>
<a:theme xmlns:a="http://schemas.openxmlformats.org/drawingml/2006/main" name="Retrospect">
  <a:themeElements>
    <a:clrScheme name="Custom 3">
      <a:dk1>
        <a:sysClr val="windowText" lastClr="000000"/>
      </a:dk1>
      <a:lt1>
        <a:sysClr val="window" lastClr="FFFFFF"/>
      </a:lt1>
      <a:dk2>
        <a:srgbClr val="696464"/>
      </a:dk2>
      <a:lt2>
        <a:srgbClr val="E9E5DC"/>
      </a:lt2>
      <a:accent1>
        <a:srgbClr val="FF7C80"/>
      </a:accent1>
      <a:accent2>
        <a:srgbClr val="FF7C80"/>
      </a:accent2>
      <a:accent3>
        <a:srgbClr val="A28E6A"/>
      </a:accent3>
      <a:accent4>
        <a:srgbClr val="956251"/>
      </a:accent4>
      <a:accent5>
        <a:srgbClr val="918485"/>
      </a:accent5>
      <a:accent6>
        <a:srgbClr val="855D5D"/>
      </a:accent6>
      <a:hlink>
        <a:srgbClr val="CC9900"/>
      </a:hlink>
      <a:folHlink>
        <a:srgbClr val="96A9A9"/>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02006FA4-1611-4B07-AF7F-85CF6D20EB3E}"/>
    </a:ext>
  </a:extLst>
</a:theme>
</file>

<file path=docProps/app.xml><?xml version="1.0" encoding="utf-8"?>
<Properties xmlns="http://schemas.openxmlformats.org/officeDocument/2006/extended-properties" xmlns:vt="http://schemas.openxmlformats.org/officeDocument/2006/docPropsVTypes">
  <TotalTime>1711</TotalTime>
  <Words>594</Words>
  <Application>Microsoft Office PowerPoint</Application>
  <PresentationFormat>Widescreen</PresentationFormat>
  <Paragraphs>45</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Avenir Next LT Pro Light</vt:lpstr>
      <vt:lpstr>Bell MT</vt:lpstr>
      <vt:lpstr>Calibri</vt:lpstr>
      <vt:lpstr>Calibri Light</vt:lpstr>
      <vt:lpstr>Retrospect</vt:lpstr>
      <vt:lpstr>Technical Presentation</vt:lpstr>
      <vt:lpstr>Context</vt:lpstr>
      <vt:lpstr>PowerPoint Presentation</vt:lpstr>
      <vt:lpstr>PowerPoint Presentation</vt:lpstr>
      <vt:lpstr>PowerPoint Presentation</vt:lpstr>
      <vt:lpstr>PowerPoint Presentation</vt:lpstr>
      <vt:lpstr>PowerPoint Presentation</vt:lpstr>
      <vt:lpstr>PowerPoint Presentation</vt:lpstr>
      <vt:lpstr>Recommendation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Executive</dc:title>
  <dc:creator>Jenny Fe Burgos</dc:creator>
  <cp:lastModifiedBy>Jenny Fe Burgos</cp:lastModifiedBy>
  <cp:revision>60</cp:revision>
  <dcterms:created xsi:type="dcterms:W3CDTF">2020-12-03T19:39:58Z</dcterms:created>
  <dcterms:modified xsi:type="dcterms:W3CDTF">2020-12-18T01:05:41Z</dcterms:modified>
</cp:coreProperties>
</file>