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56" r:id="rId5"/>
    <p:sldId id="262" r:id="rId6"/>
    <p:sldId id="257" r:id="rId7"/>
    <p:sldId id="258" r:id="rId8"/>
    <p:sldId id="259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C166-0FC9-4886-8566-C50F5334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586E6-A00B-4BE6-8A91-2E876EE83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79C0-0BF0-4E9E-A584-AE5F6409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2271-46A3-4E36-BC6B-09D70DAA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1C791-4D90-4F01-A3AB-C1E4A99D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1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7D7D-47AE-4719-BEAF-17B080E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94FF-C90D-470E-AAF9-8CFA5ED36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B787E-5C98-4E2C-A21A-0CC3A5E7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47B5-CB2F-462F-BB8B-E8808F6F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0239-FE84-455A-BDBD-12C4E709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8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9AA56-235D-4060-B31A-B4E061633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FCD41-2E53-448A-AE9A-251196AB3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1A37-99CA-4D93-A6F5-CC1C10E7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9C63-3A6B-4067-9A03-211D3F70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0C9E-AB40-4102-9B9E-C444A231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3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DBD4-96BC-4775-A59A-6C8EA8C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390D-025D-46FB-839C-7075CF71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082A7-8B19-4348-BEA9-8C8BE1AF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19C2F-E5DD-458F-8BEF-DA3C9B92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9B4F-8978-423A-8486-5DB4399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C9D0-602A-42C5-BD89-26D46B9F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25664-0088-4DCF-AE0A-758B8CA1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97F15-1FF5-4689-B206-6EC2DBB8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15A5-C9F5-4E7A-A168-8F83E157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0941-2BFF-42BF-A911-56E46F4E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B08E-2307-4209-98A8-06638B8A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2455-E3A3-4019-ADBE-1E924CD3C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2ADFF-EF86-4FB5-95FB-59BA5A87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2A1AF-7C0A-41BB-A201-712EEBC8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5C720-A39F-427F-B802-21A0E7AD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039E1-7D2B-4D84-9946-CD1FCAA1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70CA-A19C-476C-936A-F61D269F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3F982-F84B-47EA-8B37-AA3B1A9DB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4D7BA-A0DF-450F-A355-44BBD6332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55447-49B2-42FA-8220-167ABBD1B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9C0C-4C6F-4AC4-90C7-1B88F0884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C71C8-6AD6-46D2-9E66-D6355761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6C90B-0A54-4FEC-BBC7-C5E930FE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1DABE-703E-4852-8F2C-ECC60B6F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A57C-E557-4E37-97ED-FD24B82E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49B3D-001F-44C6-843B-6EFCC825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62DA8-E7C0-448C-B251-40D19963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74968-A445-4401-9CCB-64A0F6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3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94F99-CFE0-4DF4-8FF8-AF2631FC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E0870-6570-4B07-95F5-F74C84EB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799E7-ACE4-452F-BC01-DF6451EC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2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4EE1-3602-4639-93FD-CC5402A5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926F-8278-4C42-9039-B53500F6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83CEB-0EFC-4C18-93AD-DC31B425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4EF85-C096-4BF2-A51B-4EE5ABAE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D0FB1-395B-436A-B771-35216E90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31FA7-0201-4BEB-B490-ED6F665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02B7-6F18-4433-9F52-B89432DF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4CAC5-0CBA-4DBD-8C3F-881FA0B6C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FF2B1-04B9-4BC2-807E-81E0D34D5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481C-831B-4E12-9EBC-27800C68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3E5A-E141-45BD-8626-7ED1D60546A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BD442-CE22-4328-9EF7-6AB2B336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C6B32-24D2-4B7B-A83D-7E06582B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5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AF1AC-8FB6-4DC1-8CD7-3ECD873C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58EF2-9AB8-4285-B0A2-DA9E7176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20C6-4DB6-49C3-B13A-B2B36AF66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3E5A-E141-45BD-8626-7ED1D60546A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3D25-009B-461E-AAD6-03B519476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3B263-804E-482B-A01F-497302832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7299-F8F6-40F9-9671-CC293384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ublic intoxication">
            <a:extLst>
              <a:ext uri="{FF2B5EF4-FFF2-40B4-BE49-F238E27FC236}">
                <a16:creationId xmlns:a16="http://schemas.microsoft.com/office/drawing/2014/main" id="{B28C7BF9-35B9-4E4C-9442-355B4B1C4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t="8125" r="7" b="8125"/>
          <a:stretch/>
        </p:blipFill>
        <p:spPr bwMode="auto">
          <a:xfrm>
            <a:off x="0" y="0"/>
            <a:ext cx="121908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905946-F5A2-490B-A623-2500AD485B35}"/>
              </a:ext>
            </a:extLst>
          </p:cNvPr>
          <p:cNvSpPr/>
          <p:nvPr/>
        </p:nvSpPr>
        <p:spPr>
          <a:xfrm>
            <a:off x="0" y="1"/>
            <a:ext cx="6095430" cy="6858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67" y="2884114"/>
            <a:ext cx="5939496" cy="1655762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Georgia Pro Black" panose="020B0604020202020204" pitchFamily="18" charset="0"/>
              </a:rPr>
              <a:t>Los Angeles</a:t>
            </a:r>
          </a:p>
          <a:p>
            <a:endParaRPr lang="en-US" sz="4400" b="1" i="1" dirty="0">
              <a:solidFill>
                <a:schemeClr val="bg1"/>
              </a:solidFill>
              <a:latin typeface="Georgia Pro Black" panose="020B0604020202020204" pitchFamily="18" charset="0"/>
            </a:endParaRPr>
          </a:p>
          <a:p>
            <a:r>
              <a:rPr lang="en-US" sz="4400" b="1" i="1" dirty="0">
                <a:solidFill>
                  <a:schemeClr val="bg1"/>
                </a:solidFill>
                <a:latin typeface="Georgia Pro Black" panose="020B0604020202020204" pitchFamily="18" charset="0"/>
              </a:rPr>
              <a:t>Drinking x Crime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B97D4E0-E463-4670-8F99-ACFEEA74A69C}"/>
              </a:ext>
            </a:extLst>
          </p:cNvPr>
          <p:cNvSpPr txBox="1">
            <a:spLocks/>
          </p:cNvSpPr>
          <p:nvPr/>
        </p:nvSpPr>
        <p:spPr>
          <a:xfrm>
            <a:off x="9680591" y="7028760"/>
            <a:ext cx="7600950" cy="44368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schemeClr val="bg1"/>
                </a:solidFill>
                <a:latin typeface="Gotham Book" pitchFamily="50" charset="0"/>
              </a:rPr>
              <a:t>by</a:t>
            </a:r>
          </a:p>
          <a:p>
            <a:pPr algn="l"/>
            <a:r>
              <a:rPr lang="en-US" sz="3200" b="1" i="1" dirty="0">
                <a:solidFill>
                  <a:schemeClr val="bg1"/>
                </a:solidFill>
                <a:latin typeface="Gotham Book" pitchFamily="50" charset="0"/>
              </a:rPr>
              <a:t>The Harmonious Hummingbirds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Gotham Book" pitchFamily="50" charset="0"/>
              </a:rPr>
              <a:t>Andrew Wright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Gotham Book" pitchFamily="50" charset="0"/>
              </a:rPr>
              <a:t>Jennie Chang</a:t>
            </a:r>
            <a:endParaRPr lang="en-US" sz="1200" b="1" dirty="0">
              <a:solidFill>
                <a:schemeClr val="bg1"/>
              </a:solidFill>
              <a:latin typeface="Gotham Book" pitchFamily="50" charset="0"/>
            </a:endParaRP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Gotham Book" pitchFamily="50" charset="0"/>
              </a:rPr>
              <a:t>Leo Ramirez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Gotham Book" pitchFamily="50" charset="0"/>
              </a:rPr>
              <a:t>Raymond Barry</a:t>
            </a:r>
          </a:p>
          <a:p>
            <a:pPr algn="l"/>
            <a:r>
              <a:rPr lang="en-US" sz="1600" b="1" dirty="0" err="1">
                <a:solidFill>
                  <a:schemeClr val="bg1"/>
                </a:solidFill>
                <a:latin typeface="Gotham Book" pitchFamily="50" charset="0"/>
              </a:rPr>
              <a:t>Sanaz</a:t>
            </a:r>
            <a:r>
              <a:rPr lang="en-US" sz="1600" b="1" dirty="0">
                <a:solidFill>
                  <a:schemeClr val="bg1"/>
                </a:solidFill>
                <a:latin typeface="Gotham Book" pitchFamily="50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Gotham Book" pitchFamily="50" charset="0"/>
              </a:rPr>
              <a:t>Shahbazian</a:t>
            </a:r>
            <a:endParaRPr lang="en-US" sz="1600" b="1" dirty="0">
              <a:solidFill>
                <a:schemeClr val="bg1"/>
              </a:solidFill>
              <a:latin typeface="Gotham Book" pitchFamily="50" charset="0"/>
            </a:endParaRPr>
          </a:p>
          <a:p>
            <a:pPr algn="l"/>
            <a:r>
              <a:rPr lang="en-US" sz="1600" b="1" dirty="0" err="1">
                <a:solidFill>
                  <a:schemeClr val="bg1"/>
                </a:solidFill>
                <a:latin typeface="Gotham Book" pitchFamily="50" charset="0"/>
              </a:rPr>
              <a:t>Toshe</a:t>
            </a:r>
            <a:r>
              <a:rPr lang="en-US" sz="1600" b="1" dirty="0">
                <a:solidFill>
                  <a:schemeClr val="bg1"/>
                </a:solidFill>
                <a:latin typeface="Gotham Book" pitchFamily="50" charset="0"/>
              </a:rPr>
              <a:t> Ayo-</a:t>
            </a:r>
            <a:r>
              <a:rPr lang="en-US" sz="1600" b="1" dirty="0" err="1">
                <a:solidFill>
                  <a:schemeClr val="bg1"/>
                </a:solidFill>
                <a:latin typeface="Gotham Book" pitchFamily="50" charset="0"/>
              </a:rPr>
              <a:t>Ariyo</a:t>
            </a:r>
            <a:endParaRPr lang="en-US" sz="1600" b="1" dirty="0">
              <a:solidFill>
                <a:schemeClr val="bg1"/>
              </a:solidFill>
              <a:latin typeface="Gotham Book" pitchFamily="50" charset="0"/>
            </a:endParaRPr>
          </a:p>
        </p:txBody>
      </p:sp>
      <p:pic>
        <p:nvPicPr>
          <p:cNvPr id="9" name="Picture 4" descr="Image result for hummingbird animation">
            <a:extLst>
              <a:ext uri="{FF2B5EF4-FFF2-40B4-BE49-F238E27FC236}">
                <a16:creationId xmlns:a16="http://schemas.microsoft.com/office/drawing/2014/main" id="{395686F8-63F1-4DF5-890A-8DA75E4E9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014" y="516567"/>
            <a:ext cx="1537158" cy="170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4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latin typeface="Gotham Book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1B61EE-0580-4359-A1FE-6EB5FF483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95189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2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Is there a correlation of drunken arrests to $ - $$ bars vs $$$-$$$$ bars?</a:t>
            </a:r>
          </a:p>
        </p:txBody>
      </p:sp>
    </p:spTree>
    <p:extLst>
      <p:ext uri="{BB962C8B-B14F-4D97-AF65-F5344CB8AC3E}">
        <p14:creationId xmlns:p14="http://schemas.microsoft.com/office/powerpoint/2010/main" val="34475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Profile photo for Toshe Ayo-Ariyo">
            <a:extLst>
              <a:ext uri="{FF2B5EF4-FFF2-40B4-BE49-F238E27FC236}">
                <a16:creationId xmlns:a16="http://schemas.microsoft.com/office/drawing/2014/main" id="{247F94CF-C0B6-465E-9261-6F931ACC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4" y="3771900"/>
            <a:ext cx="20193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Profile photo for Leo">
            <a:extLst>
              <a:ext uri="{FF2B5EF4-FFF2-40B4-BE49-F238E27FC236}">
                <a16:creationId xmlns:a16="http://schemas.microsoft.com/office/drawing/2014/main" id="{27CB14B5-B350-4A63-91F3-01AFBC3DD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370" y="608807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00CF930-F962-423F-AF76-69876AEB61DF}"/>
              </a:ext>
            </a:extLst>
          </p:cNvPr>
          <p:cNvSpPr txBox="1">
            <a:spLocks/>
          </p:cNvSpPr>
          <p:nvPr/>
        </p:nvSpPr>
        <p:spPr>
          <a:xfrm>
            <a:off x="9286875" y="2592388"/>
            <a:ext cx="2286000" cy="87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latin typeface="Georgia Pro Black" panose="02040A02050405020203" pitchFamily="18" charset="0"/>
              </a:rPr>
              <a:t>Leo Ramirez</a:t>
            </a:r>
          </a:p>
          <a:p>
            <a:r>
              <a:rPr lang="en-US" sz="1600" b="1" dirty="0">
                <a:latin typeface="Gotham Book" pitchFamily="50" charset="0"/>
              </a:rPr>
              <a:t>The Blind Donkey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6749A3D-8A6B-4002-B9D6-00ACDE79DFBA}"/>
              </a:ext>
            </a:extLst>
          </p:cNvPr>
          <p:cNvSpPr txBox="1">
            <a:spLocks/>
          </p:cNvSpPr>
          <p:nvPr/>
        </p:nvSpPr>
        <p:spPr>
          <a:xfrm>
            <a:off x="3190874" y="2592388"/>
            <a:ext cx="2362201" cy="87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latin typeface="Georgia Pro Black" panose="02040A02050405020203" pitchFamily="18" charset="0"/>
              </a:rPr>
              <a:t>Andrew Wright</a:t>
            </a:r>
          </a:p>
          <a:p>
            <a:r>
              <a:rPr lang="en-US" sz="1600" b="1" dirty="0">
                <a:latin typeface="Gotham Book" pitchFamily="50" charset="0"/>
              </a:rPr>
              <a:t>901 Bar &amp; Grill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2446EA6-3E66-415B-9F2B-D88E32FE5259}"/>
              </a:ext>
            </a:extLst>
          </p:cNvPr>
          <p:cNvSpPr txBox="1">
            <a:spLocks/>
          </p:cNvSpPr>
          <p:nvPr/>
        </p:nvSpPr>
        <p:spPr>
          <a:xfrm>
            <a:off x="6300787" y="2590800"/>
            <a:ext cx="2286000" cy="87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latin typeface="Georgia Pro Black" panose="02040A02050405020203" pitchFamily="18" charset="0"/>
              </a:rPr>
              <a:t>Jennie Chang</a:t>
            </a:r>
          </a:p>
          <a:p>
            <a:r>
              <a:rPr lang="en-US" sz="1600" b="1" dirty="0">
                <a:latin typeface="Gotham Book" pitchFamily="50" charset="0"/>
              </a:rPr>
              <a:t>The Figueroa Hotel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DF8924D-7F88-4B8D-BF73-206799A83EE8}"/>
              </a:ext>
            </a:extLst>
          </p:cNvPr>
          <p:cNvSpPr txBox="1">
            <a:spLocks/>
          </p:cNvSpPr>
          <p:nvPr/>
        </p:nvSpPr>
        <p:spPr>
          <a:xfrm>
            <a:off x="3109911" y="5791200"/>
            <a:ext cx="2562225" cy="87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latin typeface="Georgia Pro Black" panose="02040A02050405020203" pitchFamily="18" charset="0"/>
              </a:rPr>
              <a:t>Raymond Barry</a:t>
            </a:r>
          </a:p>
          <a:p>
            <a:r>
              <a:rPr lang="en-US" sz="1600" b="1" dirty="0">
                <a:latin typeface="Gotham Book" pitchFamily="50" charset="0"/>
              </a:rPr>
              <a:t>The Venice Room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A7FB58B-9C7D-4F3D-8B04-49D41A3B00E6}"/>
              </a:ext>
            </a:extLst>
          </p:cNvPr>
          <p:cNvSpPr txBox="1">
            <a:spLocks/>
          </p:cNvSpPr>
          <p:nvPr/>
        </p:nvSpPr>
        <p:spPr>
          <a:xfrm>
            <a:off x="6157912" y="5791200"/>
            <a:ext cx="2562225" cy="87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 err="1">
                <a:latin typeface="Georgia Pro Black" panose="02040A02050405020203" pitchFamily="18" charset="0"/>
              </a:rPr>
              <a:t>Toshe</a:t>
            </a:r>
            <a:r>
              <a:rPr lang="en-US" sz="2000" b="1" i="1" dirty="0">
                <a:latin typeface="Georgia Pro Black" panose="02040A02050405020203" pitchFamily="18" charset="0"/>
              </a:rPr>
              <a:t> Ayo-</a:t>
            </a:r>
            <a:r>
              <a:rPr lang="en-US" sz="2000" b="1" i="1" dirty="0" err="1">
                <a:latin typeface="Georgia Pro Black" panose="02040A02050405020203" pitchFamily="18" charset="0"/>
              </a:rPr>
              <a:t>Ariyo</a:t>
            </a:r>
            <a:endParaRPr lang="en-US" sz="2000" b="1" i="1" dirty="0">
              <a:latin typeface="Georgia Pro Black" panose="02040A02050405020203" pitchFamily="18" charset="0"/>
            </a:endParaRPr>
          </a:p>
          <a:p>
            <a:r>
              <a:rPr lang="en-US" sz="1600" b="1" dirty="0">
                <a:latin typeface="Gotham Book" pitchFamily="50" charset="0"/>
              </a:rPr>
              <a:t>Perch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EFEEFBB-DD09-4411-BF23-D035C688436B}"/>
              </a:ext>
            </a:extLst>
          </p:cNvPr>
          <p:cNvSpPr txBox="1">
            <a:spLocks/>
          </p:cNvSpPr>
          <p:nvPr/>
        </p:nvSpPr>
        <p:spPr>
          <a:xfrm>
            <a:off x="9032081" y="5791200"/>
            <a:ext cx="2795588" cy="87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 err="1">
                <a:latin typeface="Georgia Pro Black" panose="02040A02050405020203" pitchFamily="18" charset="0"/>
              </a:rPr>
              <a:t>Sanaz</a:t>
            </a:r>
            <a:r>
              <a:rPr lang="en-US" sz="2000" b="1" i="1" dirty="0">
                <a:latin typeface="Georgia Pro Black" panose="02040A02050405020203" pitchFamily="18" charset="0"/>
              </a:rPr>
              <a:t> </a:t>
            </a:r>
            <a:r>
              <a:rPr lang="en-US" sz="2000" b="1" i="1" dirty="0" err="1">
                <a:latin typeface="Georgia Pro Black" panose="02040A02050405020203" pitchFamily="18" charset="0"/>
              </a:rPr>
              <a:t>Shahbazian</a:t>
            </a:r>
            <a:endParaRPr lang="en-US" sz="2000" b="1" i="1" dirty="0">
              <a:latin typeface="Georgia Pro Black" panose="02040A02050405020203" pitchFamily="18" charset="0"/>
            </a:endParaRPr>
          </a:p>
          <a:p>
            <a:r>
              <a:rPr lang="en-US" sz="1600" b="1" dirty="0" err="1">
                <a:latin typeface="Gotham Book" pitchFamily="50" charset="0"/>
              </a:rPr>
              <a:t>xyz</a:t>
            </a:r>
            <a:endParaRPr lang="en-US" sz="1600" b="1" dirty="0">
              <a:latin typeface="Gotham Book" pitchFamily="50" charset="0"/>
            </a:endParaRPr>
          </a:p>
        </p:txBody>
      </p:sp>
      <p:pic>
        <p:nvPicPr>
          <p:cNvPr id="11268" name="Picture 4" descr="Profile photo for sanaz shahbazian">
            <a:extLst>
              <a:ext uri="{FF2B5EF4-FFF2-40B4-BE49-F238E27FC236}">
                <a16:creationId xmlns:a16="http://schemas.microsoft.com/office/drawing/2014/main" id="{29E9ADC8-3E07-4936-A637-7E7B8DD60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370" y="37719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Profile photo for Jennie Chang">
            <a:extLst>
              <a:ext uri="{FF2B5EF4-FFF2-40B4-BE49-F238E27FC236}">
                <a16:creationId xmlns:a16="http://schemas.microsoft.com/office/drawing/2014/main" id="{B6F29CD2-20D4-4FC4-90CE-0371A008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608807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Profile photo for Andrew Wright">
            <a:extLst>
              <a:ext uri="{FF2B5EF4-FFF2-40B4-BE49-F238E27FC236}">
                <a16:creationId xmlns:a16="http://schemas.microsoft.com/office/drawing/2014/main" id="{7A40EE74-682A-4D75-99B7-4022446A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67" y="608807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Profile photo for Raymond Barry">
            <a:extLst>
              <a:ext uri="{FF2B5EF4-FFF2-40B4-BE49-F238E27FC236}">
                <a16:creationId xmlns:a16="http://schemas.microsoft.com/office/drawing/2014/main" id="{3AF1BDB1-9308-4D13-9FAF-8630AD7DE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67" y="3790156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3803D025-3DA9-402F-BCC2-14CDAB97C09D}"/>
              </a:ext>
            </a:extLst>
          </p:cNvPr>
          <p:cNvSpPr txBox="1">
            <a:spLocks/>
          </p:cNvSpPr>
          <p:nvPr/>
        </p:nvSpPr>
        <p:spPr>
          <a:xfrm rot="16200000">
            <a:off x="-2028826" y="2028824"/>
            <a:ext cx="6858001" cy="2800349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2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000" dirty="0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149191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051225-B60C-42EE-AA23-372AF96A600F}"/>
              </a:ext>
            </a:extLst>
          </p:cNvPr>
          <p:cNvSpPr/>
          <p:nvPr/>
        </p:nvSpPr>
        <p:spPr>
          <a:xfrm>
            <a:off x="0" y="1"/>
            <a:ext cx="12192000" cy="2381249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i="1" dirty="0">
                <a:latin typeface="Georgia Pro Black" panose="02040A02050405020203" pitchFamily="18" charset="0"/>
              </a:rPr>
              <a:t>Purpose</a:t>
            </a:r>
            <a:endParaRPr lang="en-US" sz="3600" b="1" i="1" dirty="0">
              <a:latin typeface="Georgia Pro Black" panose="02040A02050405020203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BB70F94-69B6-4555-B027-79282AB98273}"/>
              </a:ext>
            </a:extLst>
          </p:cNvPr>
          <p:cNvSpPr txBox="1">
            <a:spLocks/>
          </p:cNvSpPr>
          <p:nvPr/>
        </p:nvSpPr>
        <p:spPr>
          <a:xfrm>
            <a:off x="1295400" y="2647949"/>
            <a:ext cx="9429750" cy="4009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Gotham Book" pitchFamily="50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63902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research data">
            <a:extLst>
              <a:ext uri="{FF2B5EF4-FFF2-40B4-BE49-F238E27FC236}">
                <a16:creationId xmlns:a16="http://schemas.microsoft.com/office/drawing/2014/main" id="{0C74DD06-306A-4EA9-A9D9-6061743ED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7"/>
          <a:stretch/>
        </p:blipFill>
        <p:spPr bwMode="auto">
          <a:xfrm>
            <a:off x="0" y="391381"/>
            <a:ext cx="5753100" cy="568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4A915D-E132-405B-AA52-ECA07752ACEA}"/>
              </a:ext>
            </a:extLst>
          </p:cNvPr>
          <p:cNvSpPr/>
          <p:nvPr/>
        </p:nvSpPr>
        <p:spPr>
          <a:xfrm>
            <a:off x="5753100" y="1"/>
            <a:ext cx="6438900" cy="6858000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91381"/>
            <a:ext cx="5587219" cy="1655762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Gotham Book" pitchFamily="50" charset="0"/>
              </a:rPr>
              <a:t>DATA</a:t>
            </a:r>
          </a:p>
          <a:p>
            <a:pPr algn="l"/>
            <a:r>
              <a:rPr lang="en-US" sz="4400" b="1" i="1" dirty="0">
                <a:solidFill>
                  <a:schemeClr val="bg1"/>
                </a:solidFill>
                <a:latin typeface="Georgia Pro Black" panose="02040A02050405020203" pitchFamily="18" charset="0"/>
              </a:rPr>
              <a:t>SOURCES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B97D4E0-E463-4670-8F99-ACFEEA74A69C}"/>
              </a:ext>
            </a:extLst>
          </p:cNvPr>
          <p:cNvSpPr txBox="1">
            <a:spLocks/>
          </p:cNvSpPr>
          <p:nvPr/>
        </p:nvSpPr>
        <p:spPr>
          <a:xfrm>
            <a:off x="6981646" y="5647687"/>
            <a:ext cx="4629150" cy="818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Gotham Book" pitchFamily="50" charset="0"/>
              </a:rPr>
              <a:t>Los Angeles County Crime API (2016-2019)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Gotham Book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Gotham Book" pitchFamily="50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8104AF-9D21-40D5-A8BD-381409FD013D}"/>
              </a:ext>
            </a:extLst>
          </p:cNvPr>
          <p:cNvCxnSpPr/>
          <p:nvPr/>
        </p:nvCxnSpPr>
        <p:spPr>
          <a:xfrm>
            <a:off x="6095999" y="1989993"/>
            <a:ext cx="548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6" name="Picture 6" descr="Image result for yelp logo">
            <a:extLst>
              <a:ext uri="{FF2B5EF4-FFF2-40B4-BE49-F238E27FC236}">
                <a16:creationId xmlns:a16="http://schemas.microsoft.com/office/drawing/2014/main" id="{CE019D84-2B65-40EE-BCC3-E42034D9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297" y="2384374"/>
            <a:ext cx="1962506" cy="95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ata.lacounty.gov">
            <a:extLst>
              <a:ext uri="{FF2B5EF4-FFF2-40B4-BE49-F238E27FC236}">
                <a16:creationId xmlns:a16="http://schemas.microsoft.com/office/drawing/2014/main" id="{6845B171-A5DF-4312-AFAF-787885C49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121" y="4689909"/>
            <a:ext cx="4018785" cy="8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FCA6B8DA-62DB-40CA-A959-CF919BF9F4D0}"/>
              </a:ext>
            </a:extLst>
          </p:cNvPr>
          <p:cNvSpPr txBox="1">
            <a:spLocks/>
          </p:cNvSpPr>
          <p:nvPr/>
        </p:nvSpPr>
        <p:spPr>
          <a:xfrm>
            <a:off x="6657975" y="3588606"/>
            <a:ext cx="4629150" cy="8189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>
                <a:solidFill>
                  <a:schemeClr val="bg1"/>
                </a:solidFill>
                <a:latin typeface="Gotham Book" pitchFamily="50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7154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ublic intoxication">
            <a:extLst>
              <a:ext uri="{FF2B5EF4-FFF2-40B4-BE49-F238E27FC236}">
                <a16:creationId xmlns:a16="http://schemas.microsoft.com/office/drawing/2014/main" id="{81C7BE66-94DD-48EC-970A-8062D4C61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833" r="234" b="1078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4A915D-E132-405B-AA52-ECA07752ACEA}"/>
              </a:ext>
            </a:extLst>
          </p:cNvPr>
          <p:cNvSpPr/>
          <p:nvPr/>
        </p:nvSpPr>
        <p:spPr>
          <a:xfrm>
            <a:off x="5753100" y="1"/>
            <a:ext cx="6438900" cy="6858000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91381"/>
            <a:ext cx="5587219" cy="1655762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Gotham Book" pitchFamily="50" charset="0"/>
              </a:rPr>
              <a:t>DEFINTION OF</a:t>
            </a:r>
          </a:p>
          <a:p>
            <a:pPr algn="l"/>
            <a:r>
              <a:rPr lang="en-US" sz="4400" b="1" i="1" dirty="0">
                <a:solidFill>
                  <a:schemeClr val="bg1"/>
                </a:solidFill>
                <a:latin typeface="Georgia Pro Black" panose="020B0604020202020204" pitchFamily="18" charset="0"/>
              </a:rPr>
              <a:t>Drunken Arrests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B97D4E0-E463-4670-8F99-ACFEEA74A69C}"/>
              </a:ext>
            </a:extLst>
          </p:cNvPr>
          <p:cNvSpPr txBox="1">
            <a:spLocks/>
          </p:cNvSpPr>
          <p:nvPr/>
        </p:nvSpPr>
        <p:spPr>
          <a:xfrm>
            <a:off x="6096000" y="2220305"/>
            <a:ext cx="5295900" cy="4436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Gotham Book" pitchFamily="50" charset="0"/>
              </a:rPr>
              <a:t>Crimes that include the following keywords:</a:t>
            </a:r>
          </a:p>
          <a:p>
            <a:pPr algn="l"/>
            <a:endParaRPr lang="en-US" sz="2000" b="1" dirty="0">
              <a:solidFill>
                <a:schemeClr val="bg1"/>
              </a:solidFill>
              <a:latin typeface="Gotham Book" pitchFamily="50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Gotham Book" pitchFamily="50" charset="0"/>
              </a:rPr>
              <a:t>Drunk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Gotham Book" pitchFamily="50" charset="0"/>
              </a:rPr>
              <a:t>Drinking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Gotham Book" pitchFamily="50" charset="0"/>
              </a:rPr>
              <a:t>Alcohol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Gotham Book" pitchFamily="50" charset="0"/>
              </a:rPr>
              <a:t>DUI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Gotham Book" pitchFamily="50" charset="0"/>
              </a:rPr>
              <a:t>Intoxication</a:t>
            </a:r>
            <a:endParaRPr lang="en-US" sz="2000" b="1" dirty="0">
              <a:solidFill>
                <a:schemeClr val="bg1"/>
              </a:solidFill>
              <a:latin typeface="Gotham Book" pitchFamily="50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47BE7D-0ED6-4230-A37D-CC9D1004C2E8}"/>
              </a:ext>
            </a:extLst>
          </p:cNvPr>
          <p:cNvCxnSpPr/>
          <p:nvPr/>
        </p:nvCxnSpPr>
        <p:spPr>
          <a:xfrm>
            <a:off x="6095999" y="1989993"/>
            <a:ext cx="548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0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latin typeface="Gotham Book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1B61EE-0580-4359-A1FE-6EB5FF483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95189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66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200" dirty="0"/>
              <a:t>How does drunk-related arrests rank amongst different types of crime in LA?</a:t>
            </a:r>
          </a:p>
        </p:txBody>
      </p:sp>
    </p:spTree>
    <p:extLst>
      <p:ext uri="{BB962C8B-B14F-4D97-AF65-F5344CB8AC3E}">
        <p14:creationId xmlns:p14="http://schemas.microsoft.com/office/powerpoint/2010/main" val="91984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latin typeface="Gotham Book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1B61EE-0580-4359-A1FE-6EB5FF483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95189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2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How does drunk-related arrests rank amongst different types of crime in LA?</a:t>
            </a:r>
          </a:p>
        </p:txBody>
      </p:sp>
    </p:spTree>
    <p:extLst>
      <p:ext uri="{BB962C8B-B14F-4D97-AF65-F5344CB8AC3E}">
        <p14:creationId xmlns:p14="http://schemas.microsoft.com/office/powerpoint/2010/main" val="16902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latin typeface="Gotham Book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1B61EE-0580-4359-A1FE-6EB5FF483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95189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2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Where are the top visited bars in Los Angeles?</a:t>
            </a:r>
          </a:p>
        </p:txBody>
      </p:sp>
    </p:spTree>
    <p:extLst>
      <p:ext uri="{BB962C8B-B14F-4D97-AF65-F5344CB8AC3E}">
        <p14:creationId xmlns:p14="http://schemas.microsoft.com/office/powerpoint/2010/main" val="117949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latin typeface="Gotham Book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1B61EE-0580-4359-A1FE-6EB5FF483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95189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2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Where are the most arrests for public intoxication happening?</a:t>
            </a:r>
          </a:p>
        </p:txBody>
      </p:sp>
    </p:spTree>
    <p:extLst>
      <p:ext uri="{BB962C8B-B14F-4D97-AF65-F5344CB8AC3E}">
        <p14:creationId xmlns:p14="http://schemas.microsoft.com/office/powerpoint/2010/main" val="29366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0E371F-C93C-478C-B404-35AC81CB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latin typeface="Gotham Book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1B61EE-0580-4359-A1FE-6EB5FF4832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951893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200" b="1" i="1">
                <a:solidFill>
                  <a:schemeClr val="lt1"/>
                </a:solidFill>
                <a:latin typeface="Georgia Pro Black" panose="02040A020504050202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Proximity of drunken arrests to top 100 reviewed bars in LA</a:t>
            </a:r>
          </a:p>
        </p:txBody>
      </p:sp>
    </p:spTree>
    <p:extLst>
      <p:ext uri="{BB962C8B-B14F-4D97-AF65-F5344CB8AC3E}">
        <p14:creationId xmlns:p14="http://schemas.microsoft.com/office/powerpoint/2010/main" val="29458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152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Georgia Pro Black</vt:lpstr>
      <vt:lpstr>Gotham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Jennie Chang</dc:creator>
  <cp:lastModifiedBy>Jennie Chang</cp:lastModifiedBy>
  <cp:revision>10</cp:revision>
  <dcterms:created xsi:type="dcterms:W3CDTF">2020-02-20T02:41:06Z</dcterms:created>
  <dcterms:modified xsi:type="dcterms:W3CDTF">2020-02-20T03:53:38Z</dcterms:modified>
</cp:coreProperties>
</file>