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6" r:id="rId4"/>
    <p:sldId id="256" r:id="rId5"/>
    <p:sldId id="262" r:id="rId6"/>
    <p:sldId id="267" r:id="rId7"/>
    <p:sldId id="268" r:id="rId8"/>
    <p:sldId id="259" r:id="rId9"/>
    <p:sldId id="258" r:id="rId10"/>
    <p:sldId id="260" r:id="rId11"/>
    <p:sldId id="261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5FC166-0FC9-4886-8566-C50F5334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27586E6-A00B-4BE6-8A91-2E876EE83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9779C0-0BF0-4E9E-A584-AE5F64096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3E5A-E141-45BD-8626-7ED1D60546AF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122271-46A3-4E36-BC6B-09D70DAA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F1C791-4D90-4F01-A3AB-C1E4A99D8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7299-F8F6-40F9-9671-CC2933849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1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6A7D7D-47AE-4719-BEAF-17B080EB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B2F94FF-C90D-470E-AAF9-8CFA5ED36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1B787E-5C98-4E2C-A21A-0CC3A5E72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3E5A-E141-45BD-8626-7ED1D60546AF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9047B5-CB2F-462F-BB8B-E8808F6F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500239-FE84-455A-BDBD-12C4E709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7299-F8F6-40F9-9671-CC2933849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8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CA9AA56-235D-4060-B31A-B4E061633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68FCD41-2E53-448A-AE9A-251196AB3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E21A37-99CA-4D93-A6F5-CC1C10E7A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3E5A-E141-45BD-8626-7ED1D60546AF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EE9C63-3A6B-4067-9A03-211D3F702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DD0C9E-AB40-4102-9B9E-C444A2314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7299-F8F6-40F9-9671-CC2933849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31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C7DBD4-96BC-4775-A59A-6C8EA8C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BE390D-025D-46FB-839C-7075CF715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D082A7-8B19-4348-BEA9-8C8BE1AFB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3E5A-E141-45BD-8626-7ED1D60546AF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A19C2F-E5DD-458F-8BEF-DA3C9B92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9D9B4F-8978-423A-8486-5DB4399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7299-F8F6-40F9-9671-CC2933849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47C9D0-602A-42C5-BD89-26D46B9F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A25664-0088-4DCF-AE0A-758B8CA16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397F15-1FF5-4689-B206-6EC2DBB83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3E5A-E141-45BD-8626-7ED1D60546AF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CD15A5-C9F5-4E7A-A168-8F83E157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EB0941-2BFF-42BF-A911-56E46F4E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7299-F8F6-40F9-9671-CC2933849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7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5B08E-2307-4209-98A8-06638B8AB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712455-E3A3-4019-ADBE-1E924CD3C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852ADFF-EF86-4FB5-95FB-59BA5A87C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612A1AF-7C0A-41BB-A201-712EEBC8D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3E5A-E141-45BD-8626-7ED1D60546AF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A5C720-A39F-427F-B802-21A0E7AD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75039E1-7D2B-4D84-9946-CD1FCAA1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7299-F8F6-40F9-9671-CC2933849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0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0570CA-A19C-476C-936A-F61D269F8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093F982-F84B-47EA-8B37-AA3B1A9DB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CF4D7BA-A0DF-450F-A355-44BBD6332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3355447-49B2-42FA-8220-167ABBD1B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E1E9C0C-4C6F-4AC4-90C7-1B88F0884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40C71C8-6AD6-46D2-9E66-D6355761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3E5A-E141-45BD-8626-7ED1D60546AF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056C90B-0A54-4FEC-BBC7-C5E930FE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301DABE-703E-4852-8F2C-ECC60B6F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7299-F8F6-40F9-9671-CC2933849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9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85A57C-E557-4E37-97ED-FD24B82E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3849B3D-001F-44C6-843B-6EFCC825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3E5A-E141-45BD-8626-7ED1D60546AF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EA62DA8-E7C0-448C-B251-40D19963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1974968-A445-4401-9CCB-64A0F684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7299-F8F6-40F9-9671-CC2933849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3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1794F99-CFE0-4DF4-8FF8-AF2631FC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3E5A-E141-45BD-8626-7ED1D60546AF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2CE0870-6570-4B07-95F5-F74C84EB5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47799E7-ACE4-452F-BC01-DF6451EC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7299-F8F6-40F9-9671-CC2933849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2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9A4EE1-3602-4639-93FD-CC5402A5D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FF926F-8278-4C42-9039-B53500F6F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D483CEB-0EFC-4C18-93AD-DC31B4259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374EF85-C096-4BF2-A51B-4EE5ABAE7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3E5A-E141-45BD-8626-7ED1D60546AF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15D0FB1-395B-436A-B771-35216E90A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31FA7-0201-4BEB-B490-ED6F665C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7299-F8F6-40F9-9671-CC2933849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2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4102B7-6F18-4433-9F52-B89432DF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B54CAC5-0CBA-4DBD-8C3F-881FA0B6C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41FF2B1-04B9-4BC2-807E-81E0D34D5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3FA481C-831B-4E12-9EBC-27800C680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3E5A-E141-45BD-8626-7ED1D60546AF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25BD442-CE22-4328-9EF7-6AB2B336C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64C6B32-24D2-4B7B-A83D-7E06582B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7299-F8F6-40F9-9671-CC2933849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5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9BAF1AC-8FB6-4DC1-8CD7-3ECD873C5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4258EF2-9AB8-4285-B0A2-DA9E7176A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7D20C6-4DB6-49C3-B13A-B2B36AF66B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33E5A-E141-45BD-8626-7ED1D60546AF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8F3D25-009B-461E-AAD6-03B519476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43B263-804E-482B-A01F-497302832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17299-F8F6-40F9-9671-CC2933849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6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public intoxication">
            <a:extLst>
              <a:ext uri="{FF2B5EF4-FFF2-40B4-BE49-F238E27FC236}">
                <a16:creationId xmlns:a16="http://schemas.microsoft.com/office/drawing/2014/main" xmlns="" id="{B28C7BF9-35B9-4E4C-9442-355B4B1C4D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" t="8125" r="7" b="8125"/>
          <a:stretch/>
        </p:blipFill>
        <p:spPr bwMode="auto">
          <a:xfrm>
            <a:off x="0" y="0"/>
            <a:ext cx="1219086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E905946-F5A2-490B-A623-2500AD485B35}"/>
              </a:ext>
            </a:extLst>
          </p:cNvPr>
          <p:cNvSpPr/>
          <p:nvPr/>
        </p:nvSpPr>
        <p:spPr>
          <a:xfrm>
            <a:off x="0" y="1"/>
            <a:ext cx="6095430" cy="685800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70E371F-C93C-478C-B404-35AC81CB9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67" y="2884114"/>
            <a:ext cx="5939496" cy="1655762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4400" b="1" i="1" dirty="0">
                <a:solidFill>
                  <a:schemeClr val="bg1"/>
                </a:solidFill>
                <a:latin typeface="Georgia Pro Black" panose="020B0604020202020204" pitchFamily="18" charset="0"/>
              </a:rPr>
              <a:t>Los Angeles</a:t>
            </a:r>
          </a:p>
          <a:p>
            <a:endParaRPr lang="en-US" sz="4400" b="1" i="1" dirty="0">
              <a:solidFill>
                <a:schemeClr val="bg1"/>
              </a:solidFill>
              <a:latin typeface="Georgia Pro Black" panose="020B0604020202020204" pitchFamily="18" charset="0"/>
            </a:endParaRPr>
          </a:p>
          <a:p>
            <a:r>
              <a:rPr lang="en-US" sz="4400" b="1" i="1" dirty="0">
                <a:solidFill>
                  <a:schemeClr val="bg1"/>
                </a:solidFill>
                <a:latin typeface="Georgia Pro Black" panose="020B0604020202020204" pitchFamily="18" charset="0"/>
              </a:rPr>
              <a:t>Drinking x Crime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EB97D4E0-E463-4670-8F99-ACFEEA74A69C}"/>
              </a:ext>
            </a:extLst>
          </p:cNvPr>
          <p:cNvSpPr txBox="1">
            <a:spLocks/>
          </p:cNvSpPr>
          <p:nvPr/>
        </p:nvSpPr>
        <p:spPr>
          <a:xfrm>
            <a:off x="9680591" y="7028760"/>
            <a:ext cx="7600950" cy="44368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dirty="0">
                <a:solidFill>
                  <a:schemeClr val="bg1"/>
                </a:solidFill>
                <a:latin typeface="Gotham Book" pitchFamily="50" charset="0"/>
              </a:rPr>
              <a:t>by</a:t>
            </a:r>
          </a:p>
          <a:p>
            <a:pPr algn="l"/>
            <a:r>
              <a:rPr lang="en-US" sz="3200" b="1" i="1" dirty="0">
                <a:solidFill>
                  <a:schemeClr val="bg1"/>
                </a:solidFill>
                <a:latin typeface="Gotham Book" pitchFamily="50" charset="0"/>
              </a:rPr>
              <a:t>The Harmonious Hummingbirds</a:t>
            </a:r>
          </a:p>
          <a:p>
            <a:pPr algn="l"/>
            <a:r>
              <a:rPr lang="en-US" sz="1600" b="1" dirty="0">
                <a:solidFill>
                  <a:schemeClr val="bg1"/>
                </a:solidFill>
                <a:latin typeface="Gotham Book" pitchFamily="50" charset="0"/>
              </a:rPr>
              <a:t>Andrew Wright</a:t>
            </a:r>
          </a:p>
          <a:p>
            <a:pPr algn="l"/>
            <a:r>
              <a:rPr lang="en-US" sz="1600" b="1" dirty="0">
                <a:solidFill>
                  <a:schemeClr val="bg1"/>
                </a:solidFill>
                <a:latin typeface="Gotham Book" pitchFamily="50" charset="0"/>
              </a:rPr>
              <a:t>Jennie Chang</a:t>
            </a:r>
            <a:endParaRPr lang="en-US" sz="1200" b="1" dirty="0">
              <a:solidFill>
                <a:schemeClr val="bg1"/>
              </a:solidFill>
              <a:latin typeface="Gotham Book" pitchFamily="50" charset="0"/>
            </a:endParaRPr>
          </a:p>
          <a:p>
            <a:pPr algn="l"/>
            <a:r>
              <a:rPr lang="en-US" sz="1600" b="1" dirty="0">
                <a:solidFill>
                  <a:schemeClr val="bg1"/>
                </a:solidFill>
                <a:latin typeface="Gotham Book" pitchFamily="50" charset="0"/>
              </a:rPr>
              <a:t>Leo Ramirez</a:t>
            </a:r>
          </a:p>
          <a:p>
            <a:pPr algn="l"/>
            <a:r>
              <a:rPr lang="en-US" sz="1600" b="1" dirty="0">
                <a:solidFill>
                  <a:schemeClr val="bg1"/>
                </a:solidFill>
                <a:latin typeface="Gotham Book" pitchFamily="50" charset="0"/>
              </a:rPr>
              <a:t>Raymond Barry</a:t>
            </a:r>
          </a:p>
          <a:p>
            <a:pPr algn="l"/>
            <a:r>
              <a:rPr lang="en-US" sz="1600" b="1" dirty="0" err="1">
                <a:solidFill>
                  <a:schemeClr val="bg1"/>
                </a:solidFill>
                <a:latin typeface="Gotham Book" pitchFamily="50" charset="0"/>
              </a:rPr>
              <a:t>Sanaz</a:t>
            </a:r>
            <a:r>
              <a:rPr lang="en-US" sz="1600" b="1" dirty="0">
                <a:solidFill>
                  <a:schemeClr val="bg1"/>
                </a:solidFill>
                <a:latin typeface="Gotham Book" pitchFamily="50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Gotham Book" pitchFamily="50" charset="0"/>
              </a:rPr>
              <a:t>Shahbazian</a:t>
            </a:r>
            <a:endParaRPr lang="en-US" sz="1600" b="1" dirty="0">
              <a:solidFill>
                <a:schemeClr val="bg1"/>
              </a:solidFill>
              <a:latin typeface="Gotham Book" pitchFamily="50" charset="0"/>
            </a:endParaRPr>
          </a:p>
          <a:p>
            <a:pPr algn="l"/>
            <a:r>
              <a:rPr lang="en-US" sz="1600" b="1" dirty="0" err="1">
                <a:solidFill>
                  <a:schemeClr val="bg1"/>
                </a:solidFill>
                <a:latin typeface="Gotham Book" pitchFamily="50" charset="0"/>
              </a:rPr>
              <a:t>Toshe</a:t>
            </a:r>
            <a:r>
              <a:rPr lang="en-US" sz="1600" b="1" dirty="0">
                <a:solidFill>
                  <a:schemeClr val="bg1"/>
                </a:solidFill>
                <a:latin typeface="Gotham Book" pitchFamily="50" charset="0"/>
              </a:rPr>
              <a:t> Ayo-</a:t>
            </a:r>
            <a:r>
              <a:rPr lang="en-US" sz="1600" b="1" dirty="0" err="1">
                <a:solidFill>
                  <a:schemeClr val="bg1"/>
                </a:solidFill>
                <a:latin typeface="Gotham Book" pitchFamily="50" charset="0"/>
              </a:rPr>
              <a:t>Ariyo</a:t>
            </a:r>
            <a:endParaRPr lang="en-US" sz="1600" b="1" dirty="0">
              <a:solidFill>
                <a:schemeClr val="bg1"/>
              </a:solidFill>
              <a:latin typeface="Gotham Book" pitchFamily="50" charset="0"/>
            </a:endParaRPr>
          </a:p>
        </p:txBody>
      </p:sp>
      <p:pic>
        <p:nvPicPr>
          <p:cNvPr id="9" name="Picture 4" descr="Image result for hummingbird animation">
            <a:extLst>
              <a:ext uri="{FF2B5EF4-FFF2-40B4-BE49-F238E27FC236}">
                <a16:creationId xmlns:a16="http://schemas.microsoft.com/office/drawing/2014/main" xmlns="" id="{395686F8-63F1-4DF5-890A-8DA75E4E9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3014" y="516567"/>
            <a:ext cx="1537158" cy="170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24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70E371F-C93C-478C-B404-35AC81CB99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>
              <a:latin typeface="Gotham Book" pitchFamily="50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C21B61EE-0580-4359-A1FE-6EB5FF48321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951893"/>
          </a:xfrm>
          <a:prstGeom prst="rect">
            <a:avLst/>
          </a:prstGeom>
          <a:solidFill>
            <a:srgbClr val="000000">
              <a:alpha val="8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3200" b="1" i="1">
                <a:solidFill>
                  <a:schemeClr val="lt1"/>
                </a:solidFill>
                <a:latin typeface="Georgia Pro Black" panose="02040A02050405020203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Proximity of drunken arrests to top 100 reviewed bars in LA</a:t>
            </a:r>
          </a:p>
        </p:txBody>
      </p:sp>
    </p:spTree>
    <p:extLst>
      <p:ext uri="{BB962C8B-B14F-4D97-AF65-F5344CB8AC3E}">
        <p14:creationId xmlns:p14="http://schemas.microsoft.com/office/powerpoint/2010/main" val="294585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70E371F-C93C-478C-B404-35AC81CB99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>
              <a:latin typeface="Gotham Book" pitchFamily="50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C21B61EE-0580-4359-A1FE-6EB5FF48321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951893"/>
          </a:xfrm>
          <a:prstGeom prst="rect">
            <a:avLst/>
          </a:prstGeom>
          <a:solidFill>
            <a:srgbClr val="000000">
              <a:alpha val="8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3200" b="1" i="1">
                <a:solidFill>
                  <a:schemeClr val="lt1"/>
                </a:solidFill>
                <a:latin typeface="Georgia Pro Black" panose="02040A02050405020203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Is there a correlation of drunken arrests to $ - $$ bars vs $$$-$$$$ bars?</a:t>
            </a:r>
          </a:p>
        </p:txBody>
      </p:sp>
    </p:spTree>
    <p:extLst>
      <p:ext uri="{BB962C8B-B14F-4D97-AF65-F5344CB8AC3E}">
        <p14:creationId xmlns:p14="http://schemas.microsoft.com/office/powerpoint/2010/main" val="344756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 descr="Profile photo for Toshe Ayo-Ariyo">
            <a:extLst>
              <a:ext uri="{FF2B5EF4-FFF2-40B4-BE49-F238E27FC236}">
                <a16:creationId xmlns:a16="http://schemas.microsoft.com/office/drawing/2014/main" xmlns="" id="{247F94CF-C0B6-465E-9261-6F931ACCC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24" y="3771900"/>
            <a:ext cx="20193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Profile photo for Leo">
            <a:extLst>
              <a:ext uri="{FF2B5EF4-FFF2-40B4-BE49-F238E27FC236}">
                <a16:creationId xmlns:a16="http://schemas.microsoft.com/office/drawing/2014/main" xmlns="" id="{27CB14B5-B350-4A63-91F3-01AFBC3DD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370" y="608807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700CF930-F962-423F-AF76-69876AEB61DF}"/>
              </a:ext>
            </a:extLst>
          </p:cNvPr>
          <p:cNvSpPr txBox="1">
            <a:spLocks/>
          </p:cNvSpPr>
          <p:nvPr/>
        </p:nvSpPr>
        <p:spPr>
          <a:xfrm>
            <a:off x="9286875" y="2592388"/>
            <a:ext cx="2286000" cy="87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i="1" dirty="0">
                <a:latin typeface="Georgia Pro Black" panose="02040A02050405020203" pitchFamily="18" charset="0"/>
              </a:rPr>
              <a:t>Leo Ramirez</a:t>
            </a:r>
          </a:p>
          <a:p>
            <a:r>
              <a:rPr lang="en-US" sz="1600" b="1" dirty="0">
                <a:latin typeface="Gotham Book" pitchFamily="50" charset="0"/>
              </a:rPr>
              <a:t>The Blind Donkey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66749A3D-8A6B-4002-B9D6-00ACDE79DFBA}"/>
              </a:ext>
            </a:extLst>
          </p:cNvPr>
          <p:cNvSpPr txBox="1">
            <a:spLocks/>
          </p:cNvSpPr>
          <p:nvPr/>
        </p:nvSpPr>
        <p:spPr>
          <a:xfrm>
            <a:off x="3190874" y="2592388"/>
            <a:ext cx="2362201" cy="87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i="1" dirty="0">
                <a:latin typeface="Georgia Pro Black" panose="02040A02050405020203" pitchFamily="18" charset="0"/>
              </a:rPr>
              <a:t>Andrew Wright</a:t>
            </a:r>
          </a:p>
          <a:p>
            <a:r>
              <a:rPr lang="en-US" sz="1600" b="1" dirty="0">
                <a:latin typeface="Gotham Book" pitchFamily="50" charset="0"/>
              </a:rPr>
              <a:t>901 Bar &amp; Grill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xmlns="" id="{E2446EA6-3E66-415B-9F2B-D88E32FE5259}"/>
              </a:ext>
            </a:extLst>
          </p:cNvPr>
          <p:cNvSpPr txBox="1">
            <a:spLocks/>
          </p:cNvSpPr>
          <p:nvPr/>
        </p:nvSpPr>
        <p:spPr>
          <a:xfrm>
            <a:off x="6300787" y="2590800"/>
            <a:ext cx="2286000" cy="87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i="1" dirty="0">
                <a:latin typeface="Georgia Pro Black" panose="02040A02050405020203" pitchFamily="18" charset="0"/>
              </a:rPr>
              <a:t>Jennie Chang</a:t>
            </a:r>
          </a:p>
          <a:p>
            <a:r>
              <a:rPr lang="en-US" sz="1600" b="1" dirty="0">
                <a:latin typeface="Gotham Book" pitchFamily="50" charset="0"/>
              </a:rPr>
              <a:t>The Figueroa Hotel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3DF8924D-7F88-4B8D-BF73-206799A83EE8}"/>
              </a:ext>
            </a:extLst>
          </p:cNvPr>
          <p:cNvSpPr txBox="1">
            <a:spLocks/>
          </p:cNvSpPr>
          <p:nvPr/>
        </p:nvSpPr>
        <p:spPr>
          <a:xfrm>
            <a:off x="3109911" y="5791200"/>
            <a:ext cx="2562225" cy="87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i="1" dirty="0">
                <a:latin typeface="Georgia Pro Black" panose="02040A02050405020203" pitchFamily="18" charset="0"/>
              </a:rPr>
              <a:t>Raymond Barry</a:t>
            </a:r>
          </a:p>
          <a:p>
            <a:r>
              <a:rPr lang="en-US" sz="1600" b="1" dirty="0">
                <a:latin typeface="Gotham Book" pitchFamily="50" charset="0"/>
              </a:rPr>
              <a:t>The Venice Room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xmlns="" id="{FA7FB58B-9C7D-4F3D-8B04-49D41A3B00E6}"/>
              </a:ext>
            </a:extLst>
          </p:cNvPr>
          <p:cNvSpPr txBox="1">
            <a:spLocks/>
          </p:cNvSpPr>
          <p:nvPr/>
        </p:nvSpPr>
        <p:spPr>
          <a:xfrm>
            <a:off x="6157912" y="5791200"/>
            <a:ext cx="2562225" cy="87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i="1" dirty="0" err="1">
                <a:latin typeface="Georgia Pro Black" panose="02040A02050405020203" pitchFamily="18" charset="0"/>
              </a:rPr>
              <a:t>Toshe</a:t>
            </a:r>
            <a:r>
              <a:rPr lang="en-US" sz="2000" b="1" i="1" dirty="0">
                <a:latin typeface="Georgia Pro Black" panose="02040A02050405020203" pitchFamily="18" charset="0"/>
              </a:rPr>
              <a:t> Ayo-</a:t>
            </a:r>
            <a:r>
              <a:rPr lang="en-US" sz="2000" b="1" i="1" dirty="0" err="1">
                <a:latin typeface="Georgia Pro Black" panose="02040A02050405020203" pitchFamily="18" charset="0"/>
              </a:rPr>
              <a:t>Ariyo</a:t>
            </a:r>
            <a:endParaRPr lang="en-US" sz="2000" b="1" i="1" dirty="0">
              <a:latin typeface="Georgia Pro Black" panose="02040A02050405020203" pitchFamily="18" charset="0"/>
            </a:endParaRPr>
          </a:p>
          <a:p>
            <a:r>
              <a:rPr lang="en-US" sz="1600" b="1" dirty="0">
                <a:latin typeface="Gotham Book" pitchFamily="50" charset="0"/>
              </a:rPr>
              <a:t>Perch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xmlns="" id="{FEFEEFBB-DD09-4411-BF23-D035C688436B}"/>
              </a:ext>
            </a:extLst>
          </p:cNvPr>
          <p:cNvSpPr txBox="1">
            <a:spLocks/>
          </p:cNvSpPr>
          <p:nvPr/>
        </p:nvSpPr>
        <p:spPr>
          <a:xfrm>
            <a:off x="9032081" y="5791200"/>
            <a:ext cx="2795588" cy="87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i="1" dirty="0" err="1">
                <a:latin typeface="Georgia Pro Black" panose="02040A02050405020203" pitchFamily="18" charset="0"/>
              </a:rPr>
              <a:t>Sanaz</a:t>
            </a:r>
            <a:r>
              <a:rPr lang="en-US" sz="2000" b="1" i="1" dirty="0">
                <a:latin typeface="Georgia Pro Black" panose="02040A02050405020203" pitchFamily="18" charset="0"/>
              </a:rPr>
              <a:t> </a:t>
            </a:r>
            <a:r>
              <a:rPr lang="en-US" sz="2000" b="1" i="1" dirty="0" err="1">
                <a:latin typeface="Georgia Pro Black" panose="02040A02050405020203" pitchFamily="18" charset="0"/>
              </a:rPr>
              <a:t>Shahbazian</a:t>
            </a:r>
            <a:endParaRPr lang="en-US" sz="2000" b="1" i="1" dirty="0">
              <a:latin typeface="Georgia Pro Black" panose="02040A02050405020203" pitchFamily="18" charset="0"/>
            </a:endParaRPr>
          </a:p>
          <a:p>
            <a:r>
              <a:rPr lang="en-US" sz="1600" b="1" dirty="0" smtClean="0">
                <a:latin typeface="Gotham Book" pitchFamily="50" charset="0"/>
              </a:rPr>
              <a:t>The Standard</a:t>
            </a:r>
            <a:endParaRPr lang="en-US" sz="1600" b="1" dirty="0">
              <a:latin typeface="Gotham Book" pitchFamily="50" charset="0"/>
            </a:endParaRPr>
          </a:p>
        </p:txBody>
      </p:sp>
      <p:pic>
        <p:nvPicPr>
          <p:cNvPr id="11268" name="Picture 4" descr="Profile photo for sanaz shahbazian">
            <a:extLst>
              <a:ext uri="{FF2B5EF4-FFF2-40B4-BE49-F238E27FC236}">
                <a16:creationId xmlns:a16="http://schemas.microsoft.com/office/drawing/2014/main" xmlns="" id="{29E9ADC8-3E07-4936-A637-7E7B8DD60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370" y="37719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Profile photo for Jennie Chang">
            <a:extLst>
              <a:ext uri="{FF2B5EF4-FFF2-40B4-BE49-F238E27FC236}">
                <a16:creationId xmlns:a16="http://schemas.microsoft.com/office/drawing/2014/main" xmlns="" id="{B6F29CD2-20D4-4FC4-90CE-0371A0086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608807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6" name="Picture 12" descr="Profile photo for Andrew Wright">
            <a:extLst>
              <a:ext uri="{FF2B5EF4-FFF2-40B4-BE49-F238E27FC236}">
                <a16:creationId xmlns:a16="http://schemas.microsoft.com/office/drawing/2014/main" xmlns="" id="{7A40EE74-682A-4D75-99B7-4022446AE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67" y="608807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8" name="Picture 14" descr="Profile photo for Raymond Barry">
            <a:extLst>
              <a:ext uri="{FF2B5EF4-FFF2-40B4-BE49-F238E27FC236}">
                <a16:creationId xmlns:a16="http://schemas.microsoft.com/office/drawing/2014/main" xmlns="" id="{3AF1BDB1-9308-4D13-9FAF-8630AD7DE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67" y="3790156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ubtitle 2">
            <a:extLst>
              <a:ext uri="{FF2B5EF4-FFF2-40B4-BE49-F238E27FC236}">
                <a16:creationId xmlns:a16="http://schemas.microsoft.com/office/drawing/2014/main" xmlns="" id="{3803D025-3DA9-402F-BCC2-14CDAB97C09D}"/>
              </a:ext>
            </a:extLst>
          </p:cNvPr>
          <p:cNvSpPr txBox="1">
            <a:spLocks/>
          </p:cNvSpPr>
          <p:nvPr/>
        </p:nvSpPr>
        <p:spPr>
          <a:xfrm rot="16200000">
            <a:off x="-2028826" y="2028824"/>
            <a:ext cx="6858001" cy="2800349"/>
          </a:xfrm>
          <a:prstGeom prst="rect">
            <a:avLst/>
          </a:prstGeom>
          <a:solidFill>
            <a:srgbClr val="000000">
              <a:alpha val="8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3200" b="1" i="1">
                <a:solidFill>
                  <a:schemeClr val="lt1"/>
                </a:solidFill>
                <a:latin typeface="Georgia Pro Black" panose="02040A02050405020203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4000" dirty="0"/>
              <a:t>The Team</a:t>
            </a:r>
          </a:p>
        </p:txBody>
      </p:sp>
    </p:spTree>
    <p:extLst>
      <p:ext uri="{BB962C8B-B14F-4D97-AF65-F5344CB8AC3E}">
        <p14:creationId xmlns:p14="http://schemas.microsoft.com/office/powerpoint/2010/main" val="149191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B051225-B60C-42EE-AA23-372AF96A600F}"/>
              </a:ext>
            </a:extLst>
          </p:cNvPr>
          <p:cNvSpPr/>
          <p:nvPr/>
        </p:nvSpPr>
        <p:spPr>
          <a:xfrm>
            <a:off x="0" y="1"/>
            <a:ext cx="12192000" cy="2381249"/>
          </a:xfrm>
          <a:prstGeom prst="rect">
            <a:avLst/>
          </a:prstGeom>
          <a:solidFill>
            <a:srgbClr val="000000">
              <a:alpha val="8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i="1" dirty="0">
                <a:latin typeface="Georgia Pro Black" panose="02040A02050405020203" pitchFamily="18" charset="0"/>
              </a:rPr>
              <a:t>Purpose</a:t>
            </a:r>
            <a:endParaRPr lang="en-US" sz="3600" b="1" i="1" dirty="0">
              <a:latin typeface="Georgia Pro Black" panose="02040A02050405020203" pitchFamily="18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4BB70F94-69B6-4555-B027-79282AB98273}"/>
              </a:ext>
            </a:extLst>
          </p:cNvPr>
          <p:cNvSpPr txBox="1">
            <a:spLocks/>
          </p:cNvSpPr>
          <p:nvPr/>
        </p:nvSpPr>
        <p:spPr>
          <a:xfrm>
            <a:off x="192024" y="2647949"/>
            <a:ext cx="11887200" cy="40091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dirty="0" smtClean="0">
                <a:latin typeface="Gotham Book" pitchFamily="50" charset="0"/>
              </a:rPr>
              <a:t>Determine if there is a correlation between bar popularity and frequency of intoxication related crimes</a:t>
            </a:r>
          </a:p>
          <a:p>
            <a:pPr algn="l"/>
            <a:endParaRPr lang="en-US" sz="3200" b="1" dirty="0" smtClean="0">
              <a:latin typeface="Gotham Book" pitchFamily="50" charset="0"/>
            </a:endParaRPr>
          </a:p>
          <a:p>
            <a:pPr algn="l"/>
            <a:r>
              <a:rPr lang="en-US" sz="3200" b="1" dirty="0" smtClean="0">
                <a:latin typeface="Gotham Book" pitchFamily="50" charset="0"/>
              </a:rPr>
              <a:t>This analysis will eventually enable </a:t>
            </a:r>
            <a:r>
              <a:rPr lang="en-US" sz="3200" b="1" dirty="0" smtClean="0">
                <a:latin typeface="Gotham Book" pitchFamily="50" charset="0"/>
              </a:rPr>
              <a:t>us to</a:t>
            </a:r>
            <a:r>
              <a:rPr lang="en-US" sz="3200" b="1" dirty="0">
                <a:latin typeface="Gotham Book" pitchFamily="50" charset="0"/>
              </a:rPr>
              <a:t> </a:t>
            </a:r>
            <a:r>
              <a:rPr lang="en-US" sz="3200" b="1" dirty="0" smtClean="0">
                <a:latin typeface="Gotham Book" pitchFamily="50" charset="0"/>
              </a:rPr>
              <a:t>i</a:t>
            </a:r>
            <a:r>
              <a:rPr lang="en-US" sz="3200" b="1" dirty="0" smtClean="0">
                <a:latin typeface="Gotham Book" pitchFamily="50" charset="0"/>
              </a:rPr>
              <a:t>mplement a crime rating on yelp</a:t>
            </a:r>
          </a:p>
          <a:p>
            <a:pPr algn="l"/>
            <a:endParaRPr lang="en-US" sz="3200" b="1" dirty="0">
              <a:latin typeface="Gotham 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02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Image result for research data">
            <a:extLst>
              <a:ext uri="{FF2B5EF4-FFF2-40B4-BE49-F238E27FC236}">
                <a16:creationId xmlns:a16="http://schemas.microsoft.com/office/drawing/2014/main" xmlns="" id="{0C74DD06-306A-4EA9-A9D9-6061743ED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37"/>
          <a:stretch/>
        </p:blipFill>
        <p:spPr bwMode="auto">
          <a:xfrm>
            <a:off x="0" y="391381"/>
            <a:ext cx="5753100" cy="568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34A915D-E132-405B-AA52-ECA07752ACEA}"/>
              </a:ext>
            </a:extLst>
          </p:cNvPr>
          <p:cNvSpPr/>
          <p:nvPr/>
        </p:nvSpPr>
        <p:spPr>
          <a:xfrm>
            <a:off x="5753100" y="1"/>
            <a:ext cx="6438900" cy="6858000"/>
          </a:xfrm>
          <a:prstGeom prst="rect">
            <a:avLst/>
          </a:prstGeom>
          <a:solidFill>
            <a:srgbClr val="000000">
              <a:alpha val="8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70E371F-C93C-478C-B404-35AC81CB9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391381"/>
            <a:ext cx="5587219" cy="1655762"/>
          </a:xfrm>
        </p:spPr>
        <p:txBody>
          <a:bodyPr anchor="ctr">
            <a:norm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Gotham Book" pitchFamily="50" charset="0"/>
              </a:rPr>
              <a:t>DATA</a:t>
            </a:r>
          </a:p>
          <a:p>
            <a:pPr algn="l"/>
            <a:r>
              <a:rPr lang="en-US" sz="4400" b="1" i="1" dirty="0">
                <a:solidFill>
                  <a:schemeClr val="bg1"/>
                </a:solidFill>
                <a:latin typeface="Georgia Pro Black" panose="02040A02050405020203" pitchFamily="18" charset="0"/>
              </a:rPr>
              <a:t>SOURCES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EB97D4E0-E463-4670-8F99-ACFEEA74A69C}"/>
              </a:ext>
            </a:extLst>
          </p:cNvPr>
          <p:cNvSpPr txBox="1">
            <a:spLocks/>
          </p:cNvSpPr>
          <p:nvPr/>
        </p:nvSpPr>
        <p:spPr>
          <a:xfrm>
            <a:off x="6981646" y="5647687"/>
            <a:ext cx="4629150" cy="8189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Gotham Book" pitchFamily="50" charset="0"/>
              </a:rPr>
              <a:t>Los </a:t>
            </a:r>
            <a:r>
              <a:rPr lang="en-US" sz="2000" b="1" dirty="0" smtClean="0">
                <a:solidFill>
                  <a:schemeClr val="bg1"/>
                </a:solidFill>
                <a:latin typeface="Gotham Book" pitchFamily="50" charset="0"/>
              </a:rPr>
              <a:t>Angeles </a:t>
            </a:r>
            <a:r>
              <a:rPr lang="en-US" sz="2000" b="1" dirty="0">
                <a:solidFill>
                  <a:schemeClr val="bg1"/>
                </a:solidFill>
                <a:latin typeface="Gotham Book" pitchFamily="50" charset="0"/>
              </a:rPr>
              <a:t>Crime API (2016-2019)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Gotham Book" pitchFamily="50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Gotham Book" pitchFamily="50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628104AF-9D21-40D5-A8BD-381409FD013D}"/>
              </a:ext>
            </a:extLst>
          </p:cNvPr>
          <p:cNvCxnSpPr/>
          <p:nvPr/>
        </p:nvCxnSpPr>
        <p:spPr>
          <a:xfrm>
            <a:off x="6095999" y="1989993"/>
            <a:ext cx="5486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6" name="Picture 6" descr="Image result for yelp logo">
            <a:extLst>
              <a:ext uri="{FF2B5EF4-FFF2-40B4-BE49-F238E27FC236}">
                <a16:creationId xmlns:a16="http://schemas.microsoft.com/office/drawing/2014/main" xmlns="" id="{CE019D84-2B65-40EE-BCC3-E42034D9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297" y="2384374"/>
            <a:ext cx="1962506" cy="95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data.lacounty.gov">
            <a:extLst>
              <a:ext uri="{FF2B5EF4-FFF2-40B4-BE49-F238E27FC236}">
                <a16:creationId xmlns:a16="http://schemas.microsoft.com/office/drawing/2014/main" xmlns="" id="{6845B171-A5DF-4312-AFAF-787885C49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646" y="4618146"/>
            <a:ext cx="4018785" cy="81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xmlns="" id="{FCA6B8DA-62DB-40CA-A959-CF919BF9F4D0}"/>
              </a:ext>
            </a:extLst>
          </p:cNvPr>
          <p:cNvSpPr txBox="1">
            <a:spLocks/>
          </p:cNvSpPr>
          <p:nvPr/>
        </p:nvSpPr>
        <p:spPr>
          <a:xfrm>
            <a:off x="6657975" y="3588606"/>
            <a:ext cx="4629150" cy="8189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b="1" dirty="0">
                <a:solidFill>
                  <a:schemeClr val="bg1"/>
                </a:solidFill>
                <a:latin typeface="Gotham Book" pitchFamily="50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7154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ublic intoxication">
            <a:extLst>
              <a:ext uri="{FF2B5EF4-FFF2-40B4-BE49-F238E27FC236}">
                <a16:creationId xmlns:a16="http://schemas.microsoft.com/office/drawing/2014/main" xmlns="" id="{81C7BE66-94DD-48EC-970A-8062D4C61C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833" r="234" b="1078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34A915D-E132-405B-AA52-ECA07752ACEA}"/>
              </a:ext>
            </a:extLst>
          </p:cNvPr>
          <p:cNvSpPr/>
          <p:nvPr/>
        </p:nvSpPr>
        <p:spPr>
          <a:xfrm>
            <a:off x="5753100" y="1"/>
            <a:ext cx="6438900" cy="6858000"/>
          </a:xfrm>
          <a:prstGeom prst="rect">
            <a:avLst/>
          </a:prstGeom>
          <a:solidFill>
            <a:srgbClr val="000000">
              <a:alpha val="8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70E371F-C93C-478C-B404-35AC81CB9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391381"/>
            <a:ext cx="5587219" cy="1655762"/>
          </a:xfrm>
        </p:spPr>
        <p:txBody>
          <a:bodyPr anchor="ctr">
            <a:normAutofit fontScale="92500"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Gotham Book" pitchFamily="50" charset="0"/>
              </a:rPr>
              <a:t>DEFINTION OF</a:t>
            </a:r>
          </a:p>
          <a:p>
            <a:pPr algn="l"/>
            <a:r>
              <a:rPr lang="en-US" sz="4400" b="1" i="1" dirty="0">
                <a:solidFill>
                  <a:schemeClr val="bg1"/>
                </a:solidFill>
                <a:latin typeface="Georgia Pro Black" panose="020B0604020202020204" pitchFamily="18" charset="0"/>
              </a:rPr>
              <a:t>Drunken Arrests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EB97D4E0-E463-4670-8F99-ACFEEA74A69C}"/>
              </a:ext>
            </a:extLst>
          </p:cNvPr>
          <p:cNvSpPr txBox="1">
            <a:spLocks/>
          </p:cNvSpPr>
          <p:nvPr/>
        </p:nvSpPr>
        <p:spPr>
          <a:xfrm>
            <a:off x="6096000" y="2220305"/>
            <a:ext cx="5295900" cy="4436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Gotham Book" pitchFamily="50" charset="0"/>
              </a:rPr>
              <a:t>Crimes that include the following keywords:</a:t>
            </a:r>
          </a:p>
          <a:p>
            <a:pPr algn="l"/>
            <a:endParaRPr lang="en-US" sz="2000" b="1" dirty="0">
              <a:solidFill>
                <a:schemeClr val="bg1"/>
              </a:solidFill>
              <a:latin typeface="Gotham Book" pitchFamily="50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Gotham Book" pitchFamily="50" charset="0"/>
              </a:rPr>
              <a:t>Drunk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Gotham Book" pitchFamily="50" charset="0"/>
              </a:rPr>
              <a:t>Drinking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Gotham Book" pitchFamily="50" charset="0"/>
              </a:rPr>
              <a:t>Alcohol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Gotham Book" pitchFamily="50" charset="0"/>
              </a:rPr>
              <a:t>DUI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Gotham Book" pitchFamily="50" charset="0"/>
              </a:rPr>
              <a:t>Intoxication</a:t>
            </a:r>
            <a:endParaRPr lang="en-US" sz="2000" b="1" dirty="0">
              <a:solidFill>
                <a:schemeClr val="bg1"/>
              </a:solidFill>
              <a:latin typeface="Gotham Book" pitchFamily="50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E047BE7D-0ED6-4230-A37D-CC9D1004C2E8}"/>
              </a:ext>
            </a:extLst>
          </p:cNvPr>
          <p:cNvCxnSpPr/>
          <p:nvPr/>
        </p:nvCxnSpPr>
        <p:spPr>
          <a:xfrm>
            <a:off x="6095999" y="1989993"/>
            <a:ext cx="5486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60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70E371F-C93C-478C-B404-35AC81CB9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9632" y="2193862"/>
            <a:ext cx="5757672" cy="4581842"/>
          </a:xfrm>
        </p:spPr>
        <p:txBody>
          <a:bodyPr/>
          <a:lstStyle/>
          <a:p>
            <a:r>
              <a:rPr lang="en-US" b="1" dirty="0" smtClean="0">
                <a:latin typeface="Gotham Book" pitchFamily="50" charset="0"/>
              </a:rPr>
              <a:t>Top 5 Crimes:</a:t>
            </a:r>
          </a:p>
          <a:p>
            <a:endParaRPr lang="en-US" b="1" dirty="0">
              <a:latin typeface="Gotham Book" pitchFamily="50" charset="0"/>
            </a:endParaRPr>
          </a:p>
          <a:p>
            <a:pPr marL="457200" indent="-457200">
              <a:buAutoNum type="arabicPeriod"/>
            </a:pPr>
            <a:r>
              <a:rPr lang="en-US" b="1" dirty="0" smtClean="0">
                <a:latin typeface="Gotham Book" pitchFamily="50" charset="0"/>
              </a:rPr>
              <a:t>Drunk Diving (7.4%)</a:t>
            </a:r>
          </a:p>
          <a:p>
            <a:pPr marL="457200" indent="-457200">
              <a:buAutoNum type="arabicPeriod"/>
            </a:pPr>
            <a:r>
              <a:rPr lang="en-US" b="1" dirty="0" smtClean="0">
                <a:latin typeface="Gotham Book" pitchFamily="50" charset="0"/>
              </a:rPr>
              <a:t>Drinking in Public (7.0%)</a:t>
            </a:r>
          </a:p>
          <a:p>
            <a:pPr marL="457200" indent="-457200">
              <a:buAutoNum type="arabicPeriod"/>
            </a:pPr>
            <a:r>
              <a:rPr lang="en-US" b="1" dirty="0" smtClean="0">
                <a:latin typeface="Gotham Book" pitchFamily="50" charset="0"/>
              </a:rPr>
              <a:t>Corporal Injury on Spouse/Cohabitant (3.6%)</a:t>
            </a:r>
          </a:p>
          <a:p>
            <a:pPr marL="457200" indent="-457200">
              <a:buAutoNum type="arabicPeriod"/>
            </a:pPr>
            <a:r>
              <a:rPr lang="en-US" b="1" dirty="0" smtClean="0">
                <a:latin typeface="Gotham Book" pitchFamily="50" charset="0"/>
              </a:rPr>
              <a:t>Possession of controlled substance (3.4%)</a:t>
            </a:r>
          </a:p>
          <a:p>
            <a:pPr marL="457200" indent="-457200">
              <a:buAutoNum type="arabicPeriod"/>
            </a:pPr>
            <a:r>
              <a:rPr lang="en-US" b="1" dirty="0" smtClean="0">
                <a:latin typeface="Gotham Book" pitchFamily="50" charset="0"/>
              </a:rPr>
              <a:t>FTA after written promise (2.3%)</a:t>
            </a:r>
          </a:p>
          <a:p>
            <a:endParaRPr lang="en-US" b="1" dirty="0">
              <a:latin typeface="Gotham Book" pitchFamily="50" charset="0"/>
            </a:endParaRPr>
          </a:p>
          <a:p>
            <a:endParaRPr lang="en-US" b="1" dirty="0">
              <a:latin typeface="Gotham Book" pitchFamily="50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C21B61EE-0580-4359-A1FE-6EB5FF48321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951893"/>
          </a:xfrm>
          <a:prstGeom prst="rect">
            <a:avLst/>
          </a:prstGeom>
          <a:solidFill>
            <a:srgbClr val="000000">
              <a:alpha val="8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6600" b="1" i="1">
                <a:solidFill>
                  <a:schemeClr val="lt1"/>
                </a:solidFill>
                <a:latin typeface="Georgia Pro Black" panose="02040A02050405020203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3200" dirty="0"/>
              <a:t>How does drunk-related arrests rank amongst different types of crime in LA?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60" y="219386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45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70E371F-C93C-478C-B404-35AC81CB99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>
              <a:latin typeface="Gotham Book" pitchFamily="50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C21B61EE-0580-4359-A1FE-6EB5FF48321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951893"/>
          </a:xfrm>
          <a:prstGeom prst="rect">
            <a:avLst/>
          </a:prstGeom>
          <a:solidFill>
            <a:srgbClr val="000000">
              <a:alpha val="8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3200" b="1" i="1">
                <a:solidFill>
                  <a:schemeClr val="lt1"/>
                </a:solidFill>
                <a:latin typeface="Georgia Pro Black" panose="02040A02050405020203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/>
              <a:t>What intoxication related arrests are the most prevalent?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76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70E371F-C93C-478C-B404-35AC81CB99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>
              <a:latin typeface="Gotham Book" pitchFamily="50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C21B61EE-0580-4359-A1FE-6EB5FF48321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951893"/>
          </a:xfrm>
          <a:prstGeom prst="rect">
            <a:avLst/>
          </a:prstGeom>
          <a:solidFill>
            <a:srgbClr val="000000">
              <a:alpha val="8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3200" b="1" i="1">
                <a:solidFill>
                  <a:schemeClr val="lt1"/>
                </a:solidFill>
                <a:latin typeface="Georgia Pro Black" panose="02040A02050405020203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/>
              <a:t>What gender is responsible for the majority of crimes?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71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70E371F-C93C-478C-B404-35AC81CB99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>
              <a:latin typeface="Gotham Book" pitchFamily="50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C21B61EE-0580-4359-A1FE-6EB5FF48321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951893"/>
          </a:xfrm>
          <a:prstGeom prst="rect">
            <a:avLst/>
          </a:prstGeom>
          <a:solidFill>
            <a:srgbClr val="000000">
              <a:alpha val="8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3200" b="1" i="1">
                <a:solidFill>
                  <a:schemeClr val="lt1"/>
                </a:solidFill>
                <a:latin typeface="Georgia Pro Black" panose="02040A02050405020203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Where are the most arrests for public intoxication happening?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3704"/>
            <a:ext cx="12191999" cy="437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2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70E371F-C93C-478C-B404-35AC81CB99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>
              <a:latin typeface="Gotham Book" pitchFamily="50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C21B61EE-0580-4359-A1FE-6EB5FF48321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951893"/>
          </a:xfrm>
          <a:prstGeom prst="rect">
            <a:avLst/>
          </a:prstGeom>
          <a:solidFill>
            <a:srgbClr val="000000">
              <a:alpha val="8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3200" b="1" i="1">
                <a:solidFill>
                  <a:schemeClr val="lt1"/>
                </a:solidFill>
                <a:latin typeface="Georgia Pro Black" panose="02040A02050405020203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Where are the top visited bars in Los Angeles?</a:t>
            </a:r>
          </a:p>
        </p:txBody>
      </p:sp>
    </p:spTree>
    <p:extLst>
      <p:ext uri="{BB962C8B-B14F-4D97-AF65-F5344CB8AC3E}">
        <p14:creationId xmlns:p14="http://schemas.microsoft.com/office/powerpoint/2010/main" val="1179497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221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Georgia Pro Black</vt:lpstr>
      <vt:lpstr>Gotham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Jennie Chang</dc:creator>
  <cp:lastModifiedBy>AyoAriyo, Toshe</cp:lastModifiedBy>
  <cp:revision>23</cp:revision>
  <dcterms:created xsi:type="dcterms:W3CDTF">2020-02-20T02:41:06Z</dcterms:created>
  <dcterms:modified xsi:type="dcterms:W3CDTF">2020-02-22T20:59:09Z</dcterms:modified>
</cp:coreProperties>
</file>