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7556500" cy="106934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36" d="100"/>
          <a:sy n="13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566737" y="3321884"/>
            <a:ext cx="6423025" cy="229215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133475" y="6059593"/>
            <a:ext cx="5289550" cy="2732757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9808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7802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669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2571369" y="9944863"/>
            <a:ext cx="2420112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37814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5445252" y="9944863"/>
            <a:ext cx="1739455" cy="5346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76944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0046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311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0516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150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543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48801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61697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81960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78142" y="427736"/>
            <a:ext cx="6806565" cy="17109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378142" y="2459482"/>
            <a:ext cx="6806565" cy="70576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2571369" y="9944863"/>
            <a:ext cx="2420112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37814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Times New Roman" pitchFamily="0" charset="0"/>
              </a:rPr>
              <a:t>11/1/2023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5445252" y="9944863"/>
            <a:ext cx="1739455" cy="5346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>
              <a:solidFill>
                <a:srgbClr val="898989"/>
              </a:solidFill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7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"/>
          <p:cNvSpPr>
            <a:spLocks/>
          </p:cNvSpPr>
          <p:nvPr/>
        </p:nvSpPr>
        <p:spPr>
          <a:xfrm rot="0">
            <a:off x="816279" y="738886"/>
            <a:ext cx="5902250" cy="92354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9685" indent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8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NNLP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BY: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J.Anil kumar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(72112110602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3)</a:t>
            </a:r>
            <a:endParaRPr lang="en-US" altLang="zh-CN" sz="1400" b="0" i="0" u="none" strike="noStrike" kern="0" cap="none" spc="-2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4323" indent="-32258" algn="l">
              <a:lnSpc>
                <a:spcPct val="192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(B</a:t>
            </a:r>
            <a:r>
              <a:rPr lang="en-US" altLang="zh-CN" sz="11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1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E/E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lectronics and Communication Engineering 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1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</a:t>
            </a:r>
            <a:r>
              <a:rPr lang="en-US" altLang="zh-CN" sz="11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</a:t>
            </a:r>
            <a:r>
              <a:rPr lang="en-US" altLang="zh-CN" sz="11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Project: </a:t>
            </a:r>
            <a:r>
              <a:rPr lang="en-US" altLang="zh-CN" sz="1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NLP(Datasets&amp;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1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3937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News"?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“Fake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news”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things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people.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defining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“fake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news”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those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stories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false: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itself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fabricated,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verifiable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sources or quotes.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Sometimes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stories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propaganda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intentionally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mislead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reader,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“clickbait”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written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economic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incentives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writer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profits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people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click 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story).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stories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proliferated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via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media,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because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easily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quickly shared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online.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1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6926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469265" algn="l"/>
                <a:tab pos="469900" algn="l"/>
              </a:tabLst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statement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Statement: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Background: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spread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misinformation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challenge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today's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digital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age.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serious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consequences,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influencing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public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opinion,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panic,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even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inciting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violence.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Natural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Language 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(NLP)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 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employed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develop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automatically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either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Problem: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 and implement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NLP techniques. The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should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 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input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classify it 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either "Real"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"Fake."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Components: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1203148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 rot="0">
            <a:off x="902004" y="894333"/>
            <a:ext cx="5504815" cy="1364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Several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algorithms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task, depending on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complexity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902004" y="2773424"/>
            <a:ext cx="5718810" cy="7001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Regression: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simple and interpretable algorithm. It's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good starting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point 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binary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works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well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1" i="0" u="sng" strike="noStrike" kern="0" cap="none" spc="-6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Bayes: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Bayes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Multinomial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Bayes,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known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tasks.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assume 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conditionally independent,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 is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simplification, but they can work well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Random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Forest: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Forest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ensemble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method that combines multiple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trees.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high-dimensional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complex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text.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robust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less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prone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overfitting.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Support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(SVM):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SVM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when combined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kernel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linear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kernel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the radial basis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(RBF)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kernel. SVM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aims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hyperplane 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separates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Gradient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Boosting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Algorithms: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Gradient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boosting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XGBoost, LightGBM, and CatBoost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successful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tasks.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They can handle imbalanced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Neural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Networks: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22459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/>
          </p:cNvSpPr>
          <p:nvPr/>
        </p:nvSpPr>
        <p:spPr>
          <a:xfrm rot="0">
            <a:off x="902004" y="856843"/>
            <a:ext cx="5751195" cy="86633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models, such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Convolutional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Neural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Networks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(CNNs)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Recurrent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Neural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Networks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(RNNs),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RNNs,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Short-Term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Memory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(LSTM) and Gated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Recurrent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Unit (GRU),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sequential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BERT (Bidirectional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Encoder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Representations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Transformers):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BERT-based models,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RoBERTa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DistilBERT,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achieved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state-of-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the-art results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NLP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tasks, including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Fine-tuning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pre-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highly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Ensemble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Combining multiple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through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stacking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voting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example,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you 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predictions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 forest,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LSTM-based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Multimodal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 only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also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images 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videos,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explore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multimodal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integrate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approach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choice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 depends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various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factors,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quality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computational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resources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available.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experiment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algorithms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fine-tune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hyperparameters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achieve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Additionally,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evaluation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precision,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F1-score,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AUC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chosen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1" i="0" u="sng" strike="noStrike" kern="0" cap="none" spc="-4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module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module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several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prepare,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train, 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structured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approach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module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1.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Preparation: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Collection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 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diverse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articles, with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indicating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whether each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3792656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"/>
          <p:cNvSpPr>
            <a:spLocks/>
          </p:cNvSpPr>
          <p:nvPr/>
        </p:nvSpPr>
        <p:spPr>
          <a:xfrm rot="0">
            <a:off x="902004" y="856843"/>
            <a:ext cx="5754370" cy="8540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16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Preprocessing: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described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earlier,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tokenization, stop word removal,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 Splitting: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Divide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into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ratios 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70-15-15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80-10-10, depending on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Selection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Architecture: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appropriate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machine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Options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regression, Naive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Bayes,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forest,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SVM,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LSTM,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BERT-based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architecture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chosen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model, including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input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hidden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output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models,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network's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depth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complexity.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Training: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selected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on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suitable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algorithms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functions.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mindful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overfitting,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dropout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early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stopping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mitigate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Fine-tune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batch size,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regularization strength, 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optimize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range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precision, recall, F1-score,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AUC.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model's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matrices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visualize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 classification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highlighting true 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false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Optimization: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initial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performance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satisfactory,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optimization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explore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architectures,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fine-tune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66954747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"/>
          <p:cNvSpPr>
            <a:spLocks/>
          </p:cNvSpPr>
          <p:nvPr/>
        </p:nvSpPr>
        <p:spPr>
          <a:xfrm rot="0">
            <a:off x="902004" y="855319"/>
            <a:ext cx="5410200" cy="15316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 apply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weighting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6.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Cross-Validation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k-fold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cross-validation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robustly.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particularly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useful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dealing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smaller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902004" y="2900298"/>
            <a:ext cx="5721985" cy="6752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7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Investigate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understand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features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patterns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uses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predictions.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identifying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certain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Deploy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the Model: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you're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satisfied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trained 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use. Deploy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Learning: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mechanisms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updates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adapt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evolving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tactics.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Periodically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retrain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maintain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Documentation: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entire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sources, preprocessing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architecture,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documentation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reproducibility.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Remember that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ongoing challenge,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 require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periodic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retraining 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remain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Additionally,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 collaborating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domain experts, fact-checking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enhance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system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 its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0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62234422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902004" y="894333"/>
            <a:ext cx="5744210" cy="87585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Splitting: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Split 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three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ratios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70-15-15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80-10-10,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Validation: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training 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validation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fine-tune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hyperparameters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prevent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overfitting.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monitor during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phase include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 set.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comprehensively.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proportion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correctly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ratio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positives.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measures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correctly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Recall: 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ratio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 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measures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instances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F1-Score: The harmonic mean of precision and recall, providing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balance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two metrics.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AUC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(Receiver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Operating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Characteristic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Area Under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Curve): It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measures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ability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distinguish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across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various thresholds.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85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 Matrix: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true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Threshold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Selection: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application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trade-offs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 precision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appropriate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 threshold. Adjusting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threshold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impact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balance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positives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false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negatives.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Cross-Validation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2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9257761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/>
          <p:cNvSpPr>
            <a:spLocks/>
          </p:cNvSpPr>
          <p:nvPr/>
        </p:nvSpPr>
        <p:spPr>
          <a:xfrm rot="0">
            <a:off x="902004" y="856843"/>
            <a:ext cx="5756275" cy="8667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143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k-fold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cross-validation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model's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robustly,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especially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limited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Cross-validation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helps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biased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split.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Baseline Models: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Compare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NLP-based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baseline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models,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random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guessing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simple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rule-based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classifier.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understanding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quality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6"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Once you're satisfied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model's performance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 set,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independent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final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generalizes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unseen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Class-Imbalanced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(i.e.,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significantly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news),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appropriate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 include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precision-recall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curves,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weighting, 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resampling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strategies.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Interpretability: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 using techniques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 to understand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influencing 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decisions.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Interpretability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 why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 real.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Reporting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Documentation: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Clearly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report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results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metrics,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chosen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threshold,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 gained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interpretation.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11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Learning: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Regularly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reevaluate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model's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as necessary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adapt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evolving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Keep documentation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ensures that your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detection 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 is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reliable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classifying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articles, helping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combat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spread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misinformation.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DATASET: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1249189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"/>
          <p:cNvSpPr>
            <a:spLocks/>
          </p:cNvSpPr>
          <p:nvPr/>
        </p:nvSpPr>
        <p:spPr>
          <a:xfrm rot="0">
            <a:off x="902004" y="856843"/>
            <a:ext cx="5728335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numpy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np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pandas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seaborn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matplotlib.pyplot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plt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%matplotlib inline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sns.set_style('darkgrid')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sklearn.preprocessing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LabelBinarizer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nltk.corpus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stopwords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nltk.stem.porter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PorterStemmer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STOPWORDS,WordCloud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nltk.stem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WordNetLemmatizer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nltk.tokenize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word_tokenize,sent_tokenize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bs4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BeautifulSoup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re,string,unicodedata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keras.preprocessing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text,sequence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nltk.tokenize.toktok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ToktokTokenizer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sklearn.metrics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ifi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fusi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trix,a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ccu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y_s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sklearn.model_selection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train_test_split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punctuation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pos_tag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nltk.corpus 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wordnet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keras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keras.models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Sequential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keras.layers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LSTM,Dense,Dropout,Embedding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keras.callbacks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ReduceLROnPlateau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tensorflow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Loading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Having imported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necessary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libraries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ahead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load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570634994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"/>
          <p:cNvSpPr>
            <a:spLocks/>
          </p:cNvSpPr>
          <p:nvPr/>
        </p:nvSpPr>
        <p:spPr>
          <a:xfrm rot="0">
            <a:off x="902004" y="1106778"/>
            <a:ext cx="5180963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16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real_news=pd.read_csv('../input/fake-and-real-news-dataset/True.csv')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fake_news=pd.read_csv('../input/fake-and-real-news-dataset/Fake.csv')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sneak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peak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real_news.head()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469265" algn="l"/>
                <a:tab pos="926338" algn="l"/>
                <a:tab pos="1841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head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conservat...</a:t>
            </a:r>
            <a:r>
              <a:rPr lang="en-US" altLang="zh-CN" sz="1400" b="0" i="0" u="none" strike="noStrike" kern="0" cap="none" spc="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rui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Transgender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people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will...</a:t>
            </a:r>
            <a:r>
              <a:rPr lang="en-US" altLang="zh-CN" sz="1400" b="0" i="0" u="none" strike="noStrike" kern="0" cap="none" spc="1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60"/>
              </a:lnSpc>
              <a:spcBef>
                <a:spcPts val="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ell.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counsel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politicsNewsDecember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69265" indent="-45720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FBI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Russia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helped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Australian diplomat...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WASHINGTON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campaign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adviser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...politicsNewsDecember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0">
            <a:off x="902004" y="4637658"/>
            <a:ext cx="11620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5474969" y="4886322"/>
            <a:ext cx="935989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1359153" y="4602962"/>
            <a:ext cx="3832860" cy="7727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wants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Postal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Service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charge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'much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mor...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SEATTLE/WASHINGTON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President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Donal...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902004" y="5386196"/>
            <a:ext cx="1303654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fake_news.head()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2" name="矩形"/>
          <p:cNvSpPr>
            <a:spLocks/>
          </p:cNvSpPr>
          <p:nvPr/>
        </p:nvSpPr>
        <p:spPr>
          <a:xfrm rot="0">
            <a:off x="902004" y="5600166"/>
            <a:ext cx="4182745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469265" algn="l"/>
                <a:tab pos="926338" algn="l"/>
                <a:tab pos="1841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Embarrassing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Year’...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3" name="矩形"/>
          <p:cNvSpPr>
            <a:spLocks/>
          </p:cNvSpPr>
          <p:nvPr/>
        </p:nvSpPr>
        <p:spPr>
          <a:xfrm rot="0">
            <a:off x="5474969" y="5886068"/>
            <a:ext cx="1049020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902004" y="6098514"/>
            <a:ext cx="5678805" cy="35210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27559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just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couldn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 wish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Americans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	News</a:t>
            </a:r>
            <a:r>
              <a:rPr lang="en-US" altLang="zh-CN" sz="1400" b="0" i="0" u="none" strike="noStrike" kern="0" cap="none" spc="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Drunk Bragging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Staffer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Started Russian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House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Intelligence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Committee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Chairman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Devin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Nu...	News</a:t>
            </a:r>
            <a:r>
              <a:rPr lang="en-US" altLang="zh-CN" sz="1400" b="0" i="0" u="none" strike="noStrike" kern="0" cap="none" spc="1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31,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755900" algn="l"/>
                <a:tab pos="4127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Sheriff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David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Clarke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Becomes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Internet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Joke...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Friday,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revealed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that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Milwauk...	News</a:t>
            </a:r>
            <a:r>
              <a:rPr lang="en-US" altLang="zh-CN" sz="1400" b="0" i="0" u="none" strike="noStrike" kern="0" cap="none" spc="1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30,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4585335" algn="l"/>
              </a:tabLst>
            </a:pPr>
            <a:r>
              <a:rPr lang="en-US" altLang="zh-CN" sz="14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Ob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’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announced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 29,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AutoNum type="arabicPlain"/>
              <a:tabLst>
                <a:tab pos="469265" algn="l"/>
                <a:tab pos="469900" algn="l"/>
                <a:tab pos="2298700" algn="l"/>
                <a:tab pos="4127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Francis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Just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Called Out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Dur...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Pope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Francis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annual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Christmas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mes...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 25,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combine both of these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 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'Isfake'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can use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once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'Isfake' column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 be 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target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determine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not.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7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real_news*'Isfake'+=0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14181130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"/>
          <p:cNvSpPr>
            <a:spLocks/>
          </p:cNvSpPr>
          <p:nvPr/>
        </p:nvSpPr>
        <p:spPr>
          <a:xfrm rot="0">
            <a:off x="902004" y="856843"/>
            <a:ext cx="2835910" cy="12738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fake_news*'Isfake'+=1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conactenate 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pandas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df=pd.concat(*real_news,fake_news+)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 how does our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look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7" name="矩形"/>
          <p:cNvSpPr>
            <a:spLocks/>
          </p:cNvSpPr>
          <p:nvPr/>
        </p:nvSpPr>
        <p:spPr>
          <a:xfrm rot="0">
            <a:off x="902004" y="2356459"/>
            <a:ext cx="4405630" cy="1272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df.sample(5)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  <a:tabLst>
                <a:tab pos="469265" algn="l"/>
                <a:tab pos="926338" algn="l"/>
                <a:tab pos="1841500" algn="l"/>
                <a:tab pos="22987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	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Isfake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32131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19919COMMUNIST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George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Soros Says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Win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Pop...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confess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lit...</a:t>
            </a:r>
            <a:r>
              <a:rPr lang="en-US" altLang="zh-CN" sz="1400" b="0" i="0" u="none" strike="noStrike" kern="0" cap="none" spc="229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left-news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Sep 26,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2016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17566BREAKING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Leftist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Media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Publishes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Major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8" name="矩形"/>
          <p:cNvSpPr>
            <a:spLocks/>
          </p:cNvSpPr>
          <p:nvPr/>
        </p:nvSpPr>
        <p:spPr>
          <a:xfrm rot="0">
            <a:off x="5474969" y="2853664"/>
            <a:ext cx="1037590" cy="7753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 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902004" y="3604996"/>
            <a:ext cx="3893820" cy="5226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32131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12093Brexit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not 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derailed,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says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ahead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of...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5017387" y="3604996"/>
            <a:ext cx="1464308" cy="5226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5,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r>
              <a:rPr lang="en-US" altLang="zh-CN" sz="1400" b="0" i="0" u="none" strike="noStrike" kern="0" cap="none" spc="1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LONDON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902004" y="4101820"/>
            <a:ext cx="5539740" cy="7753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504253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Prime Minister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Theresa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...</a:t>
            </a:r>
            <a:r>
              <a:rPr lang="en-US" altLang="zh-CN" sz="1400" b="0" i="0" u="none" strike="noStrike" kern="0" cap="none" spc="2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worldnews</a:t>
            </a:r>
            <a:r>
              <a:rPr lang="en-US" altLang="zh-CN" sz="1400" b="0" i="0" u="none" strike="noStrike" kern="0" cap="none" spc="6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December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17,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15561Catalonia's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ex-leader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granted freedom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campa...</a:t>
            </a:r>
            <a:r>
              <a:rPr lang="en-US" altLang="zh-CN" sz="1400" b="0" i="0" u="none" strike="noStrike" kern="0" cap="none" spc="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BRUSSELS/MADRID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(Reuters)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Catalonia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former...</a:t>
            </a:r>
            <a:r>
              <a:rPr lang="en-US" altLang="zh-CN" sz="1400" b="0" i="0" u="none" strike="noStrike" kern="0" cap="none" spc="1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worldnews</a:t>
            </a:r>
            <a:r>
              <a:rPr lang="en-US" altLang="zh-CN" sz="14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November 6,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6389370" y="5136260"/>
            <a:ext cx="11620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 rot="0">
            <a:off x="902004" y="4850358"/>
            <a:ext cx="5281292" cy="7753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  <a:tabLst>
                <a:tab pos="458533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1113</a:t>
            </a:r>
            <a:r>
              <a:rPr lang="en-US" altLang="zh-CN" sz="1400" b="0" i="0" u="none" strike="noStrike" kern="0" cap="none" spc="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’S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Hom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13100" algn="l"/>
                <a:tab pos="41275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Melania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visits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HomeSafe,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phot...	politics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Apr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15,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2017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 any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902004" y="5886068"/>
            <a:ext cx="115125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df.isnull().sum()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aphicFrame>
        <p:nvGraphicFramePr>
          <p:cNvPr id="65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882953" y="6191757"/>
          <a:ext cx="854072" cy="1177289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6221"/>
                <a:gridCol w="175234"/>
                <a:gridCol w="121894"/>
              </a:tblGrid>
              <a:tr h="214090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title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54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894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text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3619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9940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su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b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je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c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t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322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date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874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318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58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Isfake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87630" indent="0" algn="l">
                        <a:lnSpc>
                          <a:spcPts val="158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T="0" marR="6858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6" name="矩形"/>
          <p:cNvSpPr>
            <a:spLocks/>
          </p:cNvSpPr>
          <p:nvPr/>
        </p:nvSpPr>
        <p:spPr>
          <a:xfrm rot="0">
            <a:off x="902004" y="7347051"/>
            <a:ext cx="5664835" cy="22720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dtype: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int64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saved 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hassle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making up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missing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Visualizing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given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sns.countplot(df.Isfake)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6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71605618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"/>
          <p:cNvSpPr>
            <a:spLocks/>
          </p:cNvSpPr>
          <p:nvPr/>
        </p:nvSpPr>
        <p:spPr>
          <a:xfrm rot="0">
            <a:off x="902004" y="892809"/>
            <a:ext cx="5013960" cy="2736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&lt;matplotlib.axes._subplots.AxesSubplot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0x7f1bce38fc90&gt;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almost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equal.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unqiue titles are there.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titles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repeated?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le.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)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44898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subjects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there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?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value_counts()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df.subject.value_counts()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aphicFrame>
        <p:nvGraphicFramePr>
          <p:cNvPr id="69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882953" y="3696715"/>
          <a:ext cx="1708150" cy="117665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983589"/>
                <a:gridCol w="723861"/>
              </a:tblGrid>
              <a:tr h="339056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politicsNews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11272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41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worldnews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lnSpc>
                          <a:spcPts val="161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10145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894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8699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9050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903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politics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1275" indent="0" algn="l">
                        <a:lnSpc>
                          <a:spcPts val="1614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6841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4080">
                <a:tc>
                  <a:txBody>
                    <a:bodyPr/>
                    <a:lstStyle/>
                    <a:p>
                      <a:pPr marL="31750" indent="0" algn="l">
                        <a:lnSpc>
                          <a:spcPts val="158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left-news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55575" indent="0" algn="l">
                        <a:lnSpc>
                          <a:spcPts val="158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4459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0" name="矩形"/>
          <p:cNvSpPr>
            <a:spLocks/>
          </p:cNvSpPr>
          <p:nvPr/>
        </p:nvSpPr>
        <p:spPr>
          <a:xfrm rot="0">
            <a:off x="902004" y="4886322"/>
            <a:ext cx="1374774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Government</a:t>
            </a:r>
            <a:r>
              <a:rPr lang="en-US" altLang="zh-CN" sz="14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2450719" y="4886322"/>
            <a:ext cx="38544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1570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2" name="矩形"/>
          <p:cNvSpPr>
            <a:spLocks/>
          </p:cNvSpPr>
          <p:nvPr/>
        </p:nvSpPr>
        <p:spPr>
          <a:xfrm rot="0">
            <a:off x="902004" y="5100294"/>
            <a:ext cx="891540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US_News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-ea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2145538" y="5100294"/>
            <a:ext cx="316865" cy="5257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783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3365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778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4" name="矩形"/>
          <p:cNvSpPr>
            <a:spLocks/>
          </p:cNvSpPr>
          <p:nvPr/>
        </p:nvSpPr>
        <p:spPr>
          <a:xfrm rot="0">
            <a:off x="902004" y="5600166"/>
            <a:ext cx="5657847" cy="4018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Name: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dtype: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int64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subject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plt.figure(figsize=(10,10))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chart=sns.countplot(x='subject',hue='Isfake',data=df,palette='muted')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chart.set_xticklabels(chart.get_xticklabels(),rotation=90,fontsize=10)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*Text(0,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'politicsNews'),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'worldnews'),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'politics'),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 'Government News'),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'left-news'),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'US_News'),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51943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'Middle-east')+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place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required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delete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not-so-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5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7703246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"/>
          <p:cNvSpPr>
            <a:spLocks/>
          </p:cNvSpPr>
          <p:nvPr/>
        </p:nvSpPr>
        <p:spPr>
          <a:xfrm rot="0">
            <a:off x="1130604" y="865986"/>
            <a:ext cx="5442585" cy="6135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16000"/>
              </a:lnSpc>
              <a:spcBef>
                <a:spcPts val="10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Collection: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diverse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labeled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should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cover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include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removal,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stemming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lemmatization,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Extraction: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meaningful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features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text,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such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Frequency-Inverse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0" algn="l">
              <a:lnSpc>
                <a:spcPts val="197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vectors, word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embeddings, or other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representations.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ts val="197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Selection: Choose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appropriate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Logistic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Regression,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Bayes,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Random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Forest,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LSTM (Long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Short-Term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Memory)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deep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selected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handle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necessary.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7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Evaluation: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F1-score,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matrices.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Deployment: Develop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application 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platform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where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 input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articles,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40665" indent="-228600" algn="l">
              <a:lnSpc>
                <a:spcPct val="116000"/>
              </a:lnSpc>
              <a:spcBef>
                <a:spcPts val="6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Learning: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mechanisms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time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evolving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3" name="矩形"/>
          <p:cNvSpPr>
            <a:spLocks/>
          </p:cNvSpPr>
          <p:nvPr/>
        </p:nvSpPr>
        <p:spPr>
          <a:xfrm rot="0">
            <a:off x="902004" y="6715124"/>
            <a:ext cx="5739765" cy="3033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Challenges: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Dealing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where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less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prevalent.Handling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different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types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misinformation,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satire,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manipulated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content.Detecting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multiple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languages.Real-time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scalability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large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number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Success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Criteria: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should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achieve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other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classifying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should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friendly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easily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accessible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public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assist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countering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68756921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"/>
          <p:cNvSpPr>
            <a:spLocks/>
          </p:cNvSpPr>
          <p:nvPr/>
        </p:nvSpPr>
        <p:spPr>
          <a:xfrm rot="0">
            <a:off x="902004" y="892809"/>
            <a:ext cx="5502910" cy="87268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required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columns.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xt'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xt'</a:t>
            </a:r>
            <a:r>
              <a:rPr lang="en-US" altLang="zh-CN" sz="14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16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'titl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'+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df*'title'+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df*'subject'+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df*'date'+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done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we shall head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towards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URLs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difficult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properly.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prevent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happening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more efficient.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stopwords,URLS,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shall use beautifulsoup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library which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imported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earlier.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stop_words=set(stopwords.words('english'))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punctuation=list(string.punctuation)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stop_words.update(punctuation)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string_html(text):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soup=BeautifulSoup(text,"html.parser")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soup.get_text()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 remove_square_brackets(text):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re.sub('\**^++*\+','',text)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remove_URL(text):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re.sub(r'http\S+','',text)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 remove_stopwords(text):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final_text=*+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7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509978296"/>
      </p:ext>
    </p:extLst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"/>
          <p:cNvSpPr>
            <a:spLocks/>
          </p:cNvSpPr>
          <p:nvPr/>
        </p:nvSpPr>
        <p:spPr>
          <a:xfrm rot="0">
            <a:off x="902004" y="856843"/>
            <a:ext cx="5748020" cy="8514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72085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text.split():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494030" indent="-161925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i.strip().lower() not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stop_words: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final_text.append(i.strip())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".join(final_text)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 clean_text_data(text):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text=string_html(text)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text=remove_square_brackets(text)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xt=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s(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xt) 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text=remove_URL(text)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we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defined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 functions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em'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df*'text'+=df*'text'+.apply(clean_text_data)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now.Next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awesome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wordclouds.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Frequent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wonder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words were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most 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guess 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 too!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 these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frequent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3940"/>
              </a:lnSpc>
              <a:spcBef>
                <a:spcPts val="49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first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plt.figure(figsize=(20,20))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4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wordcloud=WordCloud(stopwords=STOPWORDS,height=600,width=1200).gene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rate("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".join(df*df.Isfake==1+.text))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plt.imshow(wordcloud,interpolation='bilinear')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&lt;matplotlib.image.AxesImage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0x7f1bcc7dd810&gt;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about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news?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79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44602830"/>
      </p:ext>
    </p:extLst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902004" y="856843"/>
            <a:ext cx="5748020" cy="85140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plt.figure(figsize=(20,20))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wordcloud=WordCloud(stopwords=STOPWORDS,height=600,width=1200).gene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rate("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".join(df*df.Isfake==0+.text))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plt.imshow(wordcloud,interpolation='bilinear')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&lt;matplotlib.image.AxesImage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0x7f1bcc7cde10&gt;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Those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nice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wordclouds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Donald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Trump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United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etc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2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shall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,i.e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X_train,X_test,y_train,y_test=train_test_split(df.text,df.Isfake,random_state=0)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max_features=10000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max_len=300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tokinize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There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ways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 try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happening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next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code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tab: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First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initialized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 it's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size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being 10k.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convert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sequences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X_train variable.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Lastly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padding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layer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around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sequence.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example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tokenizer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does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tokenizer=text.Tokenizer(num_words=max_features)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tokenizer.fit_on_texts(X_train)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tokenizer_train=tokenizer.texts_to_sequences(X_train)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X_train=sequence.pad_sequences(tokenizer_train,maxlen=max_len)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tokenizer_test=tokenizer.texts_to_sequences(X_test)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X_test=sequence.pad_sequences(tokenizer_test,maxlen=max_len)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 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GLOVE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file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version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18987852"/>
      </p:ext>
    </p:extLst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 rot="0">
            <a:off x="902004" y="856843"/>
            <a:ext cx="5719445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glove_file='../input/glove-twitter/glove.twitter.27B.100d.txt'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coefficients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from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glove file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embedding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index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variable.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get_coefs(word,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*arr):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return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np.asarray(arr,dtype='float32')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embeddings_index=dict(get_coefs(*o.rstrip().rsplit('</a:t>
            </a:r>
            <a:r>
              <a:rPr lang="en-US" altLang="zh-CN" sz="1400" b="0" i="0" u="none" strike="noStrike" kern="0" cap="none" spc="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'))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open(glove_file,encoding="utf8"))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What's happening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code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tab: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first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values of the embeddings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all_embs.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 we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standard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deviation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embeddings.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indices using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.word_index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tokenizer.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 we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length of each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would be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in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nb_words.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make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embedding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matrix.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all_embs=np.stack(embeddings_index.values())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emb_mean,emb_std=all_embs.mean(),all_embs.std()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emb_size=all_embs.shape*1+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word_index=tokenizer.word_index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nb_words=min(max_features,len(word_index))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embedding_matrix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np.random.normal(emb_mean,emb_std,(nb_words,emb_size))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1704" indent="-16002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word,i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word_index.items():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i&gt;=max_features: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embedding_vector=embeddings_index.get(word)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7208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embedding_vector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None: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embedding_matrix*i+=embedding_vector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/opt/conda/lib/python3.7/site-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packages/IPython/core/interactiveshell.py:3254: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FutureWarning: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arrays</a:t>
            </a:r>
            <a:r>
              <a:rPr lang="en-US" altLang="zh-CN" sz="1400" b="0" i="0" u="none" strike="noStrike" kern="0" cap="none" spc="28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stack must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be passed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"sequence"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type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list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tuple.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Support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non-sequence iterables 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generators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deprecated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NumPy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1.16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raise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error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future.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85598472"/>
      </p:ext>
    </p:extLst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"/>
          <p:cNvSpPr>
            <a:spLocks/>
          </p:cNvSpPr>
          <p:nvPr/>
        </p:nvSpPr>
        <p:spPr>
          <a:xfrm rot="0">
            <a:off x="902004" y="892809"/>
            <a:ext cx="5735320" cy="8477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9144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(await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self.run_code(code,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result,</a:t>
            </a:r>
            <a:r>
              <a:rPr lang="en-US" altLang="zh-CN" sz="1400" b="0" i="0" u="none" strike="noStrike" kern="0" cap="none" spc="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async_=asy)):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succesfully done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tokenization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 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now!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parameters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I'm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taking.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_si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z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256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epochs=10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emb_size=100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initialize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callback.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leaning_rate_reduction=ReduceLROnPlateau(monitor='val_accuracy',patience=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2,verbose=10,factor=0.5,min_lr=0.00001)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build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model.Here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layers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I'm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Starting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LSTM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Then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Dense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optimizer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model=Sequential()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model.add(Embedding(max_features,output_dim=emb_size,weights=*embedd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ing_matrix+,input_length=max_len,trainable=False))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model.add(LSTM(units=256,return_sequences=True,recurrent_dropout=0.25,d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ropout=0.25))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model.add(LSTM(units=128,return_sequences=True,recurrent_dropout=0.25,d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ropout=0.25))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model.add(LSTM(units=64,recurrent_dropout=0.1,dropout=0.1))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model.add(Dense(units=32,activation='relu'))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model.add(Dense(1,'sigmoid'))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model.compile(optimizer=keras.optimizers.Adam(lr=0.01),loss='binary_crossen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tropy',metrics=*'accuracy'+)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model.summary()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Model: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"sequential"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85" name="曲线"/>
          <p:cNvSpPr>
            <a:spLocks/>
          </p:cNvSpPr>
          <p:nvPr/>
        </p:nvSpPr>
        <p:spPr>
          <a:xfrm rot="0">
            <a:off x="914704" y="9596663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83910686"/>
      </p:ext>
    </p:extLst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914704" y="2357917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88" name="矩形"/>
          <p:cNvSpPr>
            <a:spLocks/>
          </p:cNvSpPr>
          <p:nvPr/>
        </p:nvSpPr>
        <p:spPr>
          <a:xfrm rot="0">
            <a:off x="902004" y="856843"/>
            <a:ext cx="5691502" cy="17735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  <a:tabLst>
                <a:tab pos="1550035" algn="l"/>
                <a:tab pos="3111500" algn="l"/>
              </a:tabLst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Layer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(type)	Output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Shape	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#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================================================================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  <a:tabLst>
                <a:tab pos="2112645" algn="l"/>
                <a:tab pos="3725545" algn="l"/>
              </a:tabLst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(Embedding)	(None, 300,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100)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1000000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graphicFrame>
        <p:nvGraphicFramePr>
          <p:cNvPr id="89" name="Table"/>
          <p:cNvGraphicFramePr>
            <a:graphicFrameLocks noGrp="1"/>
          </p:cNvGraphicFramePr>
          <p:nvPr>
            <p:extLst>
              <p:ext uri="{D42A27DB-BD31-4B8C-83A1-F6EECF244321}"/>
            </p:extLst>
          </p:nvPr>
        </p:nvGraphicFramePr>
        <p:xfrm>
          <a:off x="914704" y="2696590"/>
          <a:ext cx="5666105" cy="3175635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390624"/>
                <a:gridCol w="1590001"/>
                <a:gridCol w="2684107"/>
              </a:tblGrid>
              <a:tr h="4099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1610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300,</a:t>
                      </a:r>
                      <a:r>
                        <a:rPr lang="en-US" altLang="zh-CN" sz="1400" b="0" i="0" u="none" strike="noStrike" kern="0" cap="none" spc="-2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256)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02565" indent="0" algn="l">
                        <a:lnSpc>
                          <a:spcPts val="1335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365568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0" marR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818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lstm_1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067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2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300,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128)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30162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197120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537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lstm_2</a:t>
                      </a:r>
                      <a:r>
                        <a:rPr lang="en-US" altLang="zh-CN" sz="1400" b="0" i="0" u="none" strike="noStrike" kern="0" cap="none" spc="-3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1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(LSTM)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445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0670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64)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905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9060" indent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49408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1905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80692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8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dense</a:t>
                      </a:r>
                      <a:r>
                        <a:rPr lang="en-US" altLang="zh-CN" sz="1400" b="0" i="0" u="none" strike="noStrike" kern="0" cap="none" spc="-4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(Dense)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282575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32)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54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99060" indent="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2080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254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0512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_</a:t>
                      </a:r>
                      <a:endParaRPr lang="en-US" altLang="zh-CN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  <a:p>
                      <a:pPr marL="0" indent="0" algn="l">
                        <a:lnSpc>
                          <a:spcPts val="1650"/>
                        </a:lnSpc>
                        <a:spcBef>
                          <a:spcPts val="2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dense_1</a:t>
                      </a:r>
                      <a:r>
                        <a:rPr lang="en-US" altLang="zh-CN" sz="1400" b="0" i="0" u="none" strike="noStrike" kern="0" cap="none" spc="-4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(Dense)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4572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379730" indent="0" algn="l">
                        <a:lnSpc>
                          <a:spcPts val="165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(None,</a:t>
                      </a:r>
                      <a:r>
                        <a:rPr lang="en-US" altLang="zh-CN" sz="1400" b="0" i="0" u="none" strike="noStrike" kern="0" cap="none" spc="-30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 </a:t>
                      </a: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1)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2000" b="0" i="0" u="none" strike="noStrike" kern="0" cap="none" spc="0" baseline="0">
                        <a:solidFill>
                          <a:schemeClr val="tx1"/>
                        </a:solidFill>
                        <a:latin typeface="Times New Roman" pitchFamily="0" charset="0"/>
                        <a:ea typeface="宋体" pitchFamily="0" charset="0"/>
                        <a:cs typeface="Times New Roman" pitchFamily="0" charset="0"/>
                      </a:endParaRPr>
                    </a:p>
                    <a:p>
                      <a:pPr marL="147955" indent="0" algn="l">
                        <a:lnSpc>
                          <a:spcPts val="165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i="0" u="none" strike="noStrike" kern="0" cap="none" spc="-5" baseline="0">
                          <a:solidFill>
                            <a:schemeClr val="tx1"/>
                          </a:solidFill>
                          <a:latin typeface="Calibri" pitchFamily="0" charset="0"/>
                          <a:ea typeface="宋体" pitchFamily="0" charset="0"/>
                          <a:cs typeface="Calibri" pitchFamily="0" charset="0"/>
                        </a:rPr>
                        <a:t>33</a:t>
                      </a:r>
                      <a:endParaRPr lang="zh-CN" altLang="en-US" sz="1400" b="0" i="0" u="none" strike="noStrike" kern="0" cap="none" spc="0" baseline="0">
                        <a:solidFill>
                          <a:schemeClr val="tx1"/>
                        </a:solidFill>
                        <a:latin typeface="Calibri" pitchFamily="0" charset="0"/>
                        <a:ea typeface="宋体" pitchFamily="0" charset="0"/>
                        <a:cs typeface="Calibri" pitchFamily="0" charset="0"/>
                      </a:endParaRPr>
                    </a:p>
                  </a:txBody>
                  <a:tcPr marL="0" marT="3810" marR="0" marB="0" vert="horz"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0" name="曲线"/>
          <p:cNvSpPr>
            <a:spLocks/>
          </p:cNvSpPr>
          <p:nvPr/>
        </p:nvSpPr>
        <p:spPr>
          <a:xfrm rot="0">
            <a:off x="914704" y="7350033"/>
            <a:ext cx="5666105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4380" y="0"/>
                </a:lnTo>
              </a:path>
              <a:path w="21600" h="21600">
                <a:moveTo>
                  <a:pt x="4386" y="0"/>
                </a:moveTo>
                <a:lnTo>
                  <a:pt x="5734" y="0"/>
                </a:lnTo>
              </a:path>
              <a:path w="21600" h="21600">
                <a:moveTo>
                  <a:pt x="5739" y="0"/>
                </a:moveTo>
                <a:lnTo>
                  <a:pt x="10120" y="0"/>
                </a:lnTo>
              </a:path>
              <a:path w="21600" h="21600">
                <a:moveTo>
                  <a:pt x="10126" y="0"/>
                </a:moveTo>
                <a:lnTo>
                  <a:pt x="11473" y="0"/>
                </a:lnTo>
              </a:path>
              <a:path w="21600" h="21600">
                <a:moveTo>
                  <a:pt x="11479" y="0"/>
                </a:moveTo>
                <a:lnTo>
                  <a:pt x="15860" y="0"/>
                </a:lnTo>
              </a:path>
              <a:path w="21600" h="21600">
                <a:moveTo>
                  <a:pt x="15865" y="0"/>
                </a:moveTo>
                <a:lnTo>
                  <a:pt x="17213" y="0"/>
                </a:lnTo>
              </a:path>
              <a:path w="21600" h="21600">
                <a:moveTo>
                  <a:pt x="17219" y="0"/>
                </a:moveTo>
                <a:lnTo>
                  <a:pt x="21600" y="0"/>
                </a:lnTo>
              </a:path>
            </a:pathLst>
          </a:custGeom>
          <a:noFill/>
          <a:ln w="1159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91" name="矩形"/>
          <p:cNvSpPr>
            <a:spLocks/>
          </p:cNvSpPr>
          <p:nvPr/>
        </p:nvSpPr>
        <p:spPr>
          <a:xfrm rot="0">
            <a:off x="902004" y="5851626"/>
            <a:ext cx="5732780" cy="37674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76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================================================================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Total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params: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1,614,209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Trainable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614,209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Non-trainable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params: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1,000,000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_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train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history=model.fit(X_train,y_train,batch_size=batch_size,validation_data=(X_tes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t,y_test),epochs=epochs,callbacks=*leaning_rate_reduction+)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452s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0.3564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0.8259 -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0.0776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0.9769 -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2/10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2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80694390"/>
      </p:ext>
    </p:extLst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"/>
          <p:cNvSpPr>
            <a:spLocks/>
          </p:cNvSpPr>
          <p:nvPr/>
        </p:nvSpPr>
        <p:spPr>
          <a:xfrm rot="0">
            <a:off x="902004" y="856843"/>
            <a:ext cx="5575298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451s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0.0360 -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0.9894 -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0.0184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0.9933 -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458s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0.0237 -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0.9929 -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0.0155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0.9952 -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457s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0.0127 -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0.9955 -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0.0174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0.9941 -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453s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0.0138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0.9958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0.0144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0.9962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6/10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460s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0.0079 -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0.9975 -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0.0117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0.9972 -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-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461s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3s/step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0.0081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0.9976 -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0.0147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0.9955 -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8/10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ETA: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0.0051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0.9983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00008: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ReduceLROnPlateau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learning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0.004999999888241291.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461s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0.0051 -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0.9983 -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0.0103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0.9972 - lr: 0.0100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454s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0.0035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0.0088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0.9979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lr: 0.0050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Epoch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10/10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132/132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455s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 0.0035 -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0.9989 -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0.0075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val_accuracy: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0.9985 - lr: 0.0050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 see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;)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model.predict_classes(X_test)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pred*5:10+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array(**0+,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20409305"/>
      </p:ext>
    </p:extLst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"/>
          <p:cNvSpPr>
            <a:spLocks/>
          </p:cNvSpPr>
          <p:nvPr/>
        </p:nvSpPr>
        <p:spPr>
          <a:xfrm rot="0">
            <a:off x="902004" y="856843"/>
            <a:ext cx="5538470" cy="8762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292735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*0+,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*1+,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*0+,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92735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7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1400" b="0" i="0" u="none" strike="noStrike" kern="0" cap="none" spc="-1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++,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Analyzing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graphs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model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look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!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*i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</a:t>
            </a:r>
            <a:r>
              <a:rPr lang="en-US" altLang="zh-CN" sz="1400" b="0" i="0" u="none" strike="noStrike" kern="0" cap="none" spc="-114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)+ 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ax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=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plt.subplots(1,2)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train_acc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history.history*'accuracy'+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train_loss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history.history*'loss'+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val_acc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history.history*'val_accuracy'+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val_loss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=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history.history*'val_loss'+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fig.set_size_inches(20,10)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5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ax*0+.plot(epochs,train_acc,'go-',label='Training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ax*0+.plot(epochs,val_acc,'ro-',label='Validation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ax*0+.set_xlabel('Epochs')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ax*0+.set_ylabel('Accuracy')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ax*0+.legend()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ax*1+.plot(epochs,train_loss,'go-',label='Training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ax*1+.plot(epochs,val_loss,'ro-',label='Validation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Loss')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ax*1+.set_xlabel('Loss')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ax*1+.set_ylabel('Accuracy')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ax*1+.legend()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7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plt.show()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 how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samples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wrongly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predicted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the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confusion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matrix.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cm=confusion_matrix(y_test,pred)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cm=pd.DataFrame(cm,index=*'Fake','Not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Fake'+,columns=*'Fake','Not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Fake'+)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03252308"/>
      </p:ext>
    </p:extLst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"/>
          <p:cNvSpPr>
            <a:spLocks/>
          </p:cNvSpPr>
          <p:nvPr/>
        </p:nvSpPr>
        <p:spPr>
          <a:xfrm rot="0">
            <a:off x="902004" y="856843"/>
            <a:ext cx="5741034" cy="70173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889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cm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9265" algn="l"/>
              </a:tabLst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5353</a:t>
            </a:r>
            <a:r>
              <a:rPr lang="en-US" altLang="zh-CN" sz="1400" b="0" i="0" u="none" strike="noStrike" kern="0" cap="none" spc="6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14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926338" algn="l"/>
                <a:tab pos="1384300" algn="l"/>
              </a:tabLst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	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	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5855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plt.figure(figsize=(10,10))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sns.heatmap(cm,cmap="Blues",linecolor='black',linewidth=1,annot=True,fmt=''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,xticklabels=*'Fake','Not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Fake'+,yticklabels=*'Fake','Not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Fake'+)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plt.xlabel('Actual')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plt.ylabel('Predicted')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Text(69.0,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0.5,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'Predicted')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Now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what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our accuracy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set?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print(f'Accuracy of the model on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- </a:t>
            </a:r>
            <a:r>
              <a:rPr lang="en-US" altLang="zh-CN" sz="1400" b="0" i="0" u="none" strike="noStrike" kern="0" cap="none" spc="9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model.evaluate(X_train,y_train)*1+*100:.2f-')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print(f'Accuracy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,model.evaluate(X_test,y_test)*1+*100:.2f-')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1053/1053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4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219s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208ms/step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loss: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4.7703e-04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0.9999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99.99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351/351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*==============================+</a:t>
            </a:r>
            <a:r>
              <a:rPr lang="en-US" altLang="zh-CN" sz="1400" b="0" i="0" u="none" strike="noStrike" kern="0" cap="none" spc="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72s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206ms/step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 loss: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0.0075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accuracy: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0.9985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-</a:t>
            </a:r>
            <a:r>
              <a:rPr lang="en-US" altLang="zh-CN" sz="1400" b="0" i="0" u="none" strike="noStrike" kern="0" cap="none" spc="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99.85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Some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last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Thank you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reading! I'm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still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beginner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myself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every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can.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ideas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please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know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comments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section!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4200782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>
            <a:spLocks/>
          </p:cNvSpPr>
          <p:nvPr/>
        </p:nvSpPr>
        <p:spPr>
          <a:xfrm rot="0">
            <a:off x="902004" y="894333"/>
            <a:ext cx="5725158" cy="8890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Future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Work: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future,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extended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advanced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techniques, such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 analysis, credibility scoring,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verification,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provide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comprehensive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solution.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Remember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statement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goals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resources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available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 project.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 thinking 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about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1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NLP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structured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approach 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solving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problem creatively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innovatively.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step-by-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project: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Empathize: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3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Understand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end-users</a:t>
            </a:r>
            <a:r>
              <a:rPr lang="en-US" altLang="zh-CN" sz="1400" b="0" i="0" u="none" strike="noStrike" kern="0" cap="none" spc="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stakeholders'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perspectives,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journalists,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fact-checkers,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general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public.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Conduct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interviews, surveys,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workshops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insights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challenges they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face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2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Define: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Clearly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define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problem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statement,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scope, and objectives.Prioritize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challenges,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real-time detection,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multilingual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support,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various types 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3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Ideate: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AutoNum type="arabicPeriod" startAt="3"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Brainstorm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solutions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that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could address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identified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challenges.Encourage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creative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thinking,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wide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range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ClrTx/>
              <a:buAutoNum type="arabicPeriod" startAt="4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Prototype: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low-fidelity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system.Develop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interface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components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classification.Test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small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group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74510646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>
            <a:spLocks/>
          </p:cNvSpPr>
          <p:nvPr/>
        </p:nvSpPr>
        <p:spPr>
          <a:xfrm rot="0">
            <a:off x="902004" y="894333"/>
            <a:ext cx="5720080" cy="85267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89103" indent="-177165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AutoNum type="arabicPeriod" startAt="5"/>
              <a:tabLst>
                <a:tab pos="189865" algn="l"/>
              </a:tabLst>
            </a:pP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Test: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prototype's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usability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functionality.Iterate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on user input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refine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system's features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NLP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algorithms.Test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diverse 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AutoNum type="arabicPeriod" startAt="6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Develop: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6"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Build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full-scale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based 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refined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prototype.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collection, preprocessing,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extraction,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components.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Integrate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libraries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tools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classification.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7"/>
              <a:tabLst>
                <a:tab pos="189865" algn="l"/>
              </a:tabLst>
            </a:pP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Test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Again: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Conduct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extensive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integration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acceptance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testing.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performance, identifying areas that require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improvement.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8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Deploy: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Deploy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reliable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scalable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platform,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ensuring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real-time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 inputs.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user-friendly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interface 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easy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access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end-users.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89103" indent="-17716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9"/>
              <a:tabLst>
                <a:tab pos="18986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Improvement: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Establish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mechanisms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updates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evolving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tactics.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Encourage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actively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seek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ways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real-world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usage.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0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Monitoring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Evaluation: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Implement monitoring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track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system's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performance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detect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anomalies.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1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8408830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/>
          <p:cNvSpPr>
            <a:spLocks/>
          </p:cNvSpPr>
          <p:nvPr/>
        </p:nvSpPr>
        <p:spPr>
          <a:xfrm rot="0">
            <a:off x="902004" y="855319"/>
            <a:ext cx="5744845" cy="53921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system's effectiveness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precision,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F1-score.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1"/>
              <a:tabLst>
                <a:tab pos="280035" algn="l"/>
              </a:tabLst>
            </a:pP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Education</a:t>
            </a:r>
            <a:r>
              <a:rPr lang="en-US" altLang="zh-CN" sz="1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Awareness: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Educate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general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public 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how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effectively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Raise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awareness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about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importance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critical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verification.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8765" indent="-266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2"/>
              <a:tabLst>
                <a:tab pos="279400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Collaboration: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Collaborate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fact-checking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outlets, 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other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system's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reach.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279400" indent="-26733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 startAt="13"/>
              <a:tabLst>
                <a:tab pos="280035" algn="l"/>
              </a:tabLst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Loop: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Establish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feedback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loop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stakeholders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gather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ongoing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input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needs.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Remember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design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thinking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iterative process.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continuously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revisit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refine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about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evolving landscape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ultimate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goal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should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 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user-centric,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NLP-based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system.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902004" y="7034020"/>
            <a:ext cx="5739765" cy="2685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/</a:t>
            </a:r>
            <a:r>
              <a:rPr lang="en-US" altLang="zh-CN" sz="1400" b="0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2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steps</a:t>
            </a:r>
            <a:r>
              <a:rPr lang="en-US" altLang="zh-CN" sz="1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critical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cleaning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transforming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raw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suitable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models.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key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preprocessing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steps: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Cleaning: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HTML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might not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1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5386525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902004" y="894333"/>
            <a:ext cx="5746115" cy="8796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lowercase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ensure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consistency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Tokenization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Break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individual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Tokenization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further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processing.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Stop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Removal: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 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stop 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"the,"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"and,"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"is")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don't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carry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found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both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real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articles.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Stemming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Lemmatization: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root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variations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"running"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becomes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"run").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 either stemming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(more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aggressive)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lemmatization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(preserves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word's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meaning).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Removing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Numbers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Symbols: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marks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they 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not be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informative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Handling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Missing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Address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missing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null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severity,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fill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remove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corresponding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points.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Handling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Imbalanced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has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significant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class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imbalance (more real 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vice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versa), consider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oversampling,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undersampling,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techniques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Synthetic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Minority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Over-sampling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(SMOTE).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Extraction: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preprocessed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Frequency-Inverse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Frequency)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vectorization: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Measures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relative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entire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corpus.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3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23265902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"/>
          <p:cNvSpPr>
            <a:spLocks/>
          </p:cNvSpPr>
          <p:nvPr/>
        </p:nvSpPr>
        <p:spPr>
          <a:xfrm rot="0">
            <a:off x="902004" y="855319"/>
            <a:ext cx="5711825" cy="7920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Word2Vec,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GloVe):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dense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semantic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relationships.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Vector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Normalization: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have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consistent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scale.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methods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L2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normalization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(Euclidean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normalization).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Splitting: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Divide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validation,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test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evaluate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model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effectively.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Encoding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Labels: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Convert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labels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(real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fake)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format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(e.g.,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0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1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fake)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training.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Balancing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outcome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handling imbalanced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ensure that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balanced.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Dimensionality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Reduction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(Optional):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case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high-dimensional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consider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Principal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Component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Analysis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(PCA)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reduce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dimensionality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while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preserving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information.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Save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Preprocessed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Data: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Save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preprocessed data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format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suitable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 training. This might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CSV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file,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database, or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other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preferred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data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storage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method.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preprocessing steps are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essential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preparing the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training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deep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 The choice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techniques 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order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operations may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vary depending on your specific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goals,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it's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adapt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your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project's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needs.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1130604" y="9298940"/>
            <a:ext cx="2383155" cy="239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24066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Symbol" pitchFamily="0" charset="0"/>
              <a:buChar char=""/>
              <a:tabLst>
                <a:tab pos="240665" algn="l"/>
                <a:tab pos="241300" algn="l"/>
              </a:tabLst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extraction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technique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6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4134702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"/>
          <p:cNvSpPr>
            <a:spLocks/>
          </p:cNvSpPr>
          <p:nvPr/>
        </p:nvSpPr>
        <p:spPr>
          <a:xfrm rot="0">
            <a:off x="902004" y="855319"/>
            <a:ext cx="5746115" cy="86696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crucial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step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 </a:t>
            </a:r>
            <a:r>
              <a:rPr lang="en-US" altLang="zh-CN" sz="1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NLP.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involves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transforming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preprocessed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into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numerical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7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 can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understand.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some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Frequency-Inverse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TF-IDF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is a widely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used technique that measures the importance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a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relative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entire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corpus.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assigns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weight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each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term based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rarity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corpus.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High TF-IDF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values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indicate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importance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term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specific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Embeddings: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dense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representations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continuous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vector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space.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Popular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embedding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include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Word2Vec,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GloVe,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FastText.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These embeddings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semantic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relationships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between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Bag</a:t>
            </a:r>
            <a:r>
              <a:rPr lang="en-US" altLang="zh-CN" sz="1400" b="1" i="0" u="sng" strike="noStrike" kern="0" cap="none" spc="-3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(BoW):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BoW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represents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an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unordered collection of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words,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ignoring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grammar 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order.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 counts the frequency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each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document,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creating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sparse vector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of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counts.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N-grams: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just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N-grams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contiguous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sequences 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 from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given document. Bigrams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(2-grams) and trigrams (3-grams) can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capture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local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are often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used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Word</a:t>
            </a:r>
            <a:r>
              <a:rPr lang="en-US" altLang="zh-CN" sz="1400" b="1" i="0" u="sng" strike="noStrike" kern="0" cap="none" spc="-5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Frequency: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Create features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frequency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words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phrases.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example,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 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count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 occurrences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certain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words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associated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with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news,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"hoax,"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"conspiracy,"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"unverified."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Part-of-Speech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(POS)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Tagging: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28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9237199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 rot="0">
            <a:off x="902004" y="855319"/>
            <a:ext cx="5727700" cy="8919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16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 features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distribution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parts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speech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document.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This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help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grammatical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that distinguish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real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Sentiment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Analysis: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lexicons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machine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learning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models. The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sentiment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valuable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Named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Entity</a:t>
            </a:r>
            <a:r>
              <a:rPr lang="en-US" altLang="zh-CN" sz="1400" b="1" i="0" u="sng" strike="noStrike" kern="0" cap="none" spc="-1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Recognition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(NER):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9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Recognize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named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entities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text,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such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names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people,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organizations,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locations.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presence 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certain named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entities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indicate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credibility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source.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Readability</a:t>
            </a:r>
            <a:r>
              <a:rPr lang="en-US" altLang="zh-CN" sz="1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Calculate readability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metrics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Flesch-Kincaid or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Gunning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Fog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Index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ts val="197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measure the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complexity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may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exhibit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distinct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readability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7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2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Topic</a:t>
            </a:r>
            <a:r>
              <a:rPr lang="en-US" altLang="zh-CN" sz="1400" b="1" i="0" u="sng" strike="noStrike" kern="0" cap="none" spc="-3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Modeling: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lang="en-US" altLang="zh-CN" sz="10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Apply topic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like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Latent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Dirichlet Allocation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(LDA) to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identify 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distribution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topics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can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serve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Syntax-based</a:t>
            </a:r>
            <a:r>
              <a:rPr lang="en-US" altLang="zh-CN" sz="1400" b="1" i="0" u="sng" strike="noStrike" kern="0" cap="none" spc="-2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 syntactic features,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use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passive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voice,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sentence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length, or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punctuation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patterns.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might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exhibit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syntactic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characteristics.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lang="en-US" altLang="zh-CN" sz="105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sng" strike="noStrike" kern="0" cap="none" spc="-5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Graph-based</a:t>
            </a:r>
            <a:r>
              <a:rPr lang="en-US" altLang="zh-CN" sz="1400" b="1" i="0" u="sng" strike="noStrike" kern="0" cap="none" spc="-4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1" i="0" u="sng" strike="noStrike" kern="0" cap="none" spc="-10" baseline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Calibri" pitchFamily="0" charset="0"/>
                <a:ea typeface="Droid Sans" pitchFamily="0" charset="0"/>
                <a:cs typeface="Calibri" pitchFamily="0" charset="0"/>
              </a:rPr>
              <a:t>Features: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68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Analyze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text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a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graph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based 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graph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properties,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such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 </a:t>
            </a:r>
            <a:r>
              <a:rPr lang="en-US" altLang="zh-CN" sz="1400" b="0" i="0" u="none" strike="noStrike" kern="0" cap="none" spc="-30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centrality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or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connectivity.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choice 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extraction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technique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depends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on the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specific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characteristics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dataset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goals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of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your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fake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news</a:t>
            </a:r>
            <a:r>
              <a:rPr lang="en-US" altLang="zh-CN" sz="1400" b="0" i="0" u="none" strike="noStrike" kern="0" cap="none" spc="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detection</a:t>
            </a:r>
            <a:endParaRPr lang="en-US" altLang="zh-CN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  <a:p>
            <a:pPr marL="12700" indent="0" algn="l">
              <a:lnSpc>
                <a:spcPct val="116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It's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common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experiment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with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multiple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techniques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and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assess</a:t>
            </a:r>
            <a:r>
              <a:rPr lang="en-US" altLang="zh-CN" sz="1400" b="0" i="0" u="none" strike="noStrike" kern="0" cap="none" spc="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their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effectiveness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in</a:t>
            </a:r>
            <a:r>
              <a:rPr lang="en-US" altLang="zh-CN" sz="1400" b="0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improving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model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accuracy,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precision,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and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recall.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Feature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selection methods can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also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be employed </a:t>
            </a: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to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choose the most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relevant features </a:t>
            </a:r>
            <a:r>
              <a:rPr lang="en-US" altLang="zh-CN" sz="1400" b="0" i="0" u="none" strike="noStrike" kern="0" cap="none" spc="-30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for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the</a:t>
            </a:r>
            <a:r>
              <a:rPr lang="en-US" altLang="zh-CN" sz="1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 </a:t>
            </a:r>
            <a:r>
              <a:rPr lang="en-US" altLang="zh-CN" sz="14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 pitchFamily="0" charset="0"/>
                <a:cs typeface="Calibri" pitchFamily="0" charset="0"/>
              </a:rPr>
              <a:t>task.</a:t>
            </a:r>
            <a:endParaRPr lang="zh-CN" altLang="en-US" sz="1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 pitchFamily="0" charset="0"/>
              <a:cs typeface="Calibri" pitchFamily="0" charset="0"/>
            </a:endParaRPr>
          </a:p>
        </p:txBody>
      </p:sp>
      <p:sp>
        <p:nvSpPr>
          <p:cNvPr id="30" name="曲线"/>
          <p:cNvSpPr>
            <a:spLocks/>
          </p:cNvSpPr>
          <p:nvPr/>
        </p:nvSpPr>
        <p:spPr>
          <a:xfrm rot="0">
            <a:off x="304800" y="304799"/>
            <a:ext cx="6952615" cy="1008443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24" y="101"/>
                </a:moveTo>
                <a:lnTo>
                  <a:pt x="21394" y="101"/>
                </a:lnTo>
                <a:lnTo>
                  <a:pt x="21394" y="138"/>
                </a:lnTo>
                <a:lnTo>
                  <a:pt x="21394" y="21459"/>
                </a:lnTo>
                <a:lnTo>
                  <a:pt x="201" y="21459"/>
                </a:lnTo>
                <a:lnTo>
                  <a:pt x="201" y="138"/>
                </a:lnTo>
                <a:lnTo>
                  <a:pt x="21394" y="138"/>
                </a:lnTo>
                <a:lnTo>
                  <a:pt x="21394" y="101"/>
                </a:lnTo>
                <a:lnTo>
                  <a:pt x="201" y="101"/>
                </a:lnTo>
                <a:lnTo>
                  <a:pt x="146" y="101"/>
                </a:lnTo>
                <a:lnTo>
                  <a:pt x="146" y="138"/>
                </a:lnTo>
                <a:lnTo>
                  <a:pt x="146" y="21459"/>
                </a:lnTo>
                <a:lnTo>
                  <a:pt x="146" y="21478"/>
                </a:lnTo>
                <a:lnTo>
                  <a:pt x="201" y="21478"/>
                </a:lnTo>
                <a:lnTo>
                  <a:pt x="21394" y="21478"/>
                </a:lnTo>
                <a:lnTo>
                  <a:pt x="21424" y="21478"/>
                </a:lnTo>
                <a:lnTo>
                  <a:pt x="21424" y="21459"/>
                </a:lnTo>
                <a:lnTo>
                  <a:pt x="21424" y="138"/>
                </a:lnTo>
                <a:lnTo>
                  <a:pt x="21424" y="101"/>
                </a:lnTo>
                <a:lnTo>
                  <a:pt x="21424" y="101"/>
                </a:lnTo>
              </a:path>
              <a:path w="21600" h="21600">
                <a:moveTo>
                  <a:pt x="21599" y="0"/>
                </a:moveTo>
                <a:lnTo>
                  <a:pt x="21541" y="0"/>
                </a:lnTo>
                <a:lnTo>
                  <a:pt x="21541" y="19"/>
                </a:lnTo>
                <a:lnTo>
                  <a:pt x="21541" y="138"/>
                </a:lnTo>
                <a:lnTo>
                  <a:pt x="21541" y="21459"/>
                </a:lnTo>
                <a:lnTo>
                  <a:pt x="21541" y="21560"/>
                </a:lnTo>
                <a:lnTo>
                  <a:pt x="21394" y="21560"/>
                </a:lnTo>
                <a:lnTo>
                  <a:pt x="201" y="21560"/>
                </a:lnTo>
                <a:lnTo>
                  <a:pt x="27" y="21560"/>
                </a:lnTo>
                <a:lnTo>
                  <a:pt x="27" y="21459"/>
                </a:lnTo>
                <a:lnTo>
                  <a:pt x="27" y="138"/>
                </a:lnTo>
                <a:lnTo>
                  <a:pt x="27" y="19"/>
                </a:lnTo>
                <a:lnTo>
                  <a:pt x="201" y="19"/>
                </a:lnTo>
                <a:lnTo>
                  <a:pt x="21394" y="19"/>
                </a:lnTo>
                <a:lnTo>
                  <a:pt x="21541" y="19"/>
                </a:lnTo>
                <a:lnTo>
                  <a:pt x="21541" y="0"/>
                </a:lnTo>
                <a:lnTo>
                  <a:pt x="21394" y="0"/>
                </a:lnTo>
                <a:lnTo>
                  <a:pt x="201" y="0"/>
                </a:lnTo>
                <a:lnTo>
                  <a:pt x="27" y="0"/>
                </a:lnTo>
                <a:lnTo>
                  <a:pt x="0" y="0"/>
                </a:lnTo>
                <a:lnTo>
                  <a:pt x="0" y="19"/>
                </a:lnTo>
                <a:lnTo>
                  <a:pt x="0" y="138"/>
                </a:lnTo>
                <a:lnTo>
                  <a:pt x="0" y="21459"/>
                </a:lnTo>
                <a:lnTo>
                  <a:pt x="0" y="21560"/>
                </a:lnTo>
                <a:lnTo>
                  <a:pt x="0" y="21599"/>
                </a:lnTo>
                <a:lnTo>
                  <a:pt x="27" y="21599"/>
                </a:lnTo>
                <a:lnTo>
                  <a:pt x="21599" y="21599"/>
                </a:lnTo>
                <a:lnTo>
                  <a:pt x="21599" y="21459"/>
                </a:lnTo>
                <a:lnTo>
                  <a:pt x="21599" y="138"/>
                </a:lnTo>
                <a:lnTo>
                  <a:pt x="21599" y="0"/>
                </a:lnTo>
                <a:close/>
              </a:path>
            </a:pathLst>
          </a:custGeom>
          <a:solidFill>
            <a:srgbClr val="000000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0906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hari babu</dc:creator>
  <cp:lastModifiedBy>root</cp:lastModifiedBy>
  <cp:revision>0</cp:revision>
  <dcterms:created xsi:type="dcterms:W3CDTF">2023-11-01T05:41:53Z</dcterms:created>
  <dcterms:modified xsi:type="dcterms:W3CDTF">2023-11-01T03:43:21Z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2023-10-30T16:00:00Z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2023-10-31T16:00:00Z</vt:filetime>
  </property>
</Properties>
</file>