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9"/>
  </p:notesMasterIdLst>
  <p:handoutMasterIdLst>
    <p:handoutMasterId r:id="rId30"/>
  </p:handoutMasterIdLst>
  <p:sldIdLst>
    <p:sldId id="256" r:id="rId2"/>
    <p:sldId id="257" r:id="rId3"/>
    <p:sldId id="258" r:id="rId4"/>
    <p:sldId id="259" r:id="rId5"/>
    <p:sldId id="262" r:id="rId6"/>
    <p:sldId id="263" r:id="rId7"/>
    <p:sldId id="264" r:id="rId8"/>
    <p:sldId id="265" r:id="rId9"/>
    <p:sldId id="266" r:id="rId10"/>
    <p:sldId id="267" r:id="rId11"/>
    <p:sldId id="268" r:id="rId12"/>
    <p:sldId id="285"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3" r:id="rId27"/>
    <p:sldId id="284" r:id="rId28"/>
  </p:sldIdLst>
  <p:sldSz cx="12192000" cy="68580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1204" autoAdjust="0"/>
  </p:normalViewPr>
  <p:slideViewPr>
    <p:cSldViewPr snapToGrid="0">
      <p:cViewPr varScale="1">
        <p:scale>
          <a:sx n="59" d="100"/>
          <a:sy n="59" d="100"/>
        </p:scale>
        <p:origin x="11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B1E7C92B-38D6-4540-9B3E-494531D161E6}" type="datetimeFigureOut">
              <a:rPr lang="en-US" smtClean="0"/>
              <a:t>6/25/2018</a:t>
            </a:fld>
            <a:endParaRPr lang="en-US"/>
          </a:p>
        </p:txBody>
      </p:sp>
      <p:sp>
        <p:nvSpPr>
          <p:cNvPr id="4" name="Footer Placeholder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A5D81B3E-62A9-4570-9475-CA8223D88A9D}" type="slidenum">
              <a:rPr lang="en-US" smtClean="0"/>
              <a:t>‹#›</a:t>
            </a:fld>
            <a:endParaRPr lang="en-US"/>
          </a:p>
        </p:txBody>
      </p:sp>
    </p:spTree>
    <p:extLst>
      <p:ext uri="{BB962C8B-B14F-4D97-AF65-F5344CB8AC3E}">
        <p14:creationId xmlns:p14="http://schemas.microsoft.com/office/powerpoint/2010/main" val="20631701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E3A0B841-EF23-4070-AEB6-E34F126ECBBF}" type="datetimeFigureOut">
              <a:rPr lang="en-US" smtClean="0"/>
              <a:t>6/25/2018</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915BB2E4-E3DC-4814-B7D1-53CCB5477009}" type="slidenum">
              <a:rPr lang="en-US" smtClean="0"/>
              <a:t>‹#›</a:t>
            </a:fld>
            <a:endParaRPr lang="en-US"/>
          </a:p>
        </p:txBody>
      </p:sp>
    </p:spTree>
    <p:extLst>
      <p:ext uri="{BB962C8B-B14F-4D97-AF65-F5344CB8AC3E}">
        <p14:creationId xmlns:p14="http://schemas.microsoft.com/office/powerpoint/2010/main" val="5167112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1. No royalty or other fee imposed upon redistribution.</a:t>
            </a:r>
          </a:p>
          <a:p>
            <a:endParaRPr lang="en-US" dirty="0"/>
          </a:p>
        </p:txBody>
      </p:sp>
      <p:sp>
        <p:nvSpPr>
          <p:cNvPr id="4" name="Slide Number Placeholder 3"/>
          <p:cNvSpPr>
            <a:spLocks noGrp="1"/>
          </p:cNvSpPr>
          <p:nvPr>
            <p:ph type="sldNum" sz="quarter" idx="10"/>
          </p:nvPr>
        </p:nvSpPr>
        <p:spPr/>
        <p:txBody>
          <a:bodyPr/>
          <a:lstStyle/>
          <a:p>
            <a:fld id="{90C0ED54-32D6-49F9-97CB-5FF218C9FBD8}" type="slidenum">
              <a:rPr lang="en-US" smtClean="0"/>
              <a:t>5</a:t>
            </a:fld>
            <a:endParaRPr lang="en-US" dirty="0"/>
          </a:p>
        </p:txBody>
      </p:sp>
    </p:spTree>
    <p:extLst>
      <p:ext uri="{BB962C8B-B14F-4D97-AF65-F5344CB8AC3E}">
        <p14:creationId xmlns:p14="http://schemas.microsoft.com/office/powerpoint/2010/main" val="24555475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C0ED54-32D6-49F9-97CB-5FF218C9FBD8}" type="slidenum">
              <a:rPr lang="en-US" smtClean="0"/>
              <a:t>16</a:t>
            </a:fld>
            <a:endParaRPr lang="en-US" dirty="0"/>
          </a:p>
        </p:txBody>
      </p:sp>
    </p:spTree>
    <p:extLst>
      <p:ext uri="{BB962C8B-B14F-4D97-AF65-F5344CB8AC3E}">
        <p14:creationId xmlns:p14="http://schemas.microsoft.com/office/powerpoint/2010/main" val="3062528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 exclusive right to exclude •Making •Using •Selling •Importing • Invention must be useful, novel and non obvious • Granted by the federal government (Title 35, U.S.C.) •20 years after filing (after June 8, 1995 (some extensions for drugs)) • Examples:  drugs, computer software, diapers </a:t>
            </a:r>
          </a:p>
        </p:txBody>
      </p:sp>
      <p:sp>
        <p:nvSpPr>
          <p:cNvPr id="4" name="Slide Number Placeholder 3"/>
          <p:cNvSpPr>
            <a:spLocks noGrp="1"/>
          </p:cNvSpPr>
          <p:nvPr>
            <p:ph type="sldNum" sz="quarter" idx="10"/>
          </p:nvPr>
        </p:nvSpPr>
        <p:spPr/>
        <p:txBody>
          <a:bodyPr/>
          <a:lstStyle/>
          <a:p>
            <a:fld id="{90C0ED54-32D6-49F9-97CB-5FF218C9FBD8}" type="slidenum">
              <a:rPr lang="en-US" smtClean="0"/>
              <a:t>17</a:t>
            </a:fld>
            <a:endParaRPr lang="en-US" dirty="0"/>
          </a:p>
        </p:txBody>
      </p:sp>
    </p:spTree>
    <p:extLst>
      <p:ext uri="{BB962C8B-B14F-4D97-AF65-F5344CB8AC3E}">
        <p14:creationId xmlns:p14="http://schemas.microsoft.com/office/powerpoint/2010/main" val="38312455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C0ED54-32D6-49F9-97CB-5FF218C9FBD8}" type="slidenum">
              <a:rPr lang="en-US" smtClean="0"/>
              <a:t>18</a:t>
            </a:fld>
            <a:endParaRPr lang="en-US" dirty="0"/>
          </a:p>
        </p:txBody>
      </p:sp>
    </p:spTree>
    <p:extLst>
      <p:ext uri="{BB962C8B-B14F-4D97-AF65-F5344CB8AC3E}">
        <p14:creationId xmlns:p14="http://schemas.microsoft.com/office/powerpoint/2010/main" val="34050598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C0ED54-32D6-49F9-97CB-5FF218C9FBD8}" type="slidenum">
              <a:rPr lang="en-US" smtClean="0"/>
              <a:t>19</a:t>
            </a:fld>
            <a:endParaRPr lang="en-US" dirty="0"/>
          </a:p>
        </p:txBody>
      </p:sp>
    </p:spTree>
    <p:extLst>
      <p:ext uri="{BB962C8B-B14F-4D97-AF65-F5344CB8AC3E}">
        <p14:creationId xmlns:p14="http://schemas.microsoft.com/office/powerpoint/2010/main" val="11101296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Warranties</a:t>
            </a:r>
            <a:r>
              <a:rPr lang="en-US" sz="1200" kern="1200" dirty="0" smtClean="0">
                <a:solidFill>
                  <a:schemeClr val="tx1"/>
                </a:solidFill>
                <a:effectLst/>
                <a:latin typeface="+mn-lt"/>
                <a:ea typeface="+mn-ea"/>
                <a:cs typeface="+mn-cs"/>
              </a:rPr>
              <a:t> - a written guarantee, issued to the purchaser of an article by its manufacturer, promising to repair or replace it if necessary within a specified period of time</a:t>
            </a:r>
            <a:endParaRPr lang="en-US" dirty="0"/>
          </a:p>
        </p:txBody>
      </p:sp>
      <p:sp>
        <p:nvSpPr>
          <p:cNvPr id="4" name="Slide Number Placeholder 3"/>
          <p:cNvSpPr>
            <a:spLocks noGrp="1"/>
          </p:cNvSpPr>
          <p:nvPr>
            <p:ph type="sldNum" sz="quarter" idx="10"/>
          </p:nvPr>
        </p:nvSpPr>
        <p:spPr/>
        <p:txBody>
          <a:bodyPr/>
          <a:lstStyle/>
          <a:p>
            <a:fld id="{90C0ED54-32D6-49F9-97CB-5FF218C9FBD8}" type="slidenum">
              <a:rPr lang="en-US" smtClean="0"/>
              <a:t>20</a:t>
            </a:fld>
            <a:endParaRPr lang="en-US" dirty="0"/>
          </a:p>
        </p:txBody>
      </p:sp>
    </p:spTree>
    <p:extLst>
      <p:ext uri="{BB962C8B-B14F-4D97-AF65-F5344CB8AC3E}">
        <p14:creationId xmlns:p14="http://schemas.microsoft.com/office/powerpoint/2010/main" val="28933145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Original works of authorship </a:t>
            </a:r>
          </a:p>
          <a:p>
            <a:r>
              <a:rPr lang="en-US" sz="1200" kern="1200" dirty="0" smtClean="0">
                <a:solidFill>
                  <a:schemeClr val="tx1"/>
                </a:solidFill>
                <a:effectLst/>
                <a:latin typeface="+mn-lt"/>
                <a:ea typeface="+mn-ea"/>
                <a:cs typeface="+mn-cs"/>
              </a:rPr>
              <a:t>Fixed in any tangible medium of expression </a:t>
            </a:r>
          </a:p>
          <a:p>
            <a:r>
              <a:rPr lang="en-US" sz="1200" kern="1200" dirty="0" smtClean="0">
                <a:solidFill>
                  <a:schemeClr val="tx1"/>
                </a:solidFill>
                <a:effectLst/>
                <a:latin typeface="+mn-lt"/>
                <a:ea typeface="+mn-ea"/>
                <a:cs typeface="+mn-cs"/>
              </a:rPr>
              <a:t>Copyright protects only the expression of an idea. The duration of copyright protection depends on several factors.  For works created by an individual, protection lasts for the life of the author, plus 70 years.  For works created anonymously, pseudonymously, and for hire, protection lasts 95 years from the date of publication or 120 years from the date of creation, whichever is shorter.</a:t>
            </a:r>
          </a:p>
          <a:p>
            <a:endParaRPr lang="en-US" dirty="0"/>
          </a:p>
        </p:txBody>
      </p:sp>
      <p:sp>
        <p:nvSpPr>
          <p:cNvPr id="4" name="Slide Number Placeholder 3"/>
          <p:cNvSpPr>
            <a:spLocks noGrp="1"/>
          </p:cNvSpPr>
          <p:nvPr>
            <p:ph type="sldNum" sz="quarter" idx="10"/>
          </p:nvPr>
        </p:nvSpPr>
        <p:spPr/>
        <p:txBody>
          <a:bodyPr/>
          <a:lstStyle/>
          <a:p>
            <a:fld id="{90C0ED54-32D6-49F9-97CB-5FF218C9FBD8}" type="slidenum">
              <a:rPr lang="en-US" smtClean="0"/>
              <a:t>21</a:t>
            </a:fld>
            <a:endParaRPr lang="en-US" dirty="0"/>
          </a:p>
        </p:txBody>
      </p:sp>
    </p:spTree>
    <p:extLst>
      <p:ext uri="{BB962C8B-B14F-4D97-AF65-F5344CB8AC3E}">
        <p14:creationId xmlns:p14="http://schemas.microsoft.com/office/powerpoint/2010/main" val="17084141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do we mean by</a:t>
            </a:r>
            <a:r>
              <a:rPr lang="en-US" baseline="0" dirty="0" smtClean="0"/>
              <a:t> this when we say fundamentally grounded?</a:t>
            </a:r>
            <a:endParaRPr lang="en-US" dirty="0"/>
          </a:p>
        </p:txBody>
      </p:sp>
      <p:sp>
        <p:nvSpPr>
          <p:cNvPr id="4" name="Slide Number Placeholder 3"/>
          <p:cNvSpPr>
            <a:spLocks noGrp="1"/>
          </p:cNvSpPr>
          <p:nvPr>
            <p:ph type="sldNum" sz="quarter" idx="10"/>
          </p:nvPr>
        </p:nvSpPr>
        <p:spPr/>
        <p:txBody>
          <a:bodyPr/>
          <a:lstStyle/>
          <a:p>
            <a:fld id="{90C0ED54-32D6-49F9-97CB-5FF218C9FBD8}" type="slidenum">
              <a:rPr lang="en-US" smtClean="0"/>
              <a:t>22</a:t>
            </a:fld>
            <a:endParaRPr lang="en-US"/>
          </a:p>
        </p:txBody>
      </p:sp>
    </p:spTree>
    <p:extLst>
      <p:ext uri="{BB962C8B-B14F-4D97-AF65-F5344CB8AC3E}">
        <p14:creationId xmlns:p14="http://schemas.microsoft.com/office/powerpoint/2010/main" val="19999624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Copyright gives the creator of the original work exclusive rights in terms of usage, distribution and customization of the work. Some of the privileges copyright provides to the author of software include: </a:t>
            </a:r>
          </a:p>
          <a:p>
            <a:pPr lvl="0"/>
            <a:r>
              <a:rPr lang="en-US" sz="1200" kern="1200" dirty="0" smtClean="0">
                <a:solidFill>
                  <a:schemeClr val="tx1"/>
                </a:solidFill>
                <a:effectLst/>
                <a:latin typeface="+mn-lt"/>
                <a:ea typeface="+mn-ea"/>
                <a:cs typeface="+mn-cs"/>
              </a:rPr>
              <a:t>The right to produce and sell copies of the work </a:t>
            </a:r>
          </a:p>
          <a:p>
            <a:pPr lvl="0"/>
            <a:r>
              <a:rPr lang="en-US" sz="1200" kern="1200" dirty="0" smtClean="0">
                <a:solidFill>
                  <a:schemeClr val="tx1"/>
                </a:solidFill>
                <a:effectLst/>
                <a:latin typeface="+mn-lt"/>
                <a:ea typeface="+mn-ea"/>
                <a:cs typeface="+mn-cs"/>
              </a:rPr>
              <a:t>The right to create derivative works </a:t>
            </a:r>
          </a:p>
          <a:p>
            <a:pPr lvl="0"/>
            <a:r>
              <a:rPr lang="en-US" sz="1200" kern="1200" dirty="0" smtClean="0">
                <a:solidFill>
                  <a:schemeClr val="tx1"/>
                </a:solidFill>
                <a:effectLst/>
                <a:latin typeface="+mn-lt"/>
                <a:ea typeface="+mn-ea"/>
                <a:cs typeface="+mn-cs"/>
              </a:rPr>
              <a:t>The right to sell, transfer or reassign any of the rights granted by copyright to others </a:t>
            </a:r>
          </a:p>
          <a:p>
            <a:endParaRPr lang="en-US" dirty="0"/>
          </a:p>
        </p:txBody>
      </p:sp>
      <p:sp>
        <p:nvSpPr>
          <p:cNvPr id="4" name="Slide Number Placeholder 3"/>
          <p:cNvSpPr>
            <a:spLocks noGrp="1"/>
          </p:cNvSpPr>
          <p:nvPr>
            <p:ph type="sldNum" sz="quarter" idx="10"/>
          </p:nvPr>
        </p:nvSpPr>
        <p:spPr/>
        <p:txBody>
          <a:bodyPr/>
          <a:lstStyle/>
          <a:p>
            <a:fld id="{90C0ED54-32D6-49F9-97CB-5FF218C9FBD8}" type="slidenum">
              <a:rPr lang="en-US" smtClean="0"/>
              <a:t>23</a:t>
            </a:fld>
            <a:endParaRPr lang="en-US" dirty="0"/>
          </a:p>
        </p:txBody>
      </p:sp>
    </p:spTree>
    <p:extLst>
      <p:ext uri="{BB962C8B-B14F-4D97-AF65-F5344CB8AC3E}">
        <p14:creationId xmlns:p14="http://schemas.microsoft.com/office/powerpoint/2010/main" val="7394891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t>
            </a:r>
            <a:r>
              <a:rPr lang="en-US" sz="1200" b="1" kern="1200" dirty="0" smtClean="0">
                <a:solidFill>
                  <a:schemeClr val="tx1"/>
                </a:solidFill>
                <a:effectLst/>
                <a:latin typeface="+mn-lt"/>
                <a:ea typeface="+mn-ea"/>
                <a:cs typeface="+mn-cs"/>
              </a:rPr>
              <a:t>Fair use”</a:t>
            </a:r>
            <a:r>
              <a:rPr lang="en-US" sz="1200" kern="1200" dirty="0" smtClean="0">
                <a:solidFill>
                  <a:schemeClr val="tx1"/>
                </a:solidFill>
                <a:effectLst/>
                <a:latin typeface="+mn-lt"/>
                <a:ea typeface="+mn-ea"/>
                <a:cs typeface="+mn-cs"/>
              </a:rPr>
              <a:t> allows persons other than the creator to make certain limited uses of the copyrighted material for purposes of commenting upon or criticizing the work, reporting, or teaching related to the copyrighted material.</a:t>
            </a:r>
          </a:p>
          <a:p>
            <a:endParaRPr lang="en-US" dirty="0"/>
          </a:p>
        </p:txBody>
      </p:sp>
      <p:sp>
        <p:nvSpPr>
          <p:cNvPr id="4" name="Slide Number Placeholder 3"/>
          <p:cNvSpPr>
            <a:spLocks noGrp="1"/>
          </p:cNvSpPr>
          <p:nvPr>
            <p:ph type="sldNum" sz="quarter" idx="10"/>
          </p:nvPr>
        </p:nvSpPr>
        <p:spPr/>
        <p:txBody>
          <a:bodyPr/>
          <a:lstStyle/>
          <a:p>
            <a:fld id="{90C0ED54-32D6-49F9-97CB-5FF218C9FBD8}" type="slidenum">
              <a:rPr lang="en-US" smtClean="0"/>
              <a:t>24</a:t>
            </a:fld>
            <a:endParaRPr lang="en-US" dirty="0"/>
          </a:p>
        </p:txBody>
      </p:sp>
    </p:spTree>
    <p:extLst>
      <p:ext uri="{BB962C8B-B14F-4D97-AF65-F5344CB8AC3E}">
        <p14:creationId xmlns:p14="http://schemas.microsoft.com/office/powerpoint/2010/main" val="21155762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about this?</a:t>
            </a:r>
            <a:endParaRPr lang="en-US" dirty="0"/>
          </a:p>
        </p:txBody>
      </p:sp>
      <p:sp>
        <p:nvSpPr>
          <p:cNvPr id="4" name="Slide Number Placeholder 3"/>
          <p:cNvSpPr>
            <a:spLocks noGrp="1"/>
          </p:cNvSpPr>
          <p:nvPr>
            <p:ph type="sldNum" sz="quarter" idx="10"/>
          </p:nvPr>
        </p:nvSpPr>
        <p:spPr/>
        <p:txBody>
          <a:bodyPr/>
          <a:lstStyle/>
          <a:p>
            <a:fld id="{90C0ED54-32D6-49F9-97CB-5FF218C9FBD8}" type="slidenum">
              <a:rPr lang="en-US" smtClean="0"/>
              <a:t>25</a:t>
            </a:fld>
            <a:endParaRPr lang="en-US"/>
          </a:p>
        </p:txBody>
      </p:sp>
    </p:spTree>
    <p:extLst>
      <p:ext uri="{BB962C8B-B14F-4D97-AF65-F5344CB8AC3E}">
        <p14:creationId xmlns:p14="http://schemas.microsoft.com/office/powerpoint/2010/main" val="2072052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2.</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Availability of the source code.</a:t>
            </a:r>
          </a:p>
          <a:p>
            <a:endParaRPr lang="en-US" dirty="0"/>
          </a:p>
        </p:txBody>
      </p:sp>
      <p:sp>
        <p:nvSpPr>
          <p:cNvPr id="4" name="Slide Number Placeholder 3"/>
          <p:cNvSpPr>
            <a:spLocks noGrp="1"/>
          </p:cNvSpPr>
          <p:nvPr>
            <p:ph type="sldNum" sz="quarter" idx="10"/>
          </p:nvPr>
        </p:nvSpPr>
        <p:spPr/>
        <p:txBody>
          <a:bodyPr/>
          <a:lstStyle/>
          <a:p>
            <a:fld id="{90C0ED54-32D6-49F9-97CB-5FF218C9FBD8}" type="slidenum">
              <a:rPr lang="en-US" smtClean="0"/>
              <a:t>6</a:t>
            </a:fld>
            <a:endParaRPr lang="en-US" dirty="0"/>
          </a:p>
        </p:txBody>
      </p:sp>
    </p:spTree>
    <p:extLst>
      <p:ext uri="{BB962C8B-B14F-4D97-AF65-F5344CB8AC3E}">
        <p14:creationId xmlns:p14="http://schemas.microsoft.com/office/powerpoint/2010/main" val="5902187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Group Discussion</a:t>
            </a:r>
          </a:p>
          <a:p>
            <a:r>
              <a:rPr lang="en-US" dirty="0" smtClean="0"/>
              <a:t>Oral Recitation</a:t>
            </a:r>
            <a:endParaRPr lang="en-US" dirty="0"/>
          </a:p>
        </p:txBody>
      </p:sp>
      <p:sp>
        <p:nvSpPr>
          <p:cNvPr id="4" name="Slide Number Placeholder 3"/>
          <p:cNvSpPr>
            <a:spLocks noGrp="1"/>
          </p:cNvSpPr>
          <p:nvPr>
            <p:ph type="sldNum" sz="quarter" idx="10"/>
          </p:nvPr>
        </p:nvSpPr>
        <p:spPr/>
        <p:txBody>
          <a:bodyPr/>
          <a:lstStyle/>
          <a:p>
            <a:fld id="{0BBDD96F-5938-438E-BE53-86DF0A7F4476}" type="slidenum">
              <a:rPr lang="en-US" smtClean="0"/>
              <a:t>26</a:t>
            </a:fld>
            <a:endParaRPr lang="en-US"/>
          </a:p>
        </p:txBody>
      </p:sp>
    </p:spTree>
    <p:extLst>
      <p:ext uri="{BB962C8B-B14F-4D97-AF65-F5344CB8AC3E}">
        <p14:creationId xmlns:p14="http://schemas.microsoft.com/office/powerpoint/2010/main" val="9704471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 </a:t>
            </a:r>
            <a:r>
              <a:rPr lang="en-US" sz="1200" kern="1200" dirty="0" smtClean="0">
                <a:solidFill>
                  <a:schemeClr val="tx1"/>
                </a:solidFill>
                <a:effectLst/>
                <a:latin typeface="+mn-lt"/>
                <a:ea typeface="+mn-ea"/>
                <a:cs typeface="+mn-cs"/>
              </a:rPr>
              <a:t>Right to create modifications and derivative works.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4. </a:t>
            </a:r>
            <a:r>
              <a:rPr lang="en-US" sz="1200" kern="1200" dirty="0" smtClean="0">
                <a:solidFill>
                  <a:schemeClr val="tx1"/>
                </a:solidFill>
                <a:effectLst/>
                <a:latin typeface="+mn-lt"/>
                <a:ea typeface="+mn-ea"/>
                <a:cs typeface="+mn-cs"/>
              </a:rPr>
              <a:t>May require modified versions to be distributed as the original version plus patches.</a:t>
            </a:r>
          </a:p>
          <a:p>
            <a:endParaRPr lang="en-US" dirty="0"/>
          </a:p>
        </p:txBody>
      </p:sp>
      <p:sp>
        <p:nvSpPr>
          <p:cNvPr id="4" name="Slide Number Placeholder 3"/>
          <p:cNvSpPr>
            <a:spLocks noGrp="1"/>
          </p:cNvSpPr>
          <p:nvPr>
            <p:ph type="sldNum" sz="quarter" idx="10"/>
          </p:nvPr>
        </p:nvSpPr>
        <p:spPr/>
        <p:txBody>
          <a:bodyPr/>
          <a:lstStyle/>
          <a:p>
            <a:fld id="{90C0ED54-32D6-49F9-97CB-5FF218C9FBD8}" type="slidenum">
              <a:rPr lang="en-US" smtClean="0"/>
              <a:t>7</a:t>
            </a:fld>
            <a:endParaRPr lang="en-US" dirty="0"/>
          </a:p>
        </p:txBody>
      </p:sp>
    </p:spTree>
    <p:extLst>
      <p:ext uri="{BB962C8B-B14F-4D97-AF65-F5344CB8AC3E}">
        <p14:creationId xmlns:p14="http://schemas.microsoft.com/office/powerpoint/2010/main" val="19973856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 </a:t>
            </a:r>
            <a:r>
              <a:rPr lang="en-US" sz="1200" kern="1200" dirty="0" smtClean="0">
                <a:solidFill>
                  <a:schemeClr val="tx1"/>
                </a:solidFill>
                <a:effectLst/>
                <a:latin typeface="+mn-lt"/>
                <a:ea typeface="+mn-ea"/>
                <a:cs typeface="+mn-cs"/>
              </a:rPr>
              <a:t>Right to create modifications and derivative works.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4. </a:t>
            </a:r>
            <a:r>
              <a:rPr lang="en-US" sz="1200" kern="1200" dirty="0" smtClean="0">
                <a:solidFill>
                  <a:schemeClr val="tx1"/>
                </a:solidFill>
                <a:effectLst/>
                <a:latin typeface="+mn-lt"/>
                <a:ea typeface="+mn-ea"/>
                <a:cs typeface="+mn-cs"/>
              </a:rPr>
              <a:t>May require modified versions to be distributed as the original version plus patches.</a:t>
            </a:r>
          </a:p>
          <a:p>
            <a:endParaRPr lang="en-US" dirty="0"/>
          </a:p>
        </p:txBody>
      </p:sp>
      <p:sp>
        <p:nvSpPr>
          <p:cNvPr id="4" name="Slide Number Placeholder 3"/>
          <p:cNvSpPr>
            <a:spLocks noGrp="1"/>
          </p:cNvSpPr>
          <p:nvPr>
            <p:ph type="sldNum" sz="quarter" idx="10"/>
          </p:nvPr>
        </p:nvSpPr>
        <p:spPr/>
        <p:txBody>
          <a:bodyPr/>
          <a:lstStyle/>
          <a:p>
            <a:fld id="{90C0ED54-32D6-49F9-97CB-5FF218C9FBD8}" type="slidenum">
              <a:rPr lang="en-US" smtClean="0"/>
              <a:t>8</a:t>
            </a:fld>
            <a:endParaRPr lang="en-US" dirty="0"/>
          </a:p>
        </p:txBody>
      </p:sp>
    </p:spTree>
    <p:extLst>
      <p:ext uri="{BB962C8B-B14F-4D97-AF65-F5344CB8AC3E}">
        <p14:creationId xmlns:p14="http://schemas.microsoft.com/office/powerpoint/2010/main" val="34002656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mj-lt"/>
              <a:buAutoNum type="arabicPeriod"/>
            </a:pPr>
            <a:r>
              <a:rPr lang="en-US" sz="1200" dirty="0" smtClean="0">
                <a:solidFill>
                  <a:schemeClr val="tx1"/>
                </a:solidFill>
              </a:rPr>
              <a:t>No royalty or other fee imposed upon redistribution.</a:t>
            </a:r>
          </a:p>
          <a:p>
            <a:pPr marL="457200" indent="-457200">
              <a:buFont typeface="+mj-lt"/>
              <a:buAutoNum type="arabicPeriod"/>
            </a:pPr>
            <a:r>
              <a:rPr lang="en-US" sz="1200" dirty="0" smtClean="0">
                <a:solidFill>
                  <a:schemeClr val="tx1"/>
                </a:solidFill>
              </a:rPr>
              <a:t>Availability of the source code.</a:t>
            </a:r>
          </a:p>
          <a:p>
            <a:pPr marL="457200" indent="-457200">
              <a:buFont typeface="+mj-lt"/>
              <a:buAutoNum type="arabicPeriod"/>
            </a:pPr>
            <a:r>
              <a:rPr lang="en-US" sz="1200" dirty="0" smtClean="0">
                <a:solidFill>
                  <a:schemeClr val="tx1"/>
                </a:solidFill>
              </a:rPr>
              <a:t>Right to create modifications and derivative works.</a:t>
            </a:r>
          </a:p>
          <a:p>
            <a:pPr marL="457200" indent="-457200">
              <a:buFont typeface="+mj-lt"/>
              <a:buAutoNum type="arabicPeriod"/>
            </a:pPr>
            <a:r>
              <a:rPr lang="en-US" sz="1200" dirty="0" smtClean="0">
                <a:solidFill>
                  <a:schemeClr val="tx1"/>
                </a:solidFill>
              </a:rPr>
              <a:t>May require modified versions to be distributed as the original version plus patches.</a:t>
            </a:r>
          </a:p>
          <a:p>
            <a:pPr marL="457200" indent="-457200">
              <a:buFont typeface="+mj-lt"/>
              <a:buAutoNum type="arabicPeriod"/>
            </a:pPr>
            <a:r>
              <a:rPr lang="en-US" sz="1200" dirty="0" smtClean="0">
                <a:solidFill>
                  <a:schemeClr val="tx1"/>
                </a:solidFill>
              </a:rPr>
              <a:t>No Discrimination Against Persons or Groups </a:t>
            </a:r>
          </a:p>
          <a:p>
            <a:pPr marL="457200" indent="-457200">
              <a:buFont typeface="+mj-lt"/>
              <a:buAutoNum type="arabicPeriod"/>
            </a:pPr>
            <a:r>
              <a:rPr lang="en-US" sz="1200" dirty="0" smtClean="0">
                <a:solidFill>
                  <a:schemeClr val="tx1"/>
                </a:solidFill>
              </a:rPr>
              <a:t>No Discrimination Against Fields of Endeavor </a:t>
            </a:r>
          </a:p>
          <a:p>
            <a:pPr marL="457200" indent="-457200">
              <a:buFont typeface="+mj-lt"/>
              <a:buAutoNum type="arabicPeriod"/>
            </a:pPr>
            <a:r>
              <a:rPr lang="en-US" sz="1200" dirty="0" smtClean="0">
                <a:solidFill>
                  <a:schemeClr val="tx1"/>
                </a:solidFill>
              </a:rPr>
              <a:t>All rights granted must flow through to/with redistributed versions.</a:t>
            </a:r>
          </a:p>
          <a:p>
            <a:pPr marL="457200" indent="-457200">
              <a:buFont typeface="+mj-lt"/>
              <a:buAutoNum type="arabicPeriod"/>
            </a:pPr>
            <a:r>
              <a:rPr lang="en-US" sz="1200" dirty="0" smtClean="0">
                <a:solidFill>
                  <a:schemeClr val="tx1"/>
                </a:solidFill>
              </a:rPr>
              <a:t>The license applies to the program as a whole and each of its components.</a:t>
            </a:r>
          </a:p>
          <a:p>
            <a:pPr marL="457200" indent="-457200">
              <a:buFont typeface="+mj-lt"/>
              <a:buAutoNum type="arabicPeriod"/>
            </a:pPr>
            <a:r>
              <a:rPr lang="en-US" sz="1200" dirty="0" smtClean="0">
                <a:solidFill>
                  <a:schemeClr val="tx1"/>
                </a:solidFill>
              </a:rPr>
              <a:t>The license must not restrict other software, thus permitting the distribution of open source and closed source software together. </a:t>
            </a:r>
          </a:p>
          <a:p>
            <a:pPr marL="457200" indent="-457200">
              <a:buFont typeface="+mj-lt"/>
              <a:buAutoNum type="arabicPeriod"/>
            </a:pPr>
            <a:r>
              <a:rPr lang="en-US" sz="1200" dirty="0" smtClean="0">
                <a:solidFill>
                  <a:schemeClr val="tx1"/>
                </a:solidFill>
              </a:rPr>
              <a:t>The license must be technology-neutral; thus no provision of the license may be predicated on any individual technology or style of interface.</a:t>
            </a:r>
          </a:p>
          <a:p>
            <a:endParaRPr lang="en-US" altLang="en-US" dirty="0" smtClean="0"/>
          </a:p>
          <a:p>
            <a:endParaRPr lang="en-US" dirty="0"/>
          </a:p>
        </p:txBody>
      </p:sp>
      <p:sp>
        <p:nvSpPr>
          <p:cNvPr id="4" name="Slide Number Placeholder 3"/>
          <p:cNvSpPr>
            <a:spLocks noGrp="1"/>
          </p:cNvSpPr>
          <p:nvPr>
            <p:ph type="sldNum" sz="quarter" idx="10"/>
          </p:nvPr>
        </p:nvSpPr>
        <p:spPr/>
        <p:txBody>
          <a:bodyPr/>
          <a:lstStyle/>
          <a:p>
            <a:fld id="{0BBDD96F-5938-438E-BE53-86DF0A7F4476}" type="slidenum">
              <a:rPr lang="en-US" smtClean="0"/>
              <a:t>9</a:t>
            </a:fld>
            <a:endParaRPr lang="en-US"/>
          </a:p>
        </p:txBody>
      </p:sp>
    </p:spTree>
    <p:extLst>
      <p:ext uri="{BB962C8B-B14F-4D97-AF65-F5344CB8AC3E}">
        <p14:creationId xmlns:p14="http://schemas.microsoft.com/office/powerpoint/2010/main" val="11161652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7. All rights granted must flow through to/with redistributed versions.</a:t>
            </a:r>
          </a:p>
          <a:p>
            <a:r>
              <a:rPr lang="en-US" sz="1200" kern="1200" dirty="0" smtClean="0">
                <a:solidFill>
                  <a:schemeClr val="tx1"/>
                </a:solidFill>
                <a:effectLst/>
                <a:latin typeface="+mn-lt"/>
                <a:ea typeface="+mn-ea"/>
                <a:cs typeface="+mn-cs"/>
              </a:rPr>
              <a:t>8. The license applies to the program as a whole and each of its components.</a:t>
            </a:r>
          </a:p>
          <a:p>
            <a:endParaRPr lang="en-US" dirty="0"/>
          </a:p>
        </p:txBody>
      </p:sp>
      <p:sp>
        <p:nvSpPr>
          <p:cNvPr id="4" name="Slide Number Placeholder 3"/>
          <p:cNvSpPr>
            <a:spLocks noGrp="1"/>
          </p:cNvSpPr>
          <p:nvPr>
            <p:ph type="sldNum" sz="quarter" idx="10"/>
          </p:nvPr>
        </p:nvSpPr>
        <p:spPr/>
        <p:txBody>
          <a:bodyPr/>
          <a:lstStyle/>
          <a:p>
            <a:fld id="{90C0ED54-32D6-49F9-97CB-5FF218C9FBD8}" type="slidenum">
              <a:rPr lang="en-US" smtClean="0"/>
              <a:t>10</a:t>
            </a:fld>
            <a:endParaRPr lang="en-US" dirty="0"/>
          </a:p>
        </p:txBody>
      </p:sp>
    </p:spTree>
    <p:extLst>
      <p:ext uri="{BB962C8B-B14F-4D97-AF65-F5344CB8AC3E}">
        <p14:creationId xmlns:p14="http://schemas.microsoft.com/office/powerpoint/2010/main" val="3760430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9. The license must not restrict other software, thus permitting the distribution of open source and closed source software together. </a:t>
            </a:r>
          </a:p>
          <a:p>
            <a:r>
              <a:rPr lang="en-US" sz="1200" kern="1200" dirty="0" smtClean="0">
                <a:solidFill>
                  <a:schemeClr val="tx1"/>
                </a:solidFill>
                <a:effectLst/>
                <a:latin typeface="+mn-lt"/>
                <a:ea typeface="+mn-ea"/>
                <a:cs typeface="+mn-cs"/>
              </a:rPr>
              <a:t>10. The license must be technology-neutral; thus no provision of the license may be predicated on any individual technology or style of interface.</a:t>
            </a:r>
          </a:p>
          <a:p>
            <a:endParaRPr lang="en-US" dirty="0"/>
          </a:p>
        </p:txBody>
      </p:sp>
      <p:sp>
        <p:nvSpPr>
          <p:cNvPr id="4" name="Slide Number Placeholder 3"/>
          <p:cNvSpPr>
            <a:spLocks noGrp="1"/>
          </p:cNvSpPr>
          <p:nvPr>
            <p:ph type="sldNum" sz="quarter" idx="10"/>
          </p:nvPr>
        </p:nvSpPr>
        <p:spPr/>
        <p:txBody>
          <a:bodyPr/>
          <a:lstStyle/>
          <a:p>
            <a:fld id="{90C0ED54-32D6-49F9-97CB-5FF218C9FBD8}" type="slidenum">
              <a:rPr lang="en-US" smtClean="0"/>
              <a:t>11</a:t>
            </a:fld>
            <a:endParaRPr lang="en-US" dirty="0"/>
          </a:p>
        </p:txBody>
      </p:sp>
    </p:spTree>
    <p:extLst>
      <p:ext uri="{BB962C8B-B14F-4D97-AF65-F5344CB8AC3E}">
        <p14:creationId xmlns:p14="http://schemas.microsoft.com/office/powerpoint/2010/main" val="23912011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term license means permission. The copyright holder, or licensor, grants another person, known as the licensee, specific permissions to use the work.</a:t>
            </a:r>
          </a:p>
          <a:p>
            <a:endParaRPr lang="en-US" dirty="0" smtClean="0"/>
          </a:p>
          <a:p>
            <a:r>
              <a:rPr lang="en-US" dirty="0" smtClean="0"/>
              <a:t>Permission by the owner of property to take some act that the owner has the ability to control due to their ownership of intellectual property rights</a:t>
            </a:r>
            <a:endParaRPr lang="en-US" dirty="0"/>
          </a:p>
        </p:txBody>
      </p:sp>
      <p:sp>
        <p:nvSpPr>
          <p:cNvPr id="4" name="Slide Number Placeholder 3"/>
          <p:cNvSpPr>
            <a:spLocks noGrp="1"/>
          </p:cNvSpPr>
          <p:nvPr>
            <p:ph type="sldNum" sz="quarter" idx="10"/>
          </p:nvPr>
        </p:nvSpPr>
        <p:spPr/>
        <p:txBody>
          <a:bodyPr/>
          <a:lstStyle/>
          <a:p>
            <a:fld id="{90C0ED54-32D6-49F9-97CB-5FF218C9FBD8}" type="slidenum">
              <a:rPr lang="en-US" smtClean="0"/>
              <a:t>14</a:t>
            </a:fld>
            <a:endParaRPr lang="en-US" dirty="0"/>
          </a:p>
        </p:txBody>
      </p:sp>
    </p:spTree>
    <p:extLst>
      <p:ext uri="{BB962C8B-B14F-4D97-AF65-F5344CB8AC3E}">
        <p14:creationId xmlns:p14="http://schemas.microsoft.com/office/powerpoint/2010/main" val="1021836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intellectual property rights do you license for software?</a:t>
            </a:r>
            <a:endParaRPr lang="en-US" dirty="0"/>
          </a:p>
        </p:txBody>
      </p:sp>
      <p:sp>
        <p:nvSpPr>
          <p:cNvPr id="4" name="Slide Number Placeholder 3"/>
          <p:cNvSpPr>
            <a:spLocks noGrp="1"/>
          </p:cNvSpPr>
          <p:nvPr>
            <p:ph type="sldNum" sz="quarter" idx="10"/>
          </p:nvPr>
        </p:nvSpPr>
        <p:spPr/>
        <p:txBody>
          <a:bodyPr/>
          <a:lstStyle/>
          <a:p>
            <a:fld id="{90C0ED54-32D6-49F9-97CB-5FF218C9FBD8}" type="slidenum">
              <a:rPr lang="en-US" smtClean="0"/>
              <a:t>15</a:t>
            </a:fld>
            <a:endParaRPr lang="en-US" dirty="0"/>
          </a:p>
        </p:txBody>
      </p:sp>
    </p:spTree>
    <p:extLst>
      <p:ext uri="{BB962C8B-B14F-4D97-AF65-F5344CB8AC3E}">
        <p14:creationId xmlns:p14="http://schemas.microsoft.com/office/powerpoint/2010/main" val="202680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6/25/2018</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6/25/2018</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570BDAAB-1FFC-4835-8085-A9533A7C971E}" type="datetimeFigureOut">
              <a:rPr lang="en-US" smtClean="0"/>
              <a:t>6/25/2018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531812" y="4983087"/>
            <a:ext cx="779767" cy="365125"/>
          </a:xfrm>
        </p:spPr>
        <p:txBody>
          <a:bodyPr/>
          <a:lstStyle/>
          <a:p>
            <a:fld id="{9AD18E67-ECAD-4167-8FF0-88FC627FE993}" type="slidenum">
              <a:rPr lang="en-US" smtClean="0"/>
              <a:t>‹#›</a:t>
            </a:fld>
            <a:endParaRPr lang="en-US"/>
          </a:p>
        </p:txBody>
      </p:sp>
    </p:spTree>
    <p:extLst>
      <p:ext uri="{BB962C8B-B14F-4D97-AF65-F5344CB8AC3E}">
        <p14:creationId xmlns:p14="http://schemas.microsoft.com/office/powerpoint/2010/main" val="22812501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70BDAAB-1FFC-4835-8085-A9533A7C971E}" type="datetimeFigureOut">
              <a:rPr lang="en-US" smtClean="0"/>
              <a:t>6/25/2018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531812" y="3244139"/>
            <a:ext cx="779767" cy="365125"/>
          </a:xfrm>
        </p:spPr>
        <p:txBody>
          <a:bodyPr/>
          <a:lstStyle/>
          <a:p>
            <a:fld id="{9AD18E67-ECAD-4167-8FF0-88FC627FE993}" type="slidenum">
              <a:rPr lang="en-US" smtClean="0"/>
              <a:t>‹#›</a:t>
            </a:fld>
            <a:endParaRPr lang="en-US"/>
          </a:p>
        </p:txBody>
      </p:sp>
    </p:spTree>
    <p:extLst>
      <p:ext uri="{BB962C8B-B14F-4D97-AF65-F5344CB8AC3E}">
        <p14:creationId xmlns:p14="http://schemas.microsoft.com/office/powerpoint/2010/main" val="1290032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6/25/2018</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6/25/2018</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6/25/2018</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6/25/2018</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6/25/2018</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6/25/2018</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opensource.org/" TargetMode="External"/><Relationship Id="rId2" Type="http://schemas.openxmlformats.org/officeDocument/2006/relationships/hyperlink" Target="http://fsf.or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Free and Open Source Software</a:t>
            </a:r>
            <a:endParaRPr lang="en-US" dirty="0"/>
          </a:p>
        </p:txBody>
      </p:sp>
      <p:sp>
        <p:nvSpPr>
          <p:cNvPr id="3" name="Subtitle 2"/>
          <p:cNvSpPr>
            <a:spLocks noGrp="1"/>
          </p:cNvSpPr>
          <p:nvPr>
            <p:ph type="subTitle" idx="1"/>
          </p:nvPr>
        </p:nvSpPr>
        <p:spPr/>
        <p:txBody>
          <a:bodyPr/>
          <a:lstStyle/>
          <a:p>
            <a:r>
              <a:rPr lang="en-US" dirty="0" smtClean="0"/>
              <a:t>Definition</a:t>
            </a:r>
            <a:endParaRPr lang="en-US" dirty="0"/>
          </a:p>
        </p:txBody>
      </p:sp>
    </p:spTree>
    <p:extLst>
      <p:ext uri="{BB962C8B-B14F-4D97-AF65-F5344CB8AC3E}">
        <p14:creationId xmlns:p14="http://schemas.microsoft.com/office/powerpoint/2010/main" val="15199378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Contd.</a:t>
            </a:r>
            <a:endParaRPr lang="en-US" dirty="0"/>
          </a:p>
        </p:txBody>
      </p:sp>
      <p:sp>
        <p:nvSpPr>
          <p:cNvPr id="3" name="Content Placeholder 2"/>
          <p:cNvSpPr>
            <a:spLocks noGrp="1"/>
          </p:cNvSpPr>
          <p:nvPr>
            <p:ph idx="1"/>
          </p:nvPr>
        </p:nvSpPr>
        <p:spPr>
          <a:xfrm>
            <a:off x="4781007" y="1218994"/>
            <a:ext cx="6936376" cy="4718304"/>
          </a:xfrm>
        </p:spPr>
        <p:txBody>
          <a:bodyPr>
            <a:noAutofit/>
          </a:bodyPr>
          <a:lstStyle/>
          <a:p>
            <a:pPr marL="0" indent="0">
              <a:buNone/>
            </a:pPr>
            <a:r>
              <a:rPr lang="en-US" sz="2400" b="1" dirty="0">
                <a:latin typeface="Segoe UI" panose="020B0502040204020203" pitchFamily="34" charset="0"/>
                <a:cs typeface="Segoe UI" panose="020B0502040204020203" pitchFamily="34" charset="0"/>
              </a:rPr>
              <a:t>7. Distribution of License </a:t>
            </a:r>
            <a:endParaRPr lang="en-US" sz="2400" b="1" dirty="0" smtClean="0">
              <a:latin typeface="Segoe UI" panose="020B0502040204020203" pitchFamily="34" charset="0"/>
              <a:cs typeface="Segoe UI" panose="020B0502040204020203" pitchFamily="34" charset="0"/>
            </a:endParaRPr>
          </a:p>
          <a:p>
            <a:pPr marL="0" indent="0">
              <a:buNone/>
            </a:pPr>
            <a:r>
              <a:rPr lang="en-US" sz="2000" dirty="0" smtClean="0">
                <a:latin typeface="Segoe UI" panose="020B0502040204020203" pitchFamily="34" charset="0"/>
                <a:cs typeface="Segoe UI" panose="020B0502040204020203" pitchFamily="34" charset="0"/>
              </a:rPr>
              <a:t>The </a:t>
            </a:r>
            <a:r>
              <a:rPr lang="en-US" sz="2000" dirty="0">
                <a:latin typeface="Segoe UI" panose="020B0502040204020203" pitchFamily="34" charset="0"/>
                <a:cs typeface="Segoe UI" panose="020B0502040204020203" pitchFamily="34" charset="0"/>
              </a:rPr>
              <a:t>rights attached to the program must apply to all to whom the program is redistributed without the need for execution of an additional license by those parties</a:t>
            </a:r>
            <a:r>
              <a:rPr lang="en-US" sz="2000" dirty="0" smtClean="0">
                <a:latin typeface="Segoe UI" panose="020B0502040204020203" pitchFamily="34" charset="0"/>
                <a:cs typeface="Segoe UI" panose="020B0502040204020203" pitchFamily="34" charset="0"/>
              </a:rPr>
              <a:t>.</a:t>
            </a:r>
          </a:p>
          <a:p>
            <a:pPr marL="0" indent="0">
              <a:buNone/>
            </a:pPr>
            <a:r>
              <a:rPr lang="en-US" sz="2400" b="1" dirty="0">
                <a:latin typeface="Segoe UI" panose="020B0502040204020203" pitchFamily="34" charset="0"/>
                <a:cs typeface="Segoe UI" panose="020B0502040204020203" pitchFamily="34" charset="0"/>
              </a:rPr>
              <a:t>8. License Must Not Be Specific to a </a:t>
            </a:r>
            <a:r>
              <a:rPr lang="en-US" sz="2400" b="1" dirty="0" smtClean="0">
                <a:latin typeface="Segoe UI" panose="020B0502040204020203" pitchFamily="34" charset="0"/>
                <a:cs typeface="Segoe UI" panose="020B0502040204020203" pitchFamily="34" charset="0"/>
              </a:rPr>
              <a:t>Product</a:t>
            </a:r>
          </a:p>
          <a:p>
            <a:pPr marL="0" indent="0">
              <a:buNone/>
            </a:pPr>
            <a:r>
              <a:rPr lang="en-US" sz="2000" b="1" dirty="0" smtClean="0">
                <a:latin typeface="Segoe UI" panose="020B0502040204020203" pitchFamily="34" charset="0"/>
                <a:cs typeface="Segoe UI" panose="020B0502040204020203" pitchFamily="34" charset="0"/>
              </a:rPr>
              <a:t> </a:t>
            </a:r>
            <a:r>
              <a:rPr lang="en-US" sz="2000" dirty="0" smtClean="0">
                <a:latin typeface="Segoe UI" panose="020B0502040204020203" pitchFamily="34" charset="0"/>
                <a:cs typeface="Segoe UI" panose="020B0502040204020203" pitchFamily="34" charset="0"/>
              </a:rPr>
              <a:t>The rights attached to the program </a:t>
            </a:r>
            <a:r>
              <a:rPr lang="en-US" sz="2000" dirty="0">
                <a:latin typeface="Segoe UI" panose="020B0502040204020203" pitchFamily="34" charset="0"/>
                <a:cs typeface="Segoe UI" panose="020B0502040204020203" pitchFamily="34" charset="0"/>
              </a:rPr>
              <a:t>must not depend on the program’s being part of </a:t>
            </a:r>
            <a:r>
              <a:rPr lang="en-US" sz="2000" dirty="0" smtClean="0">
                <a:latin typeface="Segoe UI" panose="020B0502040204020203" pitchFamily="34" charset="0"/>
                <a:cs typeface="Segoe UI" panose="020B0502040204020203" pitchFamily="34" charset="0"/>
              </a:rPr>
              <a:t>a </a:t>
            </a:r>
            <a:r>
              <a:rPr lang="en-US" sz="2000" dirty="0">
                <a:latin typeface="Segoe UI" panose="020B0502040204020203" pitchFamily="34" charset="0"/>
                <a:cs typeface="Segoe UI" panose="020B0502040204020203" pitchFamily="34" charset="0"/>
              </a:rPr>
              <a:t>particular software distribution. If the program is extracted from that distribution </a:t>
            </a:r>
            <a:r>
              <a:rPr lang="en-US" sz="2000" dirty="0" smtClean="0">
                <a:latin typeface="Segoe UI" panose="020B0502040204020203" pitchFamily="34" charset="0"/>
                <a:cs typeface="Segoe UI" panose="020B0502040204020203" pitchFamily="34" charset="0"/>
              </a:rPr>
              <a:t>and used </a:t>
            </a:r>
            <a:r>
              <a:rPr lang="en-US" sz="2000" dirty="0">
                <a:latin typeface="Segoe UI" panose="020B0502040204020203" pitchFamily="34" charset="0"/>
                <a:cs typeface="Segoe UI" panose="020B0502040204020203" pitchFamily="34" charset="0"/>
              </a:rPr>
              <a:t>or distributed within the terms of the program’s license, all parties to whom the program is redistributed should have the same rights as those that are granted in conjunction with the original software distribution.</a:t>
            </a:r>
          </a:p>
        </p:txBody>
      </p:sp>
    </p:spTree>
    <p:extLst>
      <p:ext uri="{BB962C8B-B14F-4D97-AF65-F5344CB8AC3E}">
        <p14:creationId xmlns:p14="http://schemas.microsoft.com/office/powerpoint/2010/main" val="41864619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Contd.</a:t>
            </a:r>
            <a:endParaRPr lang="en-US" dirty="0"/>
          </a:p>
        </p:txBody>
      </p:sp>
      <p:sp>
        <p:nvSpPr>
          <p:cNvPr id="3" name="Content Placeholder 2"/>
          <p:cNvSpPr>
            <a:spLocks noGrp="1"/>
          </p:cNvSpPr>
          <p:nvPr>
            <p:ph idx="1"/>
          </p:nvPr>
        </p:nvSpPr>
        <p:spPr>
          <a:xfrm>
            <a:off x="4728754" y="995390"/>
            <a:ext cx="6847549" cy="4523458"/>
          </a:xfrm>
        </p:spPr>
        <p:txBody>
          <a:bodyPr>
            <a:normAutofit/>
          </a:bodyPr>
          <a:lstStyle/>
          <a:p>
            <a:pPr marL="0" indent="0">
              <a:buNone/>
            </a:pPr>
            <a:r>
              <a:rPr lang="en-US" sz="2400" dirty="0">
                <a:latin typeface="Segoe UI" panose="020B0502040204020203" pitchFamily="34" charset="0"/>
                <a:cs typeface="Segoe UI" panose="020B0502040204020203" pitchFamily="34" charset="0"/>
              </a:rPr>
              <a:t>9. </a:t>
            </a:r>
            <a:r>
              <a:rPr lang="en-US" sz="2400" b="1" dirty="0">
                <a:latin typeface="Segoe UI" panose="020B0502040204020203" pitchFamily="34" charset="0"/>
                <a:cs typeface="Segoe UI" panose="020B0502040204020203" pitchFamily="34" charset="0"/>
              </a:rPr>
              <a:t>The License Must Not Restrict Other Software </a:t>
            </a:r>
            <a:endParaRPr lang="en-US" sz="2400" b="1" dirty="0" smtClean="0">
              <a:latin typeface="Segoe UI" panose="020B0502040204020203" pitchFamily="34" charset="0"/>
              <a:cs typeface="Segoe UI" panose="020B0502040204020203" pitchFamily="34" charset="0"/>
            </a:endParaRPr>
          </a:p>
          <a:p>
            <a:pPr marL="0" indent="0">
              <a:buNone/>
            </a:pPr>
            <a:r>
              <a:rPr lang="en-US" sz="2000" dirty="0" smtClean="0">
                <a:latin typeface="Segoe UI" panose="020B0502040204020203" pitchFamily="34" charset="0"/>
                <a:cs typeface="Segoe UI" panose="020B0502040204020203" pitchFamily="34" charset="0"/>
              </a:rPr>
              <a:t>The </a:t>
            </a:r>
            <a:r>
              <a:rPr lang="en-US" sz="2000" dirty="0">
                <a:latin typeface="Segoe UI" panose="020B0502040204020203" pitchFamily="34" charset="0"/>
                <a:cs typeface="Segoe UI" panose="020B0502040204020203" pitchFamily="34" charset="0"/>
              </a:rPr>
              <a:t>license must not place restrictions on other software that is distributed along with the licensed software. For example, the license must not insist that all other programs distributed on the same medium must be open-source software. </a:t>
            </a:r>
          </a:p>
          <a:p>
            <a:pPr marL="0" indent="0">
              <a:buNone/>
            </a:pPr>
            <a:r>
              <a:rPr lang="en-US" sz="2400" b="1" dirty="0" smtClean="0">
                <a:latin typeface="Segoe UI" panose="020B0502040204020203" pitchFamily="34" charset="0"/>
                <a:cs typeface="Segoe UI" panose="020B0502040204020203" pitchFamily="34" charset="0"/>
              </a:rPr>
              <a:t>10</a:t>
            </a:r>
            <a:r>
              <a:rPr lang="en-US" sz="2400" b="1" dirty="0">
                <a:latin typeface="Segoe UI" panose="020B0502040204020203" pitchFamily="34" charset="0"/>
                <a:cs typeface="Segoe UI" panose="020B0502040204020203" pitchFamily="34" charset="0"/>
              </a:rPr>
              <a:t>. The License must be technology-neutral </a:t>
            </a:r>
            <a:endParaRPr lang="en-US" sz="2400" b="1" dirty="0" smtClean="0">
              <a:latin typeface="Segoe UI" panose="020B0502040204020203" pitchFamily="34" charset="0"/>
              <a:cs typeface="Segoe UI" panose="020B0502040204020203" pitchFamily="34" charset="0"/>
            </a:endParaRPr>
          </a:p>
          <a:p>
            <a:pPr marL="0" indent="0">
              <a:buNone/>
            </a:pPr>
            <a:r>
              <a:rPr lang="en-US" sz="2000" dirty="0" smtClean="0">
                <a:latin typeface="Segoe UI" panose="020B0502040204020203" pitchFamily="34" charset="0"/>
                <a:cs typeface="Segoe UI" panose="020B0502040204020203" pitchFamily="34" charset="0"/>
              </a:rPr>
              <a:t>No </a:t>
            </a:r>
            <a:r>
              <a:rPr lang="en-US" sz="2000" dirty="0">
                <a:latin typeface="Segoe UI" panose="020B0502040204020203" pitchFamily="34" charset="0"/>
                <a:cs typeface="Segoe UI" panose="020B0502040204020203" pitchFamily="34" charset="0"/>
              </a:rPr>
              <a:t>provision of the license may be predicated on any individual technology or style of interface. </a:t>
            </a:r>
          </a:p>
        </p:txBody>
      </p:sp>
    </p:spTree>
    <p:extLst>
      <p:ext uri="{BB962C8B-B14F-4D97-AF65-F5344CB8AC3E}">
        <p14:creationId xmlns:p14="http://schemas.microsoft.com/office/powerpoint/2010/main" val="30513096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63128" y="528220"/>
            <a:ext cx="7722981" cy="5798288"/>
          </a:xfrm>
          <a:prstGeom prst="rect">
            <a:avLst/>
          </a:prstGeom>
        </p:spPr>
      </p:pic>
    </p:spTree>
    <p:extLst>
      <p:ext uri="{BB962C8B-B14F-4D97-AF65-F5344CB8AC3E}">
        <p14:creationId xmlns:p14="http://schemas.microsoft.com/office/powerpoint/2010/main" val="27251975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40480" y="2151670"/>
            <a:ext cx="4833257" cy="2472582"/>
          </a:xfrm>
        </p:spPr>
        <p:txBody>
          <a:bodyPr>
            <a:noAutofit/>
          </a:bodyPr>
          <a:lstStyle/>
          <a:p>
            <a:r>
              <a:rPr lang="en-US" sz="4800" b="1" u="sng" dirty="0"/>
              <a:t>Licensing, </a:t>
            </a:r>
            <a:r>
              <a:rPr lang="en-US" sz="4800" b="1" u="sng" dirty="0" smtClean="0"/>
              <a:t>Contract</a:t>
            </a:r>
            <a:r>
              <a:rPr lang="en-US" sz="4800" b="1" u="sng" dirty="0"/>
              <a:t>, </a:t>
            </a:r>
            <a:r>
              <a:rPr lang="en-US" sz="4800" b="1" u="sng" dirty="0" smtClean="0"/>
              <a:t> </a:t>
            </a:r>
            <a:br>
              <a:rPr lang="en-US" sz="4800" b="1" u="sng" dirty="0" smtClean="0"/>
            </a:br>
            <a:r>
              <a:rPr lang="en-US" sz="4800" b="1" u="sng" dirty="0" smtClean="0"/>
              <a:t>and</a:t>
            </a:r>
            <a:br>
              <a:rPr lang="en-US" sz="4800" b="1" u="sng" dirty="0" smtClean="0"/>
            </a:br>
            <a:r>
              <a:rPr lang="en-US" sz="4800" b="1" u="sng" dirty="0" smtClean="0"/>
              <a:t> </a:t>
            </a:r>
            <a:r>
              <a:rPr lang="en-US" sz="4800" b="1" u="sng" dirty="0"/>
              <a:t>Copyright Law</a:t>
            </a:r>
            <a:endParaRPr lang="en-US" sz="4800" dirty="0"/>
          </a:p>
        </p:txBody>
      </p:sp>
    </p:spTree>
    <p:extLst>
      <p:ext uri="{BB962C8B-B14F-4D97-AF65-F5344CB8AC3E}">
        <p14:creationId xmlns:p14="http://schemas.microsoft.com/office/powerpoint/2010/main" val="8109113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Licensing</a:t>
            </a:r>
            <a:endParaRPr lang="en-US" dirty="0"/>
          </a:p>
        </p:txBody>
      </p:sp>
      <p:sp>
        <p:nvSpPr>
          <p:cNvPr id="6" name="Content Placeholder 5"/>
          <p:cNvSpPr>
            <a:spLocks noGrp="1"/>
          </p:cNvSpPr>
          <p:nvPr>
            <p:ph idx="1"/>
          </p:nvPr>
        </p:nvSpPr>
        <p:spPr>
          <a:xfrm>
            <a:off x="4950822" y="625627"/>
            <a:ext cx="6913517" cy="4080721"/>
          </a:xfrm>
        </p:spPr>
        <p:txBody>
          <a:bodyPr>
            <a:noAutofit/>
          </a:bodyPr>
          <a:lstStyle/>
          <a:p>
            <a:pPr marL="0" lvl="1" indent="0" fontAlgn="base">
              <a:spcBef>
                <a:spcPts val="1000"/>
              </a:spcBef>
              <a:buNone/>
            </a:pPr>
            <a:r>
              <a:rPr lang="en-US" sz="2200" dirty="0"/>
              <a:t>		</a:t>
            </a:r>
            <a:endParaRPr lang="en-US" sz="2200" dirty="0" smtClean="0"/>
          </a:p>
          <a:p>
            <a:pPr marL="0" lvl="1" indent="0" fontAlgn="base">
              <a:spcBef>
                <a:spcPts val="1000"/>
              </a:spcBef>
              <a:buNone/>
            </a:pPr>
            <a:endParaRPr lang="en-US" sz="2200" dirty="0"/>
          </a:p>
          <a:p>
            <a:pPr marL="0" lvl="1" indent="0" fontAlgn="base">
              <a:spcBef>
                <a:spcPts val="1000"/>
              </a:spcBef>
              <a:buNone/>
            </a:pPr>
            <a:endParaRPr lang="en-US" sz="2200" dirty="0" smtClean="0"/>
          </a:p>
          <a:p>
            <a:pPr marL="342900" lvl="1" indent="-342900" fontAlgn="base">
              <a:spcBef>
                <a:spcPts val="1000"/>
              </a:spcBef>
              <a:buFont typeface="Wingdings" panose="05000000000000000000" pitchFamily="2" charset="2"/>
              <a:buChar char="Ø"/>
            </a:pPr>
            <a:r>
              <a:rPr lang="en-US" sz="2400" dirty="0" smtClean="0"/>
              <a:t>an </a:t>
            </a:r>
            <a:r>
              <a:rPr lang="en-US" sz="2400" dirty="0"/>
              <a:t>act of contract which refers to the transfer of rights by the author partly or wholly at his own terms.  </a:t>
            </a:r>
            <a:endParaRPr lang="en-US" sz="2400" dirty="0" smtClean="0"/>
          </a:p>
          <a:p>
            <a:pPr marL="0" lvl="1" indent="0" fontAlgn="base">
              <a:spcBef>
                <a:spcPts val="1000"/>
              </a:spcBef>
              <a:buNone/>
            </a:pPr>
            <a:endParaRPr lang="en-US" sz="900" dirty="0"/>
          </a:p>
          <a:p>
            <a:pPr marL="0" indent="0" fontAlgn="base">
              <a:buNone/>
            </a:pPr>
            <a:r>
              <a:rPr lang="en-US" sz="2400" b="1" dirty="0" smtClean="0"/>
              <a:t>Software license</a:t>
            </a:r>
            <a:r>
              <a:rPr lang="en-US" sz="2400" dirty="0" smtClean="0"/>
              <a:t> is an agreement between you and the owner of a software program that allows you to do certain things that would otherwise be an infringement of copyright law. The software license usually answers questions such as:</a:t>
            </a:r>
          </a:p>
          <a:p>
            <a:pPr lvl="1" fontAlgn="base"/>
            <a:r>
              <a:rPr lang="en-US" sz="2000" dirty="0" smtClean="0"/>
              <a:t>Where </a:t>
            </a:r>
            <a:r>
              <a:rPr lang="en-US" sz="2000" dirty="0"/>
              <a:t>and </a:t>
            </a:r>
            <a:r>
              <a:rPr lang="en-US" sz="2000" dirty="0" smtClean="0"/>
              <a:t>how </a:t>
            </a:r>
            <a:r>
              <a:rPr lang="en-US" sz="2000" dirty="0"/>
              <a:t>often can you install the program?</a:t>
            </a:r>
          </a:p>
          <a:p>
            <a:pPr lvl="1" fontAlgn="base"/>
            <a:r>
              <a:rPr lang="en-US" sz="2000" dirty="0"/>
              <a:t>Can you copy, modify, or redistribute it?</a:t>
            </a:r>
          </a:p>
          <a:p>
            <a:pPr lvl="1" fontAlgn="base"/>
            <a:r>
              <a:rPr lang="en-US" sz="2000" dirty="0"/>
              <a:t>Can you look at the underlying source code?</a:t>
            </a:r>
          </a:p>
          <a:p>
            <a:pPr lvl="1"/>
            <a:endParaRPr lang="en-US" sz="2000" dirty="0"/>
          </a:p>
        </p:txBody>
      </p:sp>
      <p:sp>
        <p:nvSpPr>
          <p:cNvPr id="2" name="Rectangle 1"/>
          <p:cNvSpPr/>
          <p:nvPr/>
        </p:nvSpPr>
        <p:spPr>
          <a:xfrm>
            <a:off x="462221" y="5167087"/>
            <a:ext cx="10915528" cy="430887"/>
          </a:xfrm>
          <a:prstGeom prst="rect">
            <a:avLst/>
          </a:prstGeom>
        </p:spPr>
        <p:txBody>
          <a:bodyPr wrap="square">
            <a:spAutoFit/>
          </a:bodyPr>
          <a:lstStyle/>
          <a:p>
            <a:pPr lvl="1" fontAlgn="base"/>
            <a:r>
              <a:rPr lang="en-US" sz="2200" dirty="0"/>
              <a:t> </a:t>
            </a:r>
            <a:r>
              <a:rPr lang="en-US" sz="2200" dirty="0" smtClean="0"/>
              <a:t>	</a:t>
            </a:r>
            <a:endParaRPr lang="en-US" sz="2400" dirty="0"/>
          </a:p>
        </p:txBody>
      </p:sp>
    </p:spTree>
    <p:extLst>
      <p:ext uri="{BB962C8B-B14F-4D97-AF65-F5344CB8AC3E}">
        <p14:creationId xmlns:p14="http://schemas.microsoft.com/office/powerpoint/2010/main" val="9461060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solidFill>
                  <a:schemeClr val="bg1"/>
                </a:solidFill>
              </a:rPr>
              <a:t>Intellectual </a:t>
            </a:r>
            <a:r>
              <a:rPr lang="en-US" b="1" dirty="0">
                <a:solidFill>
                  <a:schemeClr val="bg1"/>
                </a:solidFill>
              </a:rPr>
              <a:t>Property (IP)</a:t>
            </a:r>
            <a:r>
              <a:rPr lang="en-US" dirty="0">
                <a:solidFill>
                  <a:schemeClr val="bg1"/>
                </a:solidFill>
              </a:rPr>
              <a:t> </a:t>
            </a:r>
          </a:p>
        </p:txBody>
      </p:sp>
      <p:sp>
        <p:nvSpPr>
          <p:cNvPr id="5" name="Content Placeholder 4"/>
          <p:cNvSpPr>
            <a:spLocks noGrp="1"/>
          </p:cNvSpPr>
          <p:nvPr>
            <p:ph idx="1"/>
          </p:nvPr>
        </p:nvSpPr>
        <p:spPr/>
        <p:txBody>
          <a:bodyPr>
            <a:normAutofit/>
          </a:bodyPr>
          <a:lstStyle/>
          <a:p>
            <a:pPr marL="342900" indent="-342900">
              <a:buFont typeface="Wingdings" panose="05000000000000000000" pitchFamily="2" charset="2"/>
              <a:buChar char="Ø"/>
            </a:pPr>
            <a:r>
              <a:rPr lang="en-US" sz="2400" dirty="0"/>
              <a:t>are legally protected rights that one has over new ideas or creations. </a:t>
            </a:r>
          </a:p>
          <a:p>
            <a:pPr marL="0" indent="0">
              <a:buNone/>
            </a:pPr>
            <a:endParaRPr lang="en-US" sz="2400" dirty="0" smtClean="0"/>
          </a:p>
          <a:p>
            <a:r>
              <a:rPr lang="en-US" sz="2400" dirty="0" smtClean="0"/>
              <a:t>Common </a:t>
            </a:r>
            <a:r>
              <a:rPr lang="en-US" sz="2400" dirty="0"/>
              <a:t>types of intellectual property include </a:t>
            </a:r>
            <a:r>
              <a:rPr lang="en-US" sz="2400" b="1" i="1" dirty="0"/>
              <a:t>copyrights, trademarks, patents, industrial design rights and trade secrets</a:t>
            </a:r>
            <a:r>
              <a:rPr lang="en-US" sz="2400" dirty="0"/>
              <a:t>. </a:t>
            </a:r>
          </a:p>
          <a:p>
            <a:endParaRPr lang="en-US" sz="2400" dirty="0"/>
          </a:p>
        </p:txBody>
      </p:sp>
      <p:sp>
        <p:nvSpPr>
          <p:cNvPr id="7" name="Content Placeholder 4"/>
          <p:cNvSpPr txBox="1">
            <a:spLocks/>
          </p:cNvSpPr>
          <p:nvPr/>
        </p:nvSpPr>
        <p:spPr>
          <a:xfrm>
            <a:off x="951212" y="2300342"/>
            <a:ext cx="7760987" cy="92937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US" dirty="0"/>
          </a:p>
        </p:txBody>
      </p:sp>
    </p:spTree>
    <p:extLst>
      <p:ext uri="{BB962C8B-B14F-4D97-AF65-F5344CB8AC3E}">
        <p14:creationId xmlns:p14="http://schemas.microsoft.com/office/powerpoint/2010/main" val="28186915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solidFill>
                  <a:schemeClr val="bg1"/>
                </a:solidFill>
              </a:rPr>
              <a:t>Trademark</a:t>
            </a:r>
            <a:endParaRPr lang="en-US" dirty="0">
              <a:solidFill>
                <a:schemeClr val="bg1"/>
              </a:solidFill>
            </a:endParaRPr>
          </a:p>
        </p:txBody>
      </p:sp>
      <p:sp>
        <p:nvSpPr>
          <p:cNvPr id="5" name="Content Placeholder 4"/>
          <p:cNvSpPr>
            <a:spLocks noGrp="1"/>
          </p:cNvSpPr>
          <p:nvPr>
            <p:ph idx="1"/>
          </p:nvPr>
        </p:nvSpPr>
        <p:spPr/>
        <p:txBody>
          <a:bodyPr>
            <a:normAutofit/>
          </a:bodyPr>
          <a:lstStyle/>
          <a:p>
            <a:pPr marL="0" indent="0">
              <a:buNone/>
            </a:pPr>
            <a:endParaRPr lang="en-US" sz="3200" b="1" dirty="0"/>
          </a:p>
          <a:p>
            <a:pPr marL="342900" indent="-342900">
              <a:buFont typeface="Wingdings" panose="05000000000000000000" pitchFamily="2" charset="2"/>
              <a:buChar char="Ø"/>
            </a:pPr>
            <a:r>
              <a:rPr lang="en-US" sz="2800" dirty="0" smtClean="0"/>
              <a:t> </a:t>
            </a:r>
            <a:r>
              <a:rPr lang="en-US" sz="2800" dirty="0"/>
              <a:t>generally a word, phrase, symbol, or design, or a combination thereof, that identifies and distinguishes the source of the goods of one party from those of others</a:t>
            </a:r>
          </a:p>
          <a:p>
            <a:pPr marL="342900" indent="-342900">
              <a:buFont typeface="Wingdings" panose="05000000000000000000" pitchFamily="2" charset="2"/>
              <a:buChar char="Ø"/>
            </a:pPr>
            <a:endParaRPr lang="en-US" sz="2800" dirty="0"/>
          </a:p>
        </p:txBody>
      </p:sp>
      <p:sp>
        <p:nvSpPr>
          <p:cNvPr id="7" name="Content Placeholder 4"/>
          <p:cNvSpPr txBox="1">
            <a:spLocks/>
          </p:cNvSpPr>
          <p:nvPr/>
        </p:nvSpPr>
        <p:spPr>
          <a:xfrm>
            <a:off x="951212" y="2300342"/>
            <a:ext cx="7760987" cy="92937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US" dirty="0"/>
          </a:p>
        </p:txBody>
      </p:sp>
    </p:spTree>
    <p:extLst>
      <p:ext uri="{BB962C8B-B14F-4D97-AF65-F5344CB8AC3E}">
        <p14:creationId xmlns:p14="http://schemas.microsoft.com/office/powerpoint/2010/main" val="35338772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solidFill>
                  <a:schemeClr val="bg1"/>
                </a:solidFill>
              </a:rPr>
              <a:t>Patent</a:t>
            </a:r>
            <a:endParaRPr lang="en-US" dirty="0">
              <a:solidFill>
                <a:schemeClr val="bg1"/>
              </a:solidFill>
            </a:endParaRPr>
          </a:p>
        </p:txBody>
      </p:sp>
      <p:sp>
        <p:nvSpPr>
          <p:cNvPr id="5" name="Content Placeholder 4"/>
          <p:cNvSpPr>
            <a:spLocks noGrp="1"/>
          </p:cNvSpPr>
          <p:nvPr>
            <p:ph idx="1"/>
          </p:nvPr>
        </p:nvSpPr>
        <p:spPr>
          <a:xfrm>
            <a:off x="5118447" y="1815736"/>
            <a:ext cx="6281873" cy="4236071"/>
          </a:xfrm>
        </p:spPr>
        <p:txBody>
          <a:bodyPr>
            <a:normAutofit/>
          </a:bodyPr>
          <a:lstStyle/>
          <a:p>
            <a:pPr marL="342900" indent="-342900">
              <a:buFont typeface="Wingdings" panose="05000000000000000000" pitchFamily="2" charset="2"/>
              <a:buChar char="Ø"/>
            </a:pPr>
            <a:r>
              <a:rPr lang="en-US" sz="2800" b="1" dirty="0"/>
              <a:t> </a:t>
            </a:r>
            <a:r>
              <a:rPr lang="en-US" sz="2800" dirty="0" smtClean="0"/>
              <a:t>a </a:t>
            </a:r>
            <a:r>
              <a:rPr lang="en-US" sz="2800" dirty="0"/>
              <a:t>limited duration property right relating to an invention, granted by the United States Patent and Trademark Office in exchange for public disclosure of the invention</a:t>
            </a:r>
          </a:p>
          <a:p>
            <a:pPr marL="342900" indent="-342900">
              <a:buFont typeface="Wingdings" panose="05000000000000000000" pitchFamily="2" charset="2"/>
              <a:buChar char="Ø"/>
            </a:pPr>
            <a:endParaRPr lang="en-US" sz="2800" dirty="0"/>
          </a:p>
          <a:p>
            <a:pPr marL="342900" indent="-342900">
              <a:buFont typeface="Wingdings" panose="05000000000000000000" pitchFamily="2" charset="2"/>
              <a:buChar char="Ø"/>
            </a:pPr>
            <a:endParaRPr lang="en-US" sz="2800" dirty="0"/>
          </a:p>
        </p:txBody>
      </p:sp>
      <p:sp>
        <p:nvSpPr>
          <p:cNvPr id="7" name="Content Placeholder 4"/>
          <p:cNvSpPr txBox="1">
            <a:spLocks/>
          </p:cNvSpPr>
          <p:nvPr/>
        </p:nvSpPr>
        <p:spPr>
          <a:xfrm>
            <a:off x="951212" y="2300342"/>
            <a:ext cx="7760987" cy="92937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US" dirty="0"/>
          </a:p>
        </p:txBody>
      </p:sp>
    </p:spTree>
    <p:extLst>
      <p:ext uri="{BB962C8B-B14F-4D97-AF65-F5344CB8AC3E}">
        <p14:creationId xmlns:p14="http://schemas.microsoft.com/office/powerpoint/2010/main" val="33502594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solidFill>
                  <a:schemeClr val="bg1"/>
                </a:solidFill>
              </a:rPr>
              <a:t>Industrial design right</a:t>
            </a:r>
            <a:endParaRPr lang="en-US" dirty="0">
              <a:solidFill>
                <a:schemeClr val="bg1"/>
              </a:solidFill>
            </a:endParaRPr>
          </a:p>
        </p:txBody>
      </p:sp>
      <p:sp>
        <p:nvSpPr>
          <p:cNvPr id="5" name="Content Placeholder 4"/>
          <p:cNvSpPr>
            <a:spLocks noGrp="1"/>
          </p:cNvSpPr>
          <p:nvPr>
            <p:ph idx="1"/>
          </p:nvPr>
        </p:nvSpPr>
        <p:spPr/>
        <p:txBody>
          <a:bodyPr>
            <a:normAutofit/>
          </a:bodyPr>
          <a:lstStyle/>
          <a:p>
            <a:endParaRPr lang="en-US" sz="2800" b="1" dirty="0"/>
          </a:p>
          <a:p>
            <a:pPr marL="285750" indent="-285750">
              <a:buFont typeface="Wingdings" panose="05000000000000000000" pitchFamily="2" charset="2"/>
              <a:buChar char="Ø"/>
            </a:pPr>
            <a:r>
              <a:rPr lang="en-US" sz="2800" dirty="0" smtClean="0"/>
              <a:t> </a:t>
            </a:r>
            <a:r>
              <a:rPr lang="en-US" sz="2800" dirty="0"/>
              <a:t>a form of intellectual property right that protects the visual design of objects</a:t>
            </a:r>
          </a:p>
          <a:p>
            <a:pPr marL="342900" indent="-342900">
              <a:buFont typeface="Wingdings" panose="05000000000000000000" pitchFamily="2" charset="2"/>
              <a:buChar char="Ø"/>
            </a:pPr>
            <a:endParaRPr lang="en-US" sz="2800" dirty="0"/>
          </a:p>
        </p:txBody>
      </p:sp>
      <p:sp>
        <p:nvSpPr>
          <p:cNvPr id="7" name="Content Placeholder 4"/>
          <p:cNvSpPr txBox="1">
            <a:spLocks/>
          </p:cNvSpPr>
          <p:nvPr/>
        </p:nvSpPr>
        <p:spPr>
          <a:xfrm>
            <a:off x="951212" y="2300342"/>
            <a:ext cx="7760987" cy="92937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US" dirty="0"/>
          </a:p>
        </p:txBody>
      </p:sp>
    </p:spTree>
    <p:extLst>
      <p:ext uri="{BB962C8B-B14F-4D97-AF65-F5344CB8AC3E}">
        <p14:creationId xmlns:p14="http://schemas.microsoft.com/office/powerpoint/2010/main" val="42442454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solidFill>
                  <a:schemeClr val="bg1"/>
                </a:solidFill>
              </a:rPr>
              <a:t>Trade secrets</a:t>
            </a:r>
            <a:endParaRPr lang="en-US" dirty="0">
              <a:solidFill>
                <a:schemeClr val="bg1"/>
              </a:solidFill>
            </a:endParaRPr>
          </a:p>
        </p:txBody>
      </p:sp>
      <p:sp>
        <p:nvSpPr>
          <p:cNvPr id="5" name="Content Placeholder 4"/>
          <p:cNvSpPr>
            <a:spLocks noGrp="1"/>
          </p:cNvSpPr>
          <p:nvPr>
            <p:ph idx="1"/>
          </p:nvPr>
        </p:nvSpPr>
        <p:spPr/>
        <p:txBody>
          <a:bodyPr>
            <a:normAutofit/>
          </a:bodyPr>
          <a:lstStyle/>
          <a:p>
            <a:endParaRPr lang="en-US" sz="2800" dirty="0"/>
          </a:p>
          <a:p>
            <a:pPr marL="285750" indent="-285750">
              <a:buFont typeface="Wingdings" panose="05000000000000000000" pitchFamily="2" charset="2"/>
              <a:buChar char="Ø"/>
            </a:pPr>
            <a:r>
              <a:rPr lang="en-US" sz="2800" dirty="0" smtClean="0"/>
              <a:t>a </a:t>
            </a:r>
            <a:r>
              <a:rPr lang="en-US" sz="2800" dirty="0"/>
              <a:t>form of intellectual property right which consists of information and can include a formula, pattern, compilation, program, device, method, technique or process.</a:t>
            </a:r>
          </a:p>
          <a:p>
            <a:pPr marL="342900" indent="-342900">
              <a:buFont typeface="Wingdings" panose="05000000000000000000" pitchFamily="2" charset="2"/>
              <a:buChar char="Ø"/>
            </a:pPr>
            <a:endParaRPr lang="en-US" sz="2800" dirty="0"/>
          </a:p>
        </p:txBody>
      </p:sp>
      <p:sp>
        <p:nvSpPr>
          <p:cNvPr id="7" name="Content Placeholder 4"/>
          <p:cNvSpPr txBox="1">
            <a:spLocks/>
          </p:cNvSpPr>
          <p:nvPr/>
        </p:nvSpPr>
        <p:spPr>
          <a:xfrm>
            <a:off x="951212" y="2300342"/>
            <a:ext cx="7760987" cy="92937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US" dirty="0">
              <a:solidFill>
                <a:schemeClr val="tx1"/>
              </a:solidFill>
            </a:endParaRPr>
          </a:p>
        </p:txBody>
      </p:sp>
    </p:spTree>
    <p:extLst>
      <p:ext uri="{BB962C8B-B14F-4D97-AF65-F5344CB8AC3E}">
        <p14:creationId xmlns:p14="http://schemas.microsoft.com/office/powerpoint/2010/main" val="730583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57647" y="2349925"/>
            <a:ext cx="3629964" cy="2456442"/>
          </a:xfrm>
        </p:spPr>
        <p:txBody>
          <a:bodyPr>
            <a:normAutofit fontScale="90000"/>
          </a:bodyPr>
          <a:lstStyle/>
          <a:p>
            <a:r>
              <a:rPr lang="en-US" b="1" dirty="0"/>
              <a:t>What is "free software" and is it the same as "open source"?</a:t>
            </a:r>
            <a:r>
              <a:rPr lang="en-US" dirty="0"/>
              <a:t/>
            </a:r>
            <a:br>
              <a:rPr lang="en-US" dirty="0"/>
            </a:br>
            <a:endParaRPr lang="en-US" dirty="0"/>
          </a:p>
        </p:txBody>
      </p:sp>
      <p:sp>
        <p:nvSpPr>
          <p:cNvPr id="5" name="Content Placeholder 4"/>
          <p:cNvSpPr>
            <a:spLocks noGrp="1"/>
          </p:cNvSpPr>
          <p:nvPr>
            <p:ph idx="1"/>
          </p:nvPr>
        </p:nvSpPr>
        <p:spPr/>
        <p:txBody>
          <a:bodyPr>
            <a:noAutofit/>
          </a:bodyPr>
          <a:lstStyle/>
          <a:p>
            <a:r>
              <a:rPr lang="en-US" sz="2200" dirty="0"/>
              <a:t>"Free software" and "open source software" are two terms for the same thing: software released under licenses that guarantee a certain specific set of freedoms.</a:t>
            </a:r>
          </a:p>
          <a:p>
            <a:r>
              <a:rPr lang="en-US" sz="2200" dirty="0"/>
              <a:t>The term "free software" is older, and is reflected in the name of the </a:t>
            </a:r>
            <a:r>
              <a:rPr lang="en-US" sz="2200" dirty="0">
                <a:hlinkClick r:id="rId2"/>
              </a:rPr>
              <a:t>Free Software Foundation</a:t>
            </a:r>
            <a:r>
              <a:rPr lang="en-US" sz="2200" dirty="0"/>
              <a:t> (FSF), an organization founded in 1985 to protect and promote free software.</a:t>
            </a:r>
          </a:p>
          <a:p>
            <a:r>
              <a:rPr lang="en-US" sz="2200" dirty="0"/>
              <a:t> The term "open source" was coined by Christine Peterson and adopted in 1998 by the founders of the </a:t>
            </a:r>
            <a:r>
              <a:rPr lang="en-US" sz="2200" dirty="0">
                <a:hlinkClick r:id="rId3"/>
              </a:rPr>
              <a:t>Open Source Initiative</a:t>
            </a:r>
            <a:r>
              <a:rPr lang="en-US" sz="2200" dirty="0"/>
              <a:t>.</a:t>
            </a:r>
          </a:p>
          <a:p>
            <a:pPr marL="0" indent="0">
              <a:buNone/>
            </a:pPr>
            <a:endParaRPr lang="en-US" sz="2200" dirty="0"/>
          </a:p>
        </p:txBody>
      </p:sp>
    </p:spTree>
    <p:extLst>
      <p:ext uri="{BB962C8B-B14F-4D97-AF65-F5344CB8AC3E}">
        <p14:creationId xmlns:p14="http://schemas.microsoft.com/office/powerpoint/2010/main" val="22427828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Contract</a:t>
            </a:r>
            <a:endParaRPr lang="en-US" dirty="0"/>
          </a:p>
        </p:txBody>
      </p:sp>
      <p:sp>
        <p:nvSpPr>
          <p:cNvPr id="5" name="Content Placeholder 4"/>
          <p:cNvSpPr>
            <a:spLocks noGrp="1"/>
          </p:cNvSpPr>
          <p:nvPr>
            <p:ph sz="half" idx="1"/>
          </p:nvPr>
        </p:nvSpPr>
        <p:spPr>
          <a:xfrm>
            <a:off x="4689566" y="657257"/>
            <a:ext cx="7093131" cy="2382651"/>
          </a:xfrm>
        </p:spPr>
        <p:txBody>
          <a:bodyPr>
            <a:normAutofit/>
          </a:bodyPr>
          <a:lstStyle/>
          <a:p>
            <a:pPr lvl="1">
              <a:buFont typeface="Wingdings" panose="05000000000000000000" pitchFamily="2" charset="2"/>
              <a:buChar char="Ø"/>
            </a:pPr>
            <a:r>
              <a:rPr lang="en-US" sz="2400" dirty="0"/>
              <a:t>a legally binding or valid agreement between two </a:t>
            </a:r>
            <a:r>
              <a:rPr lang="en-US" sz="2400" dirty="0" smtClean="0"/>
              <a:t>parties</a:t>
            </a:r>
            <a:endParaRPr lang="en-US" sz="2200" dirty="0" smtClean="0"/>
          </a:p>
          <a:p>
            <a:r>
              <a:rPr lang="en-US" sz="2200" dirty="0" smtClean="0"/>
              <a:t>In </a:t>
            </a:r>
            <a:r>
              <a:rPr lang="en-US" sz="2200" dirty="0"/>
              <a:t>a </a:t>
            </a:r>
            <a:r>
              <a:rPr lang="en-US" sz="2200" b="1" dirty="0"/>
              <a:t>shrink-wrap contract</a:t>
            </a:r>
            <a:r>
              <a:rPr lang="en-US" sz="2200" dirty="0"/>
              <a:t>, the user is considered to have entered into the contract when the shrink-wrap on the package is torn.</a:t>
            </a:r>
          </a:p>
          <a:p>
            <a:pPr marL="0" indent="0">
              <a:buNone/>
            </a:pPr>
            <a:endParaRPr lang="en-US" sz="2200" dirty="0" smtClean="0"/>
          </a:p>
          <a:p>
            <a:endParaRPr lang="en-US" sz="2200" dirty="0"/>
          </a:p>
        </p:txBody>
      </p:sp>
      <p:sp>
        <p:nvSpPr>
          <p:cNvPr id="6" name="Content Placeholder 5"/>
          <p:cNvSpPr>
            <a:spLocks noGrp="1"/>
          </p:cNvSpPr>
          <p:nvPr>
            <p:ph sz="half" idx="2"/>
          </p:nvPr>
        </p:nvSpPr>
        <p:spPr>
          <a:xfrm>
            <a:off x="4689566" y="3175774"/>
            <a:ext cx="6700903" cy="2383586"/>
          </a:xfrm>
        </p:spPr>
        <p:txBody>
          <a:bodyPr>
            <a:noAutofit/>
          </a:bodyPr>
          <a:lstStyle/>
          <a:p>
            <a:r>
              <a:rPr lang="en-US" sz="2200" dirty="0" smtClean="0"/>
              <a:t>In </a:t>
            </a:r>
            <a:r>
              <a:rPr lang="en-US" sz="2200" b="1" dirty="0"/>
              <a:t>a click-on or click-wrap contract</a:t>
            </a:r>
            <a:r>
              <a:rPr lang="en-US" sz="2200" dirty="0"/>
              <a:t>, a contract dialog box is displayed the very ﬁrst time the application is started. </a:t>
            </a:r>
            <a:endParaRPr lang="en-US" sz="2200" dirty="0" smtClean="0"/>
          </a:p>
          <a:p>
            <a:pPr lvl="1"/>
            <a:r>
              <a:rPr lang="en-US" sz="2000" dirty="0" smtClean="0"/>
              <a:t>This </a:t>
            </a:r>
            <a:r>
              <a:rPr lang="en-US" sz="2000" dirty="0"/>
              <a:t>dialog box displays an </a:t>
            </a:r>
            <a:r>
              <a:rPr lang="en-US" sz="2000" b="1" dirty="0"/>
              <a:t>End User License Agreement (EULA)</a:t>
            </a:r>
            <a:r>
              <a:rPr lang="en-US" sz="2000" dirty="0"/>
              <a:t>. The user is considered to have entered into the contract when the Accept button is clicked.</a:t>
            </a:r>
          </a:p>
          <a:p>
            <a:endParaRPr lang="en-US" sz="2200" dirty="0"/>
          </a:p>
        </p:txBody>
      </p:sp>
      <p:sp>
        <p:nvSpPr>
          <p:cNvPr id="7" name="Content Placeholder 4"/>
          <p:cNvSpPr txBox="1">
            <a:spLocks/>
          </p:cNvSpPr>
          <p:nvPr/>
        </p:nvSpPr>
        <p:spPr>
          <a:xfrm>
            <a:off x="2945841" y="343004"/>
            <a:ext cx="9043136" cy="92937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US" sz="2400" dirty="0"/>
          </a:p>
        </p:txBody>
      </p:sp>
    </p:spTree>
    <p:extLst>
      <p:ext uri="{BB962C8B-B14F-4D97-AF65-F5344CB8AC3E}">
        <p14:creationId xmlns:p14="http://schemas.microsoft.com/office/powerpoint/2010/main" val="14767557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solidFill>
                  <a:schemeClr val="bg1"/>
                </a:solidFill>
              </a:rPr>
              <a:t>Copyright</a:t>
            </a:r>
            <a:endParaRPr lang="en-US" dirty="0">
              <a:solidFill>
                <a:schemeClr val="bg1"/>
              </a:solidFill>
            </a:endParaRPr>
          </a:p>
        </p:txBody>
      </p:sp>
      <p:sp>
        <p:nvSpPr>
          <p:cNvPr id="5" name="Content Placeholder 4"/>
          <p:cNvSpPr>
            <a:spLocks noGrp="1"/>
          </p:cNvSpPr>
          <p:nvPr>
            <p:ph idx="1"/>
          </p:nvPr>
        </p:nvSpPr>
        <p:spPr>
          <a:xfrm>
            <a:off x="5222950" y="796834"/>
            <a:ext cx="6281873" cy="4379762"/>
          </a:xfrm>
        </p:spPr>
        <p:txBody>
          <a:bodyPr>
            <a:normAutofit/>
          </a:bodyPr>
          <a:lstStyle/>
          <a:p>
            <a:endParaRPr lang="en-US" sz="2800" b="1" dirty="0"/>
          </a:p>
          <a:p>
            <a:pPr marL="342900" indent="-342900">
              <a:buFont typeface="Wingdings" panose="05000000000000000000" pitchFamily="2" charset="2"/>
              <a:buChar char="Ø"/>
            </a:pPr>
            <a:r>
              <a:rPr lang="en-US" sz="2800" b="1" dirty="0" smtClean="0"/>
              <a:t> </a:t>
            </a:r>
            <a:r>
              <a:rPr lang="en-US" sz="2800" dirty="0"/>
              <a:t>gives the creator of the original work exclusive rights in terms of usage, distribution and customization of the work </a:t>
            </a:r>
          </a:p>
        </p:txBody>
      </p:sp>
      <p:sp>
        <p:nvSpPr>
          <p:cNvPr id="7" name="Content Placeholder 4"/>
          <p:cNvSpPr txBox="1">
            <a:spLocks/>
          </p:cNvSpPr>
          <p:nvPr/>
        </p:nvSpPr>
        <p:spPr>
          <a:xfrm>
            <a:off x="951212" y="2300342"/>
            <a:ext cx="7760987" cy="92937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US" dirty="0"/>
          </a:p>
        </p:txBody>
      </p:sp>
    </p:spTree>
    <p:extLst>
      <p:ext uri="{BB962C8B-B14F-4D97-AF65-F5344CB8AC3E}">
        <p14:creationId xmlns:p14="http://schemas.microsoft.com/office/powerpoint/2010/main" val="19338325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344216" y="2910753"/>
            <a:ext cx="5490224" cy="1689390"/>
          </a:xfrm>
        </p:spPr>
        <p:txBody>
          <a:bodyPr>
            <a:normAutofit fontScale="90000"/>
          </a:bodyPr>
          <a:lstStyle/>
          <a:p>
            <a:pPr algn="ctr"/>
            <a:r>
              <a:rPr lang="en-US" dirty="0">
                <a:solidFill>
                  <a:schemeClr val="bg1"/>
                </a:solidFill>
              </a:rPr>
              <a:t>Open source software is </a:t>
            </a:r>
            <a:r>
              <a:rPr lang="en-US" dirty="0" smtClean="0">
                <a:solidFill>
                  <a:schemeClr val="bg1"/>
                </a:solidFill>
              </a:rPr>
              <a:t>fundamentally-grounded </a:t>
            </a:r>
            <a:r>
              <a:rPr lang="en-US" dirty="0">
                <a:solidFill>
                  <a:schemeClr val="bg1"/>
                </a:solidFill>
              </a:rPr>
              <a:t>in copyright law. </a:t>
            </a:r>
            <a:br>
              <a:rPr lang="en-US" dirty="0">
                <a:solidFill>
                  <a:schemeClr val="bg1"/>
                </a:solidFill>
              </a:rPr>
            </a:br>
            <a:endParaRPr lang="en-US" dirty="0">
              <a:solidFill>
                <a:schemeClr val="bg1"/>
              </a:solidFill>
            </a:endParaRPr>
          </a:p>
        </p:txBody>
      </p:sp>
    </p:spTree>
    <p:extLst>
      <p:ext uri="{BB962C8B-B14F-4D97-AF65-F5344CB8AC3E}">
        <p14:creationId xmlns:p14="http://schemas.microsoft.com/office/powerpoint/2010/main" val="42035876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Fundamentals of Copyright Law</a:t>
            </a:r>
            <a:endParaRPr lang="en-US" dirty="0"/>
          </a:p>
        </p:txBody>
      </p:sp>
      <p:sp>
        <p:nvSpPr>
          <p:cNvPr id="3" name="Content Placeholder 2"/>
          <p:cNvSpPr>
            <a:spLocks noGrp="1"/>
          </p:cNvSpPr>
          <p:nvPr>
            <p:ph idx="1"/>
          </p:nvPr>
        </p:nvSpPr>
        <p:spPr>
          <a:xfrm>
            <a:off x="4753369" y="522514"/>
            <a:ext cx="6723537" cy="5032759"/>
          </a:xfrm>
        </p:spPr>
        <p:txBody>
          <a:bodyPr>
            <a:noAutofit/>
          </a:bodyPr>
          <a:lstStyle/>
          <a:p>
            <a:pPr marL="0" indent="0">
              <a:spcBef>
                <a:spcPts val="500"/>
              </a:spcBef>
              <a:spcAft>
                <a:spcPts val="1000"/>
              </a:spcAft>
              <a:buNone/>
            </a:pPr>
            <a:r>
              <a:rPr lang="en-US" sz="2000" dirty="0"/>
              <a:t>In order to appreciate the rights granted under Open Source licenses, one must first be familiar with the basic bundle of rights granted to the holder of a copyright. Under U.S. copyright law, those rights are</a:t>
            </a:r>
            <a:r>
              <a:rPr lang="en-US" sz="2000" dirty="0" smtClean="0"/>
              <a:t>:</a:t>
            </a:r>
            <a:endParaRPr lang="en-US" sz="2000" dirty="0"/>
          </a:p>
          <a:p>
            <a:pPr marL="400050" lvl="1" indent="0">
              <a:spcBef>
                <a:spcPts val="500"/>
              </a:spcBef>
              <a:spcAft>
                <a:spcPts val="500"/>
              </a:spcAft>
              <a:buNone/>
            </a:pPr>
            <a:r>
              <a:rPr lang="en-US" sz="2000" dirty="0"/>
              <a:t>1</a:t>
            </a:r>
            <a:r>
              <a:rPr lang="en-US" sz="2000" b="1" dirty="0"/>
              <a:t>. The exclusive right to copy the work;</a:t>
            </a:r>
          </a:p>
          <a:p>
            <a:pPr marL="400050" lvl="1" indent="0">
              <a:spcBef>
                <a:spcPts val="500"/>
              </a:spcBef>
              <a:spcAft>
                <a:spcPts val="500"/>
              </a:spcAft>
              <a:buNone/>
            </a:pPr>
            <a:r>
              <a:rPr lang="en-US" sz="2000" b="1" dirty="0"/>
              <a:t>2. The exclusive right to make derivative works;</a:t>
            </a:r>
          </a:p>
          <a:p>
            <a:pPr marL="400050" lvl="1" indent="0">
              <a:spcBef>
                <a:spcPts val="500"/>
              </a:spcBef>
              <a:spcAft>
                <a:spcPts val="500"/>
              </a:spcAft>
              <a:buNone/>
            </a:pPr>
            <a:r>
              <a:rPr lang="en-US" sz="2000" b="1" dirty="0"/>
              <a:t>3. The exclusive right to distribute the work;</a:t>
            </a:r>
          </a:p>
          <a:p>
            <a:pPr marL="400050" lvl="1" indent="0">
              <a:spcBef>
                <a:spcPts val="500"/>
              </a:spcBef>
              <a:spcAft>
                <a:spcPts val="500"/>
              </a:spcAft>
              <a:buNone/>
            </a:pPr>
            <a:r>
              <a:rPr lang="en-US" sz="2000" b="1" dirty="0"/>
              <a:t>4. The exclusive right to perform the work; and</a:t>
            </a:r>
          </a:p>
          <a:p>
            <a:pPr marL="400050" lvl="1" indent="0">
              <a:spcBef>
                <a:spcPts val="500"/>
              </a:spcBef>
              <a:spcAft>
                <a:spcPts val="500"/>
              </a:spcAft>
              <a:buNone/>
            </a:pPr>
            <a:r>
              <a:rPr lang="en-US" sz="2000" b="1" dirty="0"/>
              <a:t>5. The exclusive right to display the work.</a:t>
            </a:r>
          </a:p>
          <a:p>
            <a:pPr marL="0" indent="0">
              <a:buNone/>
            </a:pPr>
            <a:r>
              <a:rPr lang="en-US" sz="2000" dirty="0"/>
              <a:t> </a:t>
            </a:r>
          </a:p>
        </p:txBody>
      </p:sp>
    </p:spTree>
    <p:extLst>
      <p:ext uri="{BB962C8B-B14F-4D97-AF65-F5344CB8AC3E}">
        <p14:creationId xmlns:p14="http://schemas.microsoft.com/office/powerpoint/2010/main" val="42729060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818606" y="770708"/>
            <a:ext cx="10572750" cy="4901837"/>
          </a:xfrm>
        </p:spPr>
        <p:txBody>
          <a:bodyPr>
            <a:noAutofit/>
          </a:bodyPr>
          <a:lstStyle/>
          <a:p>
            <a:pPr marL="0" indent="0">
              <a:buNone/>
            </a:pPr>
            <a:r>
              <a:rPr lang="en-US" sz="2000" dirty="0" smtClean="0"/>
              <a:t>These rights, in turn, are subject to certain limitations, such as rights of “fair use.” </a:t>
            </a:r>
          </a:p>
          <a:p>
            <a:pPr marL="0" indent="0">
              <a:buNone/>
            </a:pPr>
            <a:r>
              <a:rPr lang="en-US" sz="2000" dirty="0" smtClean="0"/>
              <a:t>Fair use includes the use of a work for purposes of criticism, comment, news reporting, teaching, scholarship or research and does not constitute infringement of the work. Whether a specific use is fair use is determined by a number of factors, including:</a:t>
            </a:r>
          </a:p>
          <a:p>
            <a:r>
              <a:rPr lang="en-US" sz="2000" dirty="0" smtClean="0"/>
              <a:t>(</a:t>
            </a:r>
            <a:r>
              <a:rPr lang="en-US" sz="2000" dirty="0"/>
              <a:t>1) the purpose and character of the use, including whether such use is of a commercial nature or is for nonprofit educational purposes;</a:t>
            </a:r>
          </a:p>
          <a:p>
            <a:r>
              <a:rPr lang="en-US" sz="2000" dirty="0"/>
              <a:t>(2) the nature of the copyrighted work; </a:t>
            </a:r>
          </a:p>
          <a:p>
            <a:r>
              <a:rPr lang="en-US" sz="2000" dirty="0"/>
              <a:t>(3) the amount and substantiality of the portion used in relation to the copyrighted work as a whole; and</a:t>
            </a:r>
          </a:p>
          <a:p>
            <a:r>
              <a:rPr lang="en-US" sz="2000" dirty="0"/>
              <a:t>(4) the effect of the use upon the potential market for or value of the copyrighted work.</a:t>
            </a:r>
          </a:p>
          <a:p>
            <a:endParaRPr lang="en-US" sz="2000" dirty="0"/>
          </a:p>
        </p:txBody>
      </p:sp>
    </p:spTree>
    <p:extLst>
      <p:ext uri="{BB962C8B-B14F-4D97-AF65-F5344CB8AC3E}">
        <p14:creationId xmlns:p14="http://schemas.microsoft.com/office/powerpoint/2010/main" val="641296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78900" y="2767063"/>
            <a:ext cx="5656093" cy="1689390"/>
          </a:xfrm>
        </p:spPr>
        <p:txBody>
          <a:bodyPr>
            <a:noAutofit/>
          </a:bodyPr>
          <a:lstStyle/>
          <a:p>
            <a:pPr algn="ctr"/>
            <a:r>
              <a:rPr lang="en-US" sz="4000" dirty="0">
                <a:solidFill>
                  <a:schemeClr val="bg1"/>
                </a:solidFill>
              </a:rPr>
              <a:t>The fundamental purpose of open source licensing is to deny anybody the right to </a:t>
            </a:r>
            <a:r>
              <a:rPr lang="en-US" sz="4000" i="1" dirty="0">
                <a:solidFill>
                  <a:schemeClr val="bg1"/>
                </a:solidFill>
              </a:rPr>
              <a:t>exclusively</a:t>
            </a:r>
            <a:r>
              <a:rPr lang="en-US" sz="4000" dirty="0">
                <a:solidFill>
                  <a:schemeClr val="bg1"/>
                </a:solidFill>
              </a:rPr>
              <a:t> exploit a work.</a:t>
            </a:r>
          </a:p>
        </p:txBody>
      </p:sp>
    </p:spTree>
    <p:extLst>
      <p:ext uri="{BB962C8B-B14F-4D97-AF65-F5344CB8AC3E}">
        <p14:creationId xmlns:p14="http://schemas.microsoft.com/office/powerpoint/2010/main" val="24061459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MYTHS AND MISCONCEPTIONS ABOUT OPEN SOURCE SOFTWARE</a:t>
            </a:r>
            <a:endParaRPr lang="en-US" dirty="0"/>
          </a:p>
        </p:txBody>
      </p:sp>
      <p:sp>
        <p:nvSpPr>
          <p:cNvPr id="3" name="Text Placeholder 2"/>
          <p:cNvSpPr>
            <a:spLocks noGrp="1"/>
          </p:cNvSpPr>
          <p:nvPr>
            <p:ph type="body" idx="1"/>
          </p:nvPr>
        </p:nvSpPr>
        <p:spPr/>
        <p:txBody>
          <a:bodyPr/>
          <a:lstStyle/>
          <a:p>
            <a:r>
              <a:rPr lang="en-US" dirty="0" smtClean="0"/>
              <a:t>Ready for a Quiz: </a:t>
            </a:r>
          </a:p>
          <a:p>
            <a:r>
              <a:rPr lang="en-US" dirty="0" smtClean="0"/>
              <a:t>June 26 – Lecture Time</a:t>
            </a:r>
            <a:endParaRPr lang="en-US" dirty="0"/>
          </a:p>
        </p:txBody>
      </p:sp>
      <p:sp>
        <p:nvSpPr>
          <p:cNvPr id="4" name="Text Placeholder 2"/>
          <p:cNvSpPr txBox="1">
            <a:spLocks/>
          </p:cNvSpPr>
          <p:nvPr/>
        </p:nvSpPr>
        <p:spPr>
          <a:xfrm>
            <a:off x="3344214" y="1382845"/>
            <a:ext cx="5490223" cy="1383770"/>
          </a:xfrm>
          <a:prstGeom prst="rect">
            <a:avLst/>
          </a:prstGeom>
        </p:spPr>
        <p:txBody>
          <a:bodyPr vert="horz" lIns="91440" tIns="0" rIns="91440" bIns="45720" rtlCol="0">
            <a:normAutofit/>
          </a:bodyPr>
          <a:lstStyle>
            <a:lvl1pPr marL="0" indent="0" algn="ctr" defTabSz="914400" rtl="0" eaLnBrk="1" latinLnBrk="0" hangingPunct="1">
              <a:lnSpc>
                <a:spcPct val="120000"/>
              </a:lnSpc>
              <a:spcBef>
                <a:spcPts val="1000"/>
              </a:spcBef>
              <a:buClr>
                <a:schemeClr val="accent1"/>
              </a:buClr>
              <a:buSzPct val="110000"/>
              <a:buFont typeface="Wingdings" panose="05000000000000000000" pitchFamily="2" charset="2"/>
              <a:buNone/>
              <a:defRPr sz="1800" kern="1200">
                <a:solidFill>
                  <a:srgbClr val="FFFEFF"/>
                </a:solidFill>
                <a:effectLst/>
                <a:latin typeface="+mn-lt"/>
                <a:ea typeface="+mn-ea"/>
                <a:cs typeface="+mn-cs"/>
              </a:defRPr>
            </a:lvl1pPr>
            <a:lvl2pPr marL="457200" indent="0" algn="l" defTabSz="914400" rtl="0" eaLnBrk="1" latinLnBrk="0" hangingPunct="1">
              <a:lnSpc>
                <a:spcPct val="120000"/>
              </a:lnSpc>
              <a:spcBef>
                <a:spcPts val="500"/>
              </a:spcBef>
              <a:buClr>
                <a:schemeClr val="accent1"/>
              </a:buClr>
              <a:buSzPct val="110000"/>
              <a:buFont typeface="Wingdings" panose="05000000000000000000" pitchFamily="2" charset="2"/>
              <a:buNone/>
              <a:defRPr sz="1800" kern="1200">
                <a:solidFill>
                  <a:schemeClr val="tx1">
                    <a:tint val="75000"/>
                  </a:schemeClr>
                </a:solidFill>
                <a:effectLst/>
                <a:latin typeface="+mn-lt"/>
                <a:ea typeface="+mn-ea"/>
                <a:cs typeface="+mn-cs"/>
              </a:defRPr>
            </a:lvl2pPr>
            <a:lvl3pPr marL="914400" indent="0" algn="l" defTabSz="914400" rtl="0" eaLnBrk="1" latinLnBrk="0" hangingPunct="1">
              <a:lnSpc>
                <a:spcPct val="120000"/>
              </a:lnSpc>
              <a:spcBef>
                <a:spcPts val="500"/>
              </a:spcBef>
              <a:buClr>
                <a:schemeClr val="accent1"/>
              </a:buClr>
              <a:buSzPct val="110000"/>
              <a:buFont typeface="Wingdings" panose="05000000000000000000" pitchFamily="2" charset="2"/>
              <a:buNone/>
              <a:defRPr sz="1800" kern="1200">
                <a:solidFill>
                  <a:schemeClr val="tx1">
                    <a:tint val="75000"/>
                  </a:schemeClr>
                </a:solidFill>
                <a:effectLst/>
                <a:latin typeface="+mn-lt"/>
                <a:ea typeface="+mn-ea"/>
                <a:cs typeface="+mn-cs"/>
              </a:defRPr>
            </a:lvl3pPr>
            <a:lvl4pPr marL="1371600" indent="0" algn="l" defTabSz="914400" rtl="0" eaLnBrk="1" latinLnBrk="0" hangingPunct="1">
              <a:lnSpc>
                <a:spcPct val="120000"/>
              </a:lnSpc>
              <a:spcBef>
                <a:spcPts val="500"/>
              </a:spcBef>
              <a:buClr>
                <a:schemeClr val="accent1"/>
              </a:buClr>
              <a:buSzPct val="110000"/>
              <a:buFont typeface="Wingdings" panose="05000000000000000000" pitchFamily="2" charset="2"/>
              <a:buNone/>
              <a:defRPr sz="1600" kern="1200">
                <a:solidFill>
                  <a:schemeClr val="tx1">
                    <a:tint val="75000"/>
                  </a:schemeClr>
                </a:solidFill>
                <a:effectLst/>
                <a:latin typeface="+mn-lt"/>
                <a:ea typeface="+mn-ea"/>
                <a:cs typeface="+mn-cs"/>
              </a:defRPr>
            </a:lvl4pPr>
            <a:lvl5pPr marL="1828800" indent="0" algn="l" defTabSz="914400" rtl="0" eaLnBrk="1" latinLnBrk="0" hangingPunct="1">
              <a:lnSpc>
                <a:spcPct val="120000"/>
              </a:lnSpc>
              <a:spcBef>
                <a:spcPts val="500"/>
              </a:spcBef>
              <a:buClr>
                <a:schemeClr val="accent1"/>
              </a:buClr>
              <a:buSzPct val="110000"/>
              <a:buFont typeface="Wingdings" panose="05000000000000000000" pitchFamily="2" charset="2"/>
              <a:buNone/>
              <a:defRPr sz="1600" kern="1200">
                <a:solidFill>
                  <a:schemeClr val="tx1">
                    <a:tint val="75000"/>
                  </a:schemeClr>
                </a:solidFill>
                <a:effectLst/>
                <a:latin typeface="+mn-lt"/>
                <a:ea typeface="+mn-ea"/>
                <a:cs typeface="+mn-cs"/>
              </a:defRPr>
            </a:lvl5pPr>
            <a:lvl6pPr marL="2286000" indent="0" algn="l" defTabSz="914400" rtl="0" eaLnBrk="1" latinLnBrk="0" hangingPunct="1">
              <a:lnSpc>
                <a:spcPct val="120000"/>
              </a:lnSpc>
              <a:spcBef>
                <a:spcPts val="500"/>
              </a:spcBef>
              <a:buClr>
                <a:schemeClr val="accent1"/>
              </a:buClr>
              <a:buSzPct val="110000"/>
              <a:buFont typeface="Wingdings" panose="05000000000000000000" pitchFamily="2" charset="2"/>
              <a:buNone/>
              <a:defRPr sz="1600" kern="1200">
                <a:solidFill>
                  <a:schemeClr val="tx1">
                    <a:tint val="75000"/>
                  </a:schemeClr>
                </a:solidFill>
                <a:effectLst/>
                <a:latin typeface="+mn-lt"/>
                <a:ea typeface="+mn-ea"/>
                <a:cs typeface="+mn-cs"/>
              </a:defRPr>
            </a:lvl6pPr>
            <a:lvl7pPr marL="2743200" indent="0" algn="l" defTabSz="914400" rtl="0" eaLnBrk="1" latinLnBrk="0" hangingPunct="1">
              <a:lnSpc>
                <a:spcPct val="120000"/>
              </a:lnSpc>
              <a:spcBef>
                <a:spcPts val="500"/>
              </a:spcBef>
              <a:buClr>
                <a:schemeClr val="accent1"/>
              </a:buClr>
              <a:buSzPct val="110000"/>
              <a:buFont typeface="Wingdings" panose="05000000000000000000" pitchFamily="2" charset="2"/>
              <a:buNone/>
              <a:defRPr sz="1600" kern="1200">
                <a:solidFill>
                  <a:schemeClr val="tx1">
                    <a:tint val="75000"/>
                  </a:schemeClr>
                </a:solidFill>
                <a:effectLst/>
                <a:latin typeface="+mn-lt"/>
                <a:ea typeface="+mn-ea"/>
                <a:cs typeface="+mn-cs"/>
              </a:defRPr>
            </a:lvl7pPr>
            <a:lvl8pPr marL="3200400" indent="0" algn="l" defTabSz="914400" rtl="0" eaLnBrk="1" latinLnBrk="0" hangingPunct="1">
              <a:lnSpc>
                <a:spcPct val="120000"/>
              </a:lnSpc>
              <a:spcBef>
                <a:spcPts val="500"/>
              </a:spcBef>
              <a:buClr>
                <a:schemeClr val="accent1"/>
              </a:buClr>
              <a:buSzPct val="110000"/>
              <a:buFont typeface="Wingdings" panose="05000000000000000000" pitchFamily="2" charset="2"/>
              <a:buNone/>
              <a:defRPr sz="1600" kern="1200">
                <a:solidFill>
                  <a:schemeClr val="tx1">
                    <a:tint val="75000"/>
                  </a:schemeClr>
                </a:solidFill>
                <a:effectLst/>
                <a:latin typeface="+mn-lt"/>
                <a:ea typeface="+mn-ea"/>
                <a:cs typeface="+mn-cs"/>
              </a:defRPr>
            </a:lvl8pPr>
            <a:lvl9pPr marL="3657600" indent="0" algn="l" defTabSz="914400" rtl="0" eaLnBrk="1" latinLnBrk="0" hangingPunct="1">
              <a:lnSpc>
                <a:spcPct val="120000"/>
              </a:lnSpc>
              <a:spcBef>
                <a:spcPts val="500"/>
              </a:spcBef>
              <a:buClr>
                <a:schemeClr val="accent1"/>
              </a:buClr>
              <a:buSzPct val="110000"/>
              <a:buFont typeface="Wingdings" panose="05000000000000000000" pitchFamily="2" charset="2"/>
              <a:buNone/>
              <a:defRPr sz="1600" kern="1200">
                <a:solidFill>
                  <a:schemeClr val="tx1">
                    <a:tint val="75000"/>
                  </a:schemeClr>
                </a:solidFill>
                <a:effectLst/>
                <a:latin typeface="+mn-lt"/>
                <a:ea typeface="+mn-ea"/>
                <a:cs typeface="+mn-cs"/>
              </a:defRPr>
            </a:lvl9pPr>
          </a:lstStyle>
          <a:p>
            <a:r>
              <a:rPr lang="en-US" smtClean="0"/>
              <a:t>Assignment </a:t>
            </a:r>
            <a:endParaRPr lang="en-US" dirty="0"/>
          </a:p>
        </p:txBody>
      </p:sp>
    </p:spTree>
    <p:extLst>
      <p:ext uri="{BB962C8B-B14F-4D97-AF65-F5344CB8AC3E}">
        <p14:creationId xmlns:p14="http://schemas.microsoft.com/office/powerpoint/2010/main" val="17158645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FOSS Licenses</a:t>
            </a:r>
            <a:endParaRPr lang="en-US" dirty="0"/>
          </a:p>
        </p:txBody>
      </p:sp>
      <p:sp>
        <p:nvSpPr>
          <p:cNvPr id="3" name="Text Placeholder 2"/>
          <p:cNvSpPr>
            <a:spLocks noGrp="1"/>
          </p:cNvSpPr>
          <p:nvPr>
            <p:ph type="body" idx="1"/>
          </p:nvPr>
        </p:nvSpPr>
        <p:spPr/>
        <p:txBody>
          <a:bodyPr/>
          <a:lstStyle/>
          <a:p>
            <a:r>
              <a:rPr lang="en-US" smtClean="0"/>
              <a:t>Next Lecture</a:t>
            </a:r>
            <a:endParaRPr lang="en-US" dirty="0" smtClean="0"/>
          </a:p>
          <a:p>
            <a:r>
              <a:rPr lang="en-US" dirty="0" smtClean="0"/>
              <a:t>June 27, 2018</a:t>
            </a:r>
            <a:endParaRPr lang="en-US" dirty="0"/>
          </a:p>
        </p:txBody>
      </p:sp>
    </p:spTree>
    <p:extLst>
      <p:ext uri="{BB962C8B-B14F-4D97-AF65-F5344CB8AC3E}">
        <p14:creationId xmlns:p14="http://schemas.microsoft.com/office/powerpoint/2010/main" val="30332917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Free Software</a:t>
            </a:r>
            <a:endParaRPr lang="en-US" dirty="0"/>
          </a:p>
        </p:txBody>
      </p:sp>
      <p:sp>
        <p:nvSpPr>
          <p:cNvPr id="3" name="Content Placeholder 2"/>
          <p:cNvSpPr>
            <a:spLocks noGrp="1"/>
          </p:cNvSpPr>
          <p:nvPr>
            <p:ph idx="1"/>
          </p:nvPr>
        </p:nvSpPr>
        <p:spPr>
          <a:xfrm>
            <a:off x="4077367" y="2349925"/>
            <a:ext cx="7940461" cy="4249134"/>
          </a:xfrm>
        </p:spPr>
        <p:txBody>
          <a:bodyPr>
            <a:noAutofit/>
          </a:bodyPr>
          <a:lstStyle/>
          <a:p>
            <a:pPr marL="0" indent="0" algn="r">
              <a:buNone/>
            </a:pPr>
            <a:r>
              <a:rPr lang="en-US" sz="2000" b="1" dirty="0" smtClean="0"/>
              <a:t>			Four </a:t>
            </a:r>
            <a:r>
              <a:rPr lang="en-US" sz="2000" b="1" dirty="0"/>
              <a:t>Kinds of </a:t>
            </a:r>
            <a:r>
              <a:rPr lang="en-US" sz="2000" b="1" dirty="0" smtClean="0"/>
              <a:t>Freedom</a:t>
            </a:r>
            <a:endParaRPr lang="en-US" sz="2000" b="1" dirty="0"/>
          </a:p>
          <a:p>
            <a:pPr lvl="1"/>
            <a:r>
              <a:rPr lang="en-US" sz="2200" dirty="0" smtClean="0"/>
              <a:t>0</a:t>
            </a:r>
            <a:r>
              <a:rPr lang="en-US" sz="2200" dirty="0"/>
              <a:t>: The freedom to run the program, for any purpose </a:t>
            </a:r>
          </a:p>
          <a:p>
            <a:pPr lvl="1"/>
            <a:r>
              <a:rPr lang="en-US" sz="2200" dirty="0" smtClean="0"/>
              <a:t>1</a:t>
            </a:r>
            <a:r>
              <a:rPr lang="en-US" sz="2200" dirty="0"/>
              <a:t>: The freedom to study how the program works, and adapt it to your needs. Access to the source code is a precondition for this.</a:t>
            </a:r>
          </a:p>
          <a:p>
            <a:pPr lvl="1"/>
            <a:r>
              <a:rPr lang="en-US" sz="2200" dirty="0" smtClean="0"/>
              <a:t>2</a:t>
            </a:r>
            <a:r>
              <a:rPr lang="en-US" sz="2200" dirty="0"/>
              <a:t>: The freedom to redistribute copies so you can help your neighbor.</a:t>
            </a:r>
          </a:p>
          <a:p>
            <a:pPr lvl="1"/>
            <a:r>
              <a:rPr lang="en-US" sz="2200" dirty="0" smtClean="0"/>
              <a:t>3</a:t>
            </a:r>
            <a:r>
              <a:rPr lang="en-US" sz="2200" dirty="0"/>
              <a:t>: The freedom to improve the program, and release your improvements to the public, so that the whole community benefits. Access to the source code is a precondition for this.</a:t>
            </a:r>
          </a:p>
          <a:p>
            <a:endParaRPr lang="en-US" sz="2000" dirty="0"/>
          </a:p>
          <a:p>
            <a:endParaRPr lang="en-US" sz="2000" dirty="0"/>
          </a:p>
          <a:p>
            <a:endParaRPr lang="en-US" sz="1600" dirty="0"/>
          </a:p>
        </p:txBody>
      </p:sp>
      <p:sp>
        <p:nvSpPr>
          <p:cNvPr id="4" name="Rectangle 3"/>
          <p:cNvSpPr/>
          <p:nvPr/>
        </p:nvSpPr>
        <p:spPr>
          <a:xfrm>
            <a:off x="729341" y="557233"/>
            <a:ext cx="10390415" cy="830997"/>
          </a:xfrm>
          <a:prstGeom prst="rect">
            <a:avLst/>
          </a:prstGeom>
        </p:spPr>
        <p:txBody>
          <a:bodyPr wrap="square">
            <a:spAutoFit/>
          </a:bodyPr>
          <a:lstStyle/>
          <a:p>
            <a:r>
              <a:rPr lang="en-US" sz="2400" dirty="0"/>
              <a:t>Free Software is software that is licensed under the precepts of the Free Software Foundation (FSF) and its flagship GNU General Public License.</a:t>
            </a:r>
          </a:p>
        </p:txBody>
      </p:sp>
    </p:spTree>
    <p:extLst>
      <p:ext uri="{BB962C8B-B14F-4D97-AF65-F5344CB8AC3E}">
        <p14:creationId xmlns:p14="http://schemas.microsoft.com/office/powerpoint/2010/main" val="8235999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Source Software</a:t>
            </a:r>
            <a:endParaRPr lang="en-US" dirty="0"/>
          </a:p>
        </p:txBody>
      </p:sp>
      <p:sp>
        <p:nvSpPr>
          <p:cNvPr id="3" name="Content Placeholder 2"/>
          <p:cNvSpPr>
            <a:spLocks noGrp="1"/>
          </p:cNvSpPr>
          <p:nvPr>
            <p:ph idx="1"/>
          </p:nvPr>
        </p:nvSpPr>
        <p:spPr>
          <a:xfrm>
            <a:off x="4387610" y="1103191"/>
            <a:ext cx="7804390" cy="5248622"/>
          </a:xfrm>
        </p:spPr>
        <p:txBody>
          <a:bodyPr>
            <a:noAutofit/>
          </a:bodyPr>
          <a:lstStyle/>
          <a:p>
            <a:pPr marL="310896" lvl="2" indent="0">
              <a:buNone/>
            </a:pPr>
            <a:r>
              <a:rPr lang="en-US" sz="1800" b="1" dirty="0" smtClean="0"/>
              <a:t>1</a:t>
            </a:r>
            <a:r>
              <a:rPr lang="en-US" sz="1800" b="1" dirty="0"/>
              <a:t>. No royalty or other fee imposed upon redistribution.</a:t>
            </a:r>
          </a:p>
          <a:p>
            <a:pPr marL="310896" lvl="2" indent="0">
              <a:buNone/>
            </a:pPr>
            <a:r>
              <a:rPr lang="en-US" sz="1800" b="1" dirty="0"/>
              <a:t>2. Availability of the source code.</a:t>
            </a:r>
          </a:p>
          <a:p>
            <a:pPr marL="310896" lvl="2" indent="0">
              <a:buNone/>
            </a:pPr>
            <a:r>
              <a:rPr lang="en-US" sz="1800" b="1" dirty="0"/>
              <a:t>3. Right to create modifications and derivative works.</a:t>
            </a:r>
          </a:p>
          <a:p>
            <a:pPr marL="310896" lvl="2" indent="0">
              <a:buNone/>
            </a:pPr>
            <a:r>
              <a:rPr lang="en-US" sz="1800" b="1" dirty="0"/>
              <a:t>4. May require modified versions to be distributed as the original version plus patches.</a:t>
            </a:r>
          </a:p>
          <a:p>
            <a:pPr marL="310896" lvl="2" indent="0">
              <a:buNone/>
            </a:pPr>
            <a:r>
              <a:rPr lang="en-US" sz="1800" b="1" dirty="0"/>
              <a:t>5. No discrimination against persons or groups.</a:t>
            </a:r>
          </a:p>
          <a:p>
            <a:pPr marL="310896" lvl="2" indent="0">
              <a:buNone/>
            </a:pPr>
            <a:r>
              <a:rPr lang="en-US" sz="1800" b="1" dirty="0"/>
              <a:t>6. No discrimination against fields of endeavor.</a:t>
            </a:r>
          </a:p>
          <a:p>
            <a:pPr marL="310896" lvl="2" indent="0">
              <a:buNone/>
            </a:pPr>
            <a:r>
              <a:rPr lang="en-US" sz="1800" b="1" dirty="0"/>
              <a:t>7. All rights granted must flow through to/with redistributed versions.</a:t>
            </a:r>
          </a:p>
          <a:p>
            <a:pPr marL="310896" lvl="2" indent="0">
              <a:buNone/>
            </a:pPr>
            <a:r>
              <a:rPr lang="en-US" sz="1800" b="1" dirty="0"/>
              <a:t>8. The license applies to the program as a whole and each of its components.</a:t>
            </a:r>
          </a:p>
          <a:p>
            <a:pPr marL="310896" lvl="2" indent="0">
              <a:buNone/>
            </a:pPr>
            <a:r>
              <a:rPr lang="en-US" sz="1800" b="1" dirty="0"/>
              <a:t>9. The license must not restrict other software, thus permitting the distribution of open source and closed source software together. </a:t>
            </a:r>
          </a:p>
          <a:p>
            <a:pPr marL="310896" lvl="2" indent="0">
              <a:buNone/>
            </a:pPr>
            <a:r>
              <a:rPr lang="en-US" sz="1800" b="1" dirty="0"/>
              <a:t>10. The license must be technology-neutral; thus no provision of the license may be predicated on any individual technology or style of interface</a:t>
            </a:r>
            <a:r>
              <a:rPr lang="en-US" sz="1200" b="1" dirty="0"/>
              <a:t>.</a:t>
            </a:r>
          </a:p>
          <a:p>
            <a:endParaRPr lang="en-US" sz="1600" b="1" dirty="0"/>
          </a:p>
          <a:p>
            <a:endParaRPr lang="en-US" sz="1600" b="1" dirty="0"/>
          </a:p>
        </p:txBody>
      </p:sp>
      <p:sp>
        <p:nvSpPr>
          <p:cNvPr id="4" name="Rectangle 3"/>
          <p:cNvSpPr/>
          <p:nvPr/>
        </p:nvSpPr>
        <p:spPr>
          <a:xfrm>
            <a:off x="549728" y="341521"/>
            <a:ext cx="4169230" cy="1200329"/>
          </a:xfrm>
          <a:prstGeom prst="rect">
            <a:avLst/>
          </a:prstGeom>
        </p:spPr>
        <p:txBody>
          <a:bodyPr wrap="square">
            <a:spAutoFit/>
          </a:bodyPr>
          <a:lstStyle/>
          <a:p>
            <a:r>
              <a:rPr lang="en-US" dirty="0"/>
              <a:t>The Open Source Initiative (“OSI”) defines Open Source as software providing the following rights and obligations:</a:t>
            </a:r>
          </a:p>
        </p:txBody>
      </p:sp>
    </p:spTree>
    <p:extLst>
      <p:ext uri="{BB962C8B-B14F-4D97-AF65-F5344CB8AC3E}">
        <p14:creationId xmlns:p14="http://schemas.microsoft.com/office/powerpoint/2010/main" val="14708577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3772" y="2759175"/>
            <a:ext cx="3801291" cy="1609344"/>
          </a:xfrm>
        </p:spPr>
        <p:txBody>
          <a:bodyPr>
            <a:normAutofit fontScale="90000"/>
          </a:bodyPr>
          <a:lstStyle/>
          <a:p>
            <a:r>
              <a:rPr lang="en-US" dirty="0">
                <a:solidFill>
                  <a:schemeClr val="bg1"/>
                </a:solidFill>
                <a:latin typeface="Segoe UI" panose="020B0502040204020203" pitchFamily="34" charset="0"/>
                <a:cs typeface="Segoe UI" panose="020B0502040204020203" pitchFamily="34" charset="0"/>
              </a:rPr>
              <a:t>The Open Source </a:t>
            </a:r>
            <a:r>
              <a:rPr lang="en-US" dirty="0" smtClean="0">
                <a:solidFill>
                  <a:schemeClr val="bg1"/>
                </a:solidFill>
                <a:latin typeface="Segoe UI" panose="020B0502040204020203" pitchFamily="34" charset="0"/>
                <a:cs typeface="Segoe UI" panose="020B0502040204020203" pitchFamily="34" charset="0"/>
              </a:rPr>
              <a:t>Definition</a:t>
            </a:r>
            <a:endParaRPr lang="en-US" dirty="0">
              <a:solidFill>
                <a:schemeClr val="bg1"/>
              </a:solidFill>
            </a:endParaRPr>
          </a:p>
        </p:txBody>
      </p:sp>
      <p:sp>
        <p:nvSpPr>
          <p:cNvPr id="3" name="Content Placeholder 2"/>
          <p:cNvSpPr>
            <a:spLocks noGrp="1"/>
          </p:cNvSpPr>
          <p:nvPr>
            <p:ph idx="1"/>
          </p:nvPr>
        </p:nvSpPr>
        <p:spPr>
          <a:xfrm>
            <a:off x="5368834" y="942131"/>
            <a:ext cx="6241974" cy="4773168"/>
          </a:xfrm>
        </p:spPr>
        <p:txBody>
          <a:bodyPr>
            <a:noAutofit/>
          </a:bodyPr>
          <a:lstStyle/>
          <a:p>
            <a:r>
              <a:rPr lang="en-US" sz="2800" b="1" dirty="0" smtClean="0">
                <a:latin typeface="Segoe UI" panose="020B0502040204020203" pitchFamily="34" charset="0"/>
                <a:cs typeface="Segoe UI" panose="020B0502040204020203" pitchFamily="34" charset="0"/>
              </a:rPr>
              <a:t>1. Free Redistribution </a:t>
            </a:r>
          </a:p>
          <a:p>
            <a:pPr marL="0" indent="0">
              <a:buNone/>
            </a:pPr>
            <a:r>
              <a:rPr lang="en-US" sz="2400" dirty="0" smtClean="0">
                <a:latin typeface="Segoe UI" panose="020B0502040204020203" pitchFamily="34" charset="0"/>
                <a:cs typeface="Segoe UI" panose="020B0502040204020203" pitchFamily="34" charset="0"/>
              </a:rPr>
              <a:t>The </a:t>
            </a:r>
            <a:r>
              <a:rPr lang="en-US" sz="2400" dirty="0">
                <a:latin typeface="Segoe UI" panose="020B0502040204020203" pitchFamily="34" charset="0"/>
                <a:cs typeface="Segoe UI" panose="020B0502040204020203" pitchFamily="34" charset="0"/>
              </a:rPr>
              <a:t>license shall not restrict any party from selling or giving away the software as a component of an aggregate software distribution containing programs from several different sources. The license shall not require a royalty or other fee for such sale. </a:t>
            </a:r>
            <a:endParaRPr lang="en-US" sz="2400" dirty="0" smtClean="0">
              <a:latin typeface="Segoe UI" panose="020B0502040204020203" pitchFamily="34" charset="0"/>
              <a:cs typeface="Segoe UI" panose="020B0502040204020203" pitchFamily="34" charset="0"/>
            </a:endParaRPr>
          </a:p>
        </p:txBody>
      </p:sp>
      <p:sp>
        <p:nvSpPr>
          <p:cNvPr id="6" name="Rectangle 5"/>
          <p:cNvSpPr/>
          <p:nvPr/>
        </p:nvSpPr>
        <p:spPr>
          <a:xfrm>
            <a:off x="783771" y="242390"/>
            <a:ext cx="8595359" cy="923330"/>
          </a:xfrm>
          <a:prstGeom prst="rect">
            <a:avLst/>
          </a:prstGeom>
        </p:spPr>
        <p:txBody>
          <a:bodyPr wrap="square">
            <a:spAutoFit/>
          </a:bodyPr>
          <a:lstStyle/>
          <a:p>
            <a:r>
              <a:rPr lang="en-US" b="1" i="1" dirty="0">
                <a:latin typeface="Segoe UI" panose="020B0502040204020203" pitchFamily="34" charset="0"/>
                <a:cs typeface="Segoe UI" panose="020B0502040204020203" pitchFamily="34" charset="0"/>
              </a:rPr>
              <a:t>Introduction </a:t>
            </a:r>
          </a:p>
          <a:p>
            <a:r>
              <a:rPr lang="en-US" i="1" dirty="0">
                <a:latin typeface="Segoe UI" panose="020B0502040204020203" pitchFamily="34" charset="0"/>
                <a:cs typeface="Segoe UI" panose="020B0502040204020203" pitchFamily="34" charset="0"/>
              </a:rPr>
              <a:t>Open source doesn’t just mean access to the source code. The distribution terms of open-source software must comply with the following criteria:</a:t>
            </a:r>
          </a:p>
        </p:txBody>
      </p:sp>
    </p:spTree>
    <p:extLst>
      <p:ext uri="{BB962C8B-B14F-4D97-AF65-F5344CB8AC3E}">
        <p14:creationId xmlns:p14="http://schemas.microsoft.com/office/powerpoint/2010/main" val="34068126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Contd.</a:t>
            </a:r>
            <a:endParaRPr lang="en-US" dirty="0"/>
          </a:p>
        </p:txBody>
      </p:sp>
      <p:sp>
        <p:nvSpPr>
          <p:cNvPr id="3" name="Content Placeholder 2"/>
          <p:cNvSpPr>
            <a:spLocks noGrp="1"/>
          </p:cNvSpPr>
          <p:nvPr>
            <p:ph idx="1"/>
          </p:nvPr>
        </p:nvSpPr>
        <p:spPr>
          <a:xfrm>
            <a:off x="4963885" y="1479471"/>
            <a:ext cx="6627319" cy="4197350"/>
          </a:xfrm>
        </p:spPr>
        <p:txBody>
          <a:bodyPr>
            <a:noAutofit/>
          </a:bodyPr>
          <a:lstStyle/>
          <a:p>
            <a:pPr marL="0" indent="0">
              <a:buNone/>
            </a:pPr>
            <a:r>
              <a:rPr lang="en-US" sz="2400" dirty="0" smtClean="0">
                <a:latin typeface="Segoe UI" panose="020B0502040204020203" pitchFamily="34" charset="0"/>
                <a:cs typeface="Segoe UI" panose="020B0502040204020203" pitchFamily="34" charset="0"/>
              </a:rPr>
              <a:t>2</a:t>
            </a:r>
            <a:r>
              <a:rPr lang="en-US" sz="2400" dirty="0">
                <a:latin typeface="Segoe UI" panose="020B0502040204020203" pitchFamily="34" charset="0"/>
                <a:cs typeface="Segoe UI" panose="020B0502040204020203" pitchFamily="34" charset="0"/>
              </a:rPr>
              <a:t>. </a:t>
            </a:r>
            <a:r>
              <a:rPr lang="en-US" sz="2400" b="1" dirty="0">
                <a:latin typeface="Segoe UI" panose="020B0502040204020203" pitchFamily="34" charset="0"/>
                <a:cs typeface="Segoe UI" panose="020B0502040204020203" pitchFamily="34" charset="0"/>
              </a:rPr>
              <a:t>Source Code </a:t>
            </a:r>
            <a:endParaRPr lang="en-US" sz="2400" b="1" dirty="0" smtClean="0">
              <a:latin typeface="Segoe UI" panose="020B0502040204020203" pitchFamily="34" charset="0"/>
              <a:cs typeface="Segoe UI" panose="020B0502040204020203" pitchFamily="34" charset="0"/>
            </a:endParaRPr>
          </a:p>
          <a:p>
            <a:pPr marL="0" indent="0">
              <a:buNone/>
            </a:pPr>
            <a:r>
              <a:rPr lang="en-US" sz="2000" dirty="0" smtClean="0">
                <a:latin typeface="Segoe UI" panose="020B0502040204020203" pitchFamily="34" charset="0"/>
                <a:cs typeface="Segoe UI" panose="020B0502040204020203" pitchFamily="34" charset="0"/>
              </a:rPr>
              <a:t>The </a:t>
            </a:r>
            <a:r>
              <a:rPr lang="en-US" sz="2000" dirty="0">
                <a:latin typeface="Segoe UI" panose="020B0502040204020203" pitchFamily="34" charset="0"/>
                <a:cs typeface="Segoe UI" panose="020B0502040204020203" pitchFamily="34" charset="0"/>
              </a:rPr>
              <a:t>program must include source code, and must allow distribution in source code as well as compiled form. Where some form of a product is not distributed with source code, there must be a well-publicized means of obtaining the source code for no more than a reasonable reproduction cost–preferably, downloading via the Internet without charge. The source code must be the preferred form in which a programmer would modify the program. Deliberately obfuscated source code is not allowed. Intermediate forms such as the output of a preprocessor or translator are not allowed. </a:t>
            </a:r>
          </a:p>
          <a:p>
            <a:endParaRPr lang="en-US" sz="2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2539087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Contd.</a:t>
            </a:r>
            <a:endParaRPr lang="en-US" dirty="0"/>
          </a:p>
        </p:txBody>
      </p:sp>
      <p:sp>
        <p:nvSpPr>
          <p:cNvPr id="3" name="Content Placeholder 2"/>
          <p:cNvSpPr>
            <a:spLocks noGrp="1"/>
          </p:cNvSpPr>
          <p:nvPr>
            <p:ph idx="1"/>
          </p:nvPr>
        </p:nvSpPr>
        <p:spPr>
          <a:xfrm>
            <a:off x="5460274" y="1569652"/>
            <a:ext cx="5763856" cy="3206722"/>
          </a:xfrm>
        </p:spPr>
        <p:txBody>
          <a:bodyPr>
            <a:noAutofit/>
          </a:bodyPr>
          <a:lstStyle/>
          <a:p>
            <a:pPr marL="0" indent="0">
              <a:buNone/>
            </a:pPr>
            <a:r>
              <a:rPr lang="en-US" sz="2800" dirty="0">
                <a:latin typeface="Segoe UI" panose="020B0502040204020203" pitchFamily="34" charset="0"/>
                <a:cs typeface="Segoe UI" panose="020B0502040204020203" pitchFamily="34" charset="0"/>
              </a:rPr>
              <a:t>3. </a:t>
            </a:r>
            <a:r>
              <a:rPr lang="en-US" sz="2800" b="1" dirty="0">
                <a:latin typeface="Segoe UI" panose="020B0502040204020203" pitchFamily="34" charset="0"/>
                <a:cs typeface="Segoe UI" panose="020B0502040204020203" pitchFamily="34" charset="0"/>
              </a:rPr>
              <a:t>Derived Works </a:t>
            </a:r>
            <a:endParaRPr lang="en-US" sz="2800" b="1" dirty="0" smtClean="0">
              <a:latin typeface="Segoe UI" panose="020B0502040204020203" pitchFamily="34" charset="0"/>
              <a:cs typeface="Segoe UI" panose="020B0502040204020203" pitchFamily="34" charset="0"/>
            </a:endParaRPr>
          </a:p>
          <a:p>
            <a:pPr marL="0" indent="0">
              <a:buNone/>
            </a:pPr>
            <a:r>
              <a:rPr lang="en-US" sz="2400" dirty="0" smtClean="0">
                <a:latin typeface="Segoe UI" panose="020B0502040204020203" pitchFamily="34" charset="0"/>
                <a:cs typeface="Segoe UI" panose="020B0502040204020203" pitchFamily="34" charset="0"/>
              </a:rPr>
              <a:t>The </a:t>
            </a:r>
            <a:r>
              <a:rPr lang="en-US" sz="2400" dirty="0">
                <a:latin typeface="Segoe UI" panose="020B0502040204020203" pitchFamily="34" charset="0"/>
                <a:cs typeface="Segoe UI" panose="020B0502040204020203" pitchFamily="34" charset="0"/>
              </a:rPr>
              <a:t>license must allow modifications and derived works, and must allow them to be distributed under the same terms as the license of the original software. </a:t>
            </a:r>
            <a:endParaRPr lang="en-US" sz="2400" dirty="0" smtClean="0">
              <a:latin typeface="Segoe UI" panose="020B0502040204020203" pitchFamily="34" charset="0"/>
              <a:cs typeface="Segoe UI" panose="020B0502040204020203" pitchFamily="34" charset="0"/>
            </a:endParaRPr>
          </a:p>
          <a:p>
            <a:pPr marL="0" indent="0">
              <a:buNone/>
            </a:pPr>
            <a:endParaRPr lang="en-US" sz="2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5314700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Contd.</a:t>
            </a:r>
            <a:endParaRPr lang="en-US" dirty="0"/>
          </a:p>
        </p:txBody>
      </p:sp>
      <p:sp>
        <p:nvSpPr>
          <p:cNvPr id="3" name="Content Placeholder 2"/>
          <p:cNvSpPr>
            <a:spLocks noGrp="1"/>
          </p:cNvSpPr>
          <p:nvPr>
            <p:ph idx="1"/>
          </p:nvPr>
        </p:nvSpPr>
        <p:spPr>
          <a:xfrm>
            <a:off x="5133703" y="1292719"/>
            <a:ext cx="6139543" cy="4139410"/>
          </a:xfrm>
        </p:spPr>
        <p:txBody>
          <a:bodyPr>
            <a:noAutofit/>
          </a:bodyPr>
          <a:lstStyle/>
          <a:p>
            <a:pPr marL="0" indent="0">
              <a:buNone/>
            </a:pPr>
            <a:r>
              <a:rPr lang="en-US" sz="2400" dirty="0" smtClean="0">
                <a:latin typeface="Segoe UI" panose="020B0502040204020203" pitchFamily="34" charset="0"/>
                <a:cs typeface="Segoe UI" panose="020B0502040204020203" pitchFamily="34" charset="0"/>
              </a:rPr>
              <a:t>4</a:t>
            </a:r>
            <a:r>
              <a:rPr lang="en-US" sz="2400" dirty="0">
                <a:latin typeface="Segoe UI" panose="020B0502040204020203" pitchFamily="34" charset="0"/>
                <a:cs typeface="Segoe UI" panose="020B0502040204020203" pitchFamily="34" charset="0"/>
              </a:rPr>
              <a:t>. </a:t>
            </a:r>
            <a:r>
              <a:rPr lang="en-US" sz="2400" b="1" dirty="0">
                <a:latin typeface="Segoe UI" panose="020B0502040204020203" pitchFamily="34" charset="0"/>
                <a:cs typeface="Segoe UI" panose="020B0502040204020203" pitchFamily="34" charset="0"/>
              </a:rPr>
              <a:t>Integrity of The Author’s Source Code </a:t>
            </a:r>
            <a:endParaRPr lang="en-US" sz="2400" b="1" dirty="0" smtClean="0">
              <a:latin typeface="Segoe UI" panose="020B0502040204020203" pitchFamily="34" charset="0"/>
              <a:cs typeface="Segoe UI" panose="020B0502040204020203" pitchFamily="34" charset="0"/>
            </a:endParaRPr>
          </a:p>
          <a:p>
            <a:pPr marL="0" indent="0">
              <a:buNone/>
            </a:pPr>
            <a:r>
              <a:rPr lang="en-US" sz="2000" dirty="0" smtClean="0">
                <a:latin typeface="Segoe UI" panose="020B0502040204020203" pitchFamily="34" charset="0"/>
                <a:cs typeface="Segoe UI" panose="020B0502040204020203" pitchFamily="34" charset="0"/>
              </a:rPr>
              <a:t>The </a:t>
            </a:r>
            <a:r>
              <a:rPr lang="en-US" sz="2000" dirty="0">
                <a:latin typeface="Segoe UI" panose="020B0502040204020203" pitchFamily="34" charset="0"/>
                <a:cs typeface="Segoe UI" panose="020B0502040204020203" pitchFamily="34" charset="0"/>
              </a:rPr>
              <a:t>license may restrict source-code from being distributed in modified form only if the license allows the distribution of “patch files” with the source code for the purpose of modifying the program at build time. The license must explicitly permit distribution of software built from modified source code. The license may require derived works to carry a different name or version number from the original software. </a:t>
            </a:r>
          </a:p>
        </p:txBody>
      </p:sp>
    </p:spTree>
    <p:extLst>
      <p:ext uri="{BB962C8B-B14F-4D97-AF65-F5344CB8AC3E}">
        <p14:creationId xmlns:p14="http://schemas.microsoft.com/office/powerpoint/2010/main" val="16519281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Contd.</a:t>
            </a:r>
            <a:endParaRPr lang="en-US" dirty="0"/>
          </a:p>
        </p:txBody>
      </p:sp>
      <p:sp>
        <p:nvSpPr>
          <p:cNvPr id="3" name="Content Placeholder 2"/>
          <p:cNvSpPr>
            <a:spLocks noGrp="1"/>
          </p:cNvSpPr>
          <p:nvPr>
            <p:ph idx="1"/>
          </p:nvPr>
        </p:nvSpPr>
        <p:spPr>
          <a:xfrm>
            <a:off x="5159828" y="1165207"/>
            <a:ext cx="6202785" cy="4523458"/>
          </a:xfrm>
        </p:spPr>
        <p:txBody>
          <a:bodyPr>
            <a:normAutofit/>
          </a:bodyPr>
          <a:lstStyle/>
          <a:p>
            <a:pPr marL="0" indent="0">
              <a:buNone/>
            </a:pPr>
            <a:r>
              <a:rPr lang="en-US" sz="2000" b="1" dirty="0">
                <a:latin typeface="Segoe UI" panose="020B0502040204020203" pitchFamily="34" charset="0"/>
                <a:cs typeface="Segoe UI" panose="020B0502040204020203" pitchFamily="34" charset="0"/>
              </a:rPr>
              <a:t>5. No Discrimination Against Persons or Groups </a:t>
            </a:r>
            <a:endParaRPr lang="en-US" sz="2000" b="1" dirty="0" smtClean="0">
              <a:latin typeface="Segoe UI" panose="020B0502040204020203" pitchFamily="34" charset="0"/>
              <a:cs typeface="Segoe UI" panose="020B0502040204020203" pitchFamily="34" charset="0"/>
            </a:endParaRPr>
          </a:p>
          <a:p>
            <a:pPr marL="0" indent="0">
              <a:buNone/>
            </a:pPr>
            <a:r>
              <a:rPr lang="en-US" sz="2000" dirty="0" smtClean="0">
                <a:latin typeface="Segoe UI" panose="020B0502040204020203" pitchFamily="34" charset="0"/>
                <a:cs typeface="Segoe UI" panose="020B0502040204020203" pitchFamily="34" charset="0"/>
              </a:rPr>
              <a:t>The </a:t>
            </a:r>
            <a:r>
              <a:rPr lang="en-US" sz="2000" dirty="0">
                <a:latin typeface="Segoe UI" panose="020B0502040204020203" pitchFamily="34" charset="0"/>
                <a:cs typeface="Segoe UI" panose="020B0502040204020203" pitchFamily="34" charset="0"/>
              </a:rPr>
              <a:t>license must not discriminate against any person or group of persons</a:t>
            </a:r>
            <a:r>
              <a:rPr lang="en-US" sz="2000" dirty="0" smtClean="0">
                <a:latin typeface="Segoe UI" panose="020B0502040204020203" pitchFamily="34" charset="0"/>
                <a:cs typeface="Segoe UI" panose="020B0502040204020203" pitchFamily="34" charset="0"/>
              </a:rPr>
              <a:t>.</a:t>
            </a:r>
          </a:p>
          <a:p>
            <a:pPr marL="0" indent="0">
              <a:buNone/>
            </a:pPr>
            <a:endParaRPr lang="en-US" dirty="0" smtClean="0">
              <a:latin typeface="Segoe UI" panose="020B0502040204020203" pitchFamily="34" charset="0"/>
              <a:cs typeface="Segoe UI" panose="020B0502040204020203" pitchFamily="34" charset="0"/>
            </a:endParaRPr>
          </a:p>
          <a:p>
            <a:pPr marL="0" indent="0">
              <a:buNone/>
            </a:pPr>
            <a:r>
              <a:rPr lang="en-US" sz="2000" b="1" dirty="0" smtClean="0">
                <a:latin typeface="Segoe UI" panose="020B0502040204020203" pitchFamily="34" charset="0"/>
                <a:cs typeface="Segoe UI" panose="020B0502040204020203" pitchFamily="34" charset="0"/>
              </a:rPr>
              <a:t>6</a:t>
            </a:r>
            <a:r>
              <a:rPr lang="en-US" sz="2000" b="1" dirty="0">
                <a:latin typeface="Segoe UI" panose="020B0502040204020203" pitchFamily="34" charset="0"/>
                <a:cs typeface="Segoe UI" panose="020B0502040204020203" pitchFamily="34" charset="0"/>
              </a:rPr>
              <a:t>. No Discrimination Against Fields of Endeavor </a:t>
            </a:r>
            <a:endParaRPr lang="en-US" sz="2000" b="1" dirty="0" smtClean="0">
              <a:latin typeface="Segoe UI" panose="020B0502040204020203" pitchFamily="34" charset="0"/>
              <a:cs typeface="Segoe UI" panose="020B0502040204020203" pitchFamily="34" charset="0"/>
            </a:endParaRPr>
          </a:p>
          <a:p>
            <a:pPr marL="0" indent="0">
              <a:buNone/>
            </a:pPr>
            <a:r>
              <a:rPr lang="en-US" sz="2000" dirty="0" smtClean="0">
                <a:latin typeface="Segoe UI" panose="020B0502040204020203" pitchFamily="34" charset="0"/>
                <a:cs typeface="Segoe UI" panose="020B0502040204020203" pitchFamily="34" charset="0"/>
              </a:rPr>
              <a:t>The </a:t>
            </a:r>
            <a:r>
              <a:rPr lang="en-US" sz="2000" dirty="0">
                <a:latin typeface="Segoe UI" panose="020B0502040204020203" pitchFamily="34" charset="0"/>
                <a:cs typeface="Segoe UI" panose="020B0502040204020203" pitchFamily="34" charset="0"/>
              </a:rPr>
              <a:t>license must not restrict anyone from making use of the program in a specific field of endeavor. For example, it may not restrict the program from being used in a business, or from being used for genetic research. </a:t>
            </a:r>
          </a:p>
        </p:txBody>
      </p:sp>
    </p:spTree>
    <p:extLst>
      <p:ext uri="{BB962C8B-B14F-4D97-AF65-F5344CB8AC3E}">
        <p14:creationId xmlns:p14="http://schemas.microsoft.com/office/powerpoint/2010/main" val="3982579118"/>
      </p:ext>
    </p:extLst>
  </p:cSld>
  <p:clrMapOvr>
    <a:masterClrMapping/>
  </p:clrMapOvr>
  <p:timing>
    <p:tnLst>
      <p:par>
        <p:cTn id="1" dur="indefinite" restart="never" nodeType="tmRoot"/>
      </p:par>
    </p:tnLst>
  </p:timing>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Atlas</Template>
  <TotalTime>119</TotalTime>
  <Words>1955</Words>
  <Application>Microsoft Office PowerPoint</Application>
  <PresentationFormat>Widescreen</PresentationFormat>
  <Paragraphs>172</Paragraphs>
  <Slides>27</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Calibri</vt:lpstr>
      <vt:lpstr>Calibri Light</vt:lpstr>
      <vt:lpstr>Rockwell</vt:lpstr>
      <vt:lpstr>Segoe UI</vt:lpstr>
      <vt:lpstr>Wingdings</vt:lpstr>
      <vt:lpstr>Wingdings 3</vt:lpstr>
      <vt:lpstr>Atlas</vt:lpstr>
      <vt:lpstr>Free and Open Source Software</vt:lpstr>
      <vt:lpstr>What is "free software" and is it the same as "open source"? </vt:lpstr>
      <vt:lpstr>Free Software</vt:lpstr>
      <vt:lpstr>Open Source Software</vt:lpstr>
      <vt:lpstr>The Open Source Definition</vt:lpstr>
      <vt:lpstr>Contd.</vt:lpstr>
      <vt:lpstr>Contd.</vt:lpstr>
      <vt:lpstr>Contd.</vt:lpstr>
      <vt:lpstr>Contd.</vt:lpstr>
      <vt:lpstr>Contd.</vt:lpstr>
      <vt:lpstr>Contd.</vt:lpstr>
      <vt:lpstr>PowerPoint Presentation</vt:lpstr>
      <vt:lpstr>Licensing, Contract,   and  Copyright Law</vt:lpstr>
      <vt:lpstr>Licensing</vt:lpstr>
      <vt:lpstr>Intellectual Property (IP) </vt:lpstr>
      <vt:lpstr>Trademark</vt:lpstr>
      <vt:lpstr>Patent</vt:lpstr>
      <vt:lpstr>Industrial design right</vt:lpstr>
      <vt:lpstr>Trade secrets</vt:lpstr>
      <vt:lpstr>Contract</vt:lpstr>
      <vt:lpstr>Copyright</vt:lpstr>
      <vt:lpstr>Open source software is fundamentally-grounded in copyright law.  </vt:lpstr>
      <vt:lpstr>Fundamentals of Copyright Law</vt:lpstr>
      <vt:lpstr>PowerPoint Presentation</vt:lpstr>
      <vt:lpstr>The fundamental purpose of open source licensing is to deny anybody the right to exclusively exploit a work.</vt:lpstr>
      <vt:lpstr>MYTHS AND MISCONCEPTIONS ABOUT OPEN SOURCE SOFTWARE</vt:lpstr>
      <vt:lpstr>FOSS Licenses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Free and Open Source Software</dc:title>
  <dc:creator>jennej</dc:creator>
  <cp:lastModifiedBy>jennej</cp:lastModifiedBy>
  <cp:revision>10</cp:revision>
  <cp:lastPrinted>2018-06-25T01:56:37Z</cp:lastPrinted>
  <dcterms:created xsi:type="dcterms:W3CDTF">2018-06-24T10:56:13Z</dcterms:created>
  <dcterms:modified xsi:type="dcterms:W3CDTF">2018-06-25T03:35:47Z</dcterms:modified>
</cp:coreProperties>
</file>