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8" r:id="rId3"/>
    <p:sldId id="259" r:id="rId4"/>
    <p:sldId id="261" r:id="rId5"/>
    <p:sldId id="262" r:id="rId6"/>
    <p:sldId id="263" r:id="rId7"/>
    <p:sldId id="264" r:id="rId8"/>
    <p:sldId id="265" r:id="rId9"/>
    <p:sldId id="25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0474" autoAdjust="0"/>
  </p:normalViewPr>
  <p:slideViewPr>
    <p:cSldViewPr snapToGrid="0">
      <p:cViewPr varScale="1">
        <p:scale>
          <a:sx n="59" d="100"/>
          <a:sy n="59" d="100"/>
        </p:scale>
        <p:origin x="11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63F717-99B5-44D7-BD12-5F6E9C9283FB}" type="datetimeFigureOut">
              <a:rPr lang="en-US" smtClean="0"/>
              <a:t>6/24/2018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6B212B-7F25-4D3A-B132-26AC502AFE72}" type="slidenum">
              <a:rPr lang="en-US" smtClean="0"/>
              <a:t>‹#›</a:t>
            </a:fld>
            <a:endParaRPr lang="en-US"/>
          </a:p>
        </p:txBody>
      </p:sp>
    </p:spTree>
    <p:extLst>
      <p:ext uri="{BB962C8B-B14F-4D97-AF65-F5344CB8AC3E}">
        <p14:creationId xmlns:p14="http://schemas.microsoft.com/office/powerpoint/2010/main" val="208097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GNU’s General Public License, or GPL, is one of the foundation open source licenses. Created by the Free Software Foundation (FSF), which has made many contributions to open source coding, it is the preferred license for projects authorized by the FSF, including the GNU </a:t>
            </a:r>
            <a:r>
              <a:rPr lang="en-US" dirty="0" err="1" smtClean="0"/>
              <a:t>Emacs</a:t>
            </a:r>
            <a:r>
              <a:rPr lang="en-US" dirty="0" smtClean="0"/>
              <a:t> Editor and the GNU C Compiler, among literally scores of others, including the GNU/Linux kernel. </a:t>
            </a:r>
          </a:p>
          <a:p>
            <a:endParaRPr lang="en-US" dirty="0" smtClean="0"/>
          </a:p>
          <a:p>
            <a:r>
              <a:rPr lang="en-US" dirty="0" smtClean="0"/>
              <a:t>The intentions behind the license and the premise underlying it are explained in the license’s preamble, which is included here in its entirety. The preamble follows the copyright notice,† and a notice that prevents modifications, ironically enough, to the license itself: “Everyone is permitted to copy and distribute verbatim copies of this license document, but changing it is not allowed.” While the license permits the creation of derivative works from the licensed code, it does not permit the creation of derivative licenses from the license itself.</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16B212B-7F25-4D3A-B132-26AC502AFE72}" type="slidenum">
              <a:rPr lang="en-US" smtClean="0"/>
              <a:t>3</a:t>
            </a:fld>
            <a:endParaRPr lang="en-US"/>
          </a:p>
        </p:txBody>
      </p:sp>
    </p:spTree>
    <p:extLst>
      <p:ext uri="{BB962C8B-B14F-4D97-AF65-F5344CB8AC3E}">
        <p14:creationId xmlns:p14="http://schemas.microsoft.com/office/powerpoint/2010/main" val="2619002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6/24/2018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6/24/2018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6/24/2018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6/24/2018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6/24/2018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hyperlink" Target="https://opensource.org/licenses/BSD-2-Clause" TargetMode="External"/><Relationship Id="rId3" Type="http://schemas.openxmlformats.org/officeDocument/2006/relationships/hyperlink" Target="https://opensource.org/licenses/lgpl-license" TargetMode="External"/><Relationship Id="rId7" Type="http://schemas.openxmlformats.org/officeDocument/2006/relationships/hyperlink" Target="https://opensource.org/licenses/BSD-3-Clause" TargetMode="External"/><Relationship Id="rId2" Type="http://schemas.openxmlformats.org/officeDocument/2006/relationships/hyperlink" Target="https://opensource.org/licenses/gpl-license" TargetMode="External"/><Relationship Id="rId1" Type="http://schemas.openxmlformats.org/officeDocument/2006/relationships/slideLayout" Target="../slideLayouts/slideLayout2.xml"/><Relationship Id="rId6" Type="http://schemas.openxmlformats.org/officeDocument/2006/relationships/hyperlink" Target="https://opensource.org/licenses/Apache-2.0" TargetMode="External"/><Relationship Id="rId5" Type="http://schemas.openxmlformats.org/officeDocument/2006/relationships/hyperlink" Target="https://opensource.org/licenses/MPL-2.0" TargetMode="External"/><Relationship Id="rId10" Type="http://schemas.openxmlformats.org/officeDocument/2006/relationships/hyperlink" Target="https://opensource.org/licenses/EPL-1.0" TargetMode="External"/><Relationship Id="rId4" Type="http://schemas.openxmlformats.org/officeDocument/2006/relationships/hyperlink" Target="https://opensource.org/licenses/MIT" TargetMode="External"/><Relationship Id="rId9" Type="http://schemas.openxmlformats.org/officeDocument/2006/relationships/hyperlink" Target="https://opensource.org/licenses/CDDL-1.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9105" y="2944290"/>
            <a:ext cx="9763066" cy="2098226"/>
          </a:xfrm>
        </p:spPr>
        <p:txBody>
          <a:bodyPr/>
          <a:lstStyle/>
          <a:p>
            <a:r>
              <a:rPr lang="en-US" sz="6600" b="1" dirty="0"/>
              <a:t> </a:t>
            </a:r>
            <a:r>
              <a:rPr lang="en-US" sz="6600" dirty="0"/>
              <a:t/>
            </a:r>
            <a:br>
              <a:rPr lang="en-US" sz="6600" dirty="0"/>
            </a:br>
            <a:r>
              <a:rPr lang="en-US" sz="6600" b="1" u="sng" dirty="0"/>
              <a:t>Major </a:t>
            </a:r>
            <a:r>
              <a:rPr lang="en-US" sz="6600" b="1" u="sng" dirty="0" smtClean="0"/>
              <a:t>FOSS </a:t>
            </a:r>
            <a:r>
              <a:rPr lang="en-US" sz="6600" b="1" u="sng" dirty="0"/>
              <a:t>Licenses and </a:t>
            </a:r>
            <a:r>
              <a:rPr lang="en-US" sz="6600" b="1" u="sng" dirty="0" smtClean="0"/>
              <a:t/>
            </a:r>
            <a:br>
              <a:rPr lang="en-US" sz="6600" b="1" u="sng" dirty="0" smtClean="0"/>
            </a:br>
            <a:r>
              <a:rPr lang="en-US" sz="6600" b="1" u="sng" dirty="0" smtClean="0"/>
              <a:t>Their </a:t>
            </a:r>
            <a:r>
              <a:rPr lang="en-US" sz="6600" b="1" u="sng" dirty="0"/>
              <a:t>Features </a:t>
            </a:r>
            <a:r>
              <a:rPr lang="en-US" sz="6600" dirty="0"/>
              <a:t/>
            </a:r>
            <a:br>
              <a:rPr lang="en-US" sz="6600" dirty="0"/>
            </a:br>
            <a:endParaRPr lang="en-US" sz="6600" dirty="0"/>
          </a:p>
        </p:txBody>
      </p:sp>
      <p:sp>
        <p:nvSpPr>
          <p:cNvPr id="3" name="Subtitle 2"/>
          <p:cNvSpPr>
            <a:spLocks noGrp="1"/>
          </p:cNvSpPr>
          <p:nvPr>
            <p:ph type="subTitle" idx="1"/>
          </p:nvPr>
        </p:nvSpPr>
        <p:spPr>
          <a:xfrm>
            <a:off x="2692969" y="4152221"/>
            <a:ext cx="6831673" cy="1086237"/>
          </a:xfrm>
        </p:spPr>
        <p:txBody>
          <a:bodyPr/>
          <a:lstStyle/>
          <a:p>
            <a:r>
              <a:rPr lang="en-US" b="1" dirty="0"/>
              <a:t>OSI has approved more than 50 licenses for Open Source Software.</a:t>
            </a:r>
          </a:p>
          <a:p>
            <a:endParaRPr lang="en-US" dirty="0"/>
          </a:p>
        </p:txBody>
      </p:sp>
    </p:spTree>
    <p:extLst>
      <p:ext uri="{BB962C8B-B14F-4D97-AF65-F5344CB8AC3E}">
        <p14:creationId xmlns:p14="http://schemas.microsoft.com/office/powerpoint/2010/main" val="2833025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6"/>
          <p:cNvGraphicFramePr>
            <a:graphicFrameLocks/>
          </p:cNvGraphicFramePr>
          <p:nvPr>
            <p:extLst>
              <p:ext uri="{D42A27DB-BD31-4B8C-83A1-F6EECF244321}">
                <p14:modId xmlns:p14="http://schemas.microsoft.com/office/powerpoint/2010/main" val="4239079853"/>
              </p:ext>
            </p:extLst>
          </p:nvPr>
        </p:nvGraphicFramePr>
        <p:xfrm>
          <a:off x="1093752" y="1209495"/>
          <a:ext cx="10114179" cy="5072849"/>
        </p:xfrm>
        <a:graphic>
          <a:graphicData uri="http://schemas.openxmlformats.org/drawingml/2006/table">
            <a:tbl>
              <a:tblPr firstRow="1" firstCol="1" bandRow="1">
                <a:tableStyleId>{5C22544A-7EE6-4342-B048-85BDC9FD1C3A}</a:tableStyleId>
              </a:tblPr>
              <a:tblGrid>
                <a:gridCol w="513846">
                  <a:extLst>
                    <a:ext uri="{9D8B030D-6E8A-4147-A177-3AD203B41FA5}">
                      <a16:colId xmlns:a16="http://schemas.microsoft.com/office/drawing/2014/main" val="2649329583"/>
                    </a:ext>
                  </a:extLst>
                </a:gridCol>
                <a:gridCol w="3123511">
                  <a:extLst>
                    <a:ext uri="{9D8B030D-6E8A-4147-A177-3AD203B41FA5}">
                      <a16:colId xmlns:a16="http://schemas.microsoft.com/office/drawing/2014/main" val="1613141734"/>
                    </a:ext>
                  </a:extLst>
                </a:gridCol>
                <a:gridCol w="6476822">
                  <a:extLst>
                    <a:ext uri="{9D8B030D-6E8A-4147-A177-3AD203B41FA5}">
                      <a16:colId xmlns:a16="http://schemas.microsoft.com/office/drawing/2014/main" val="2803435867"/>
                    </a:ext>
                  </a:extLst>
                </a:gridCol>
              </a:tblGrid>
              <a:tr h="204690">
                <a:tc>
                  <a:txBody>
                    <a:bodyPr/>
                    <a:lstStyle/>
                    <a:p>
                      <a:pPr marL="0" marR="0">
                        <a:lnSpc>
                          <a:spcPct val="107000"/>
                        </a:lnSpc>
                        <a:spcBef>
                          <a:spcPts val="0"/>
                        </a:spcBef>
                        <a:spcAft>
                          <a:spcPts val="0"/>
                        </a:spcAft>
                      </a:pPr>
                      <a:r>
                        <a:rPr lang="en-US" sz="1050" dirty="0">
                          <a:effectLst/>
                        </a:rPr>
                        <a:t> </a:t>
                      </a:r>
                      <a:endParaRPr lang="en-US" sz="1200" dirty="0">
                        <a:effectLst/>
                        <a:latin typeface="Calibri" panose="020F0502020204030204" pitchFamily="34" charset="0"/>
                        <a:ea typeface="Calibri" panose="020F0502020204030204" pitchFamily="34" charset="0"/>
                        <a:cs typeface="Mangal"/>
                      </a:endParaRPr>
                    </a:p>
                  </a:txBody>
                  <a:tcPr marL="68580" marR="68580" marT="0" marB="0"/>
                </a:tc>
                <a:tc>
                  <a:txBody>
                    <a:bodyPr/>
                    <a:lstStyle/>
                    <a:p>
                      <a:pPr marL="0" marR="0">
                        <a:lnSpc>
                          <a:spcPct val="107000"/>
                        </a:lnSpc>
                        <a:spcBef>
                          <a:spcPts val="0"/>
                        </a:spcBef>
                        <a:spcAft>
                          <a:spcPts val="0"/>
                        </a:spcAft>
                      </a:pPr>
                      <a:r>
                        <a:rPr lang="en-US" sz="1050" dirty="0">
                          <a:effectLst/>
                        </a:rPr>
                        <a:t>Intention</a:t>
                      </a:r>
                      <a:endParaRPr lang="en-US" sz="1200" dirty="0">
                        <a:effectLst/>
                        <a:latin typeface="Calibri" panose="020F0502020204030204" pitchFamily="34" charset="0"/>
                        <a:ea typeface="Calibri" panose="020F0502020204030204" pitchFamily="34" charset="0"/>
                        <a:cs typeface="Mangal"/>
                      </a:endParaRPr>
                    </a:p>
                  </a:txBody>
                  <a:tcPr marL="68580" marR="68580" marT="0" marB="0"/>
                </a:tc>
                <a:tc>
                  <a:txBody>
                    <a:bodyPr/>
                    <a:lstStyle/>
                    <a:p>
                      <a:pPr marL="0" marR="0">
                        <a:lnSpc>
                          <a:spcPct val="107000"/>
                        </a:lnSpc>
                        <a:spcBef>
                          <a:spcPts val="0"/>
                        </a:spcBef>
                        <a:spcAft>
                          <a:spcPts val="0"/>
                        </a:spcAft>
                      </a:pPr>
                      <a:r>
                        <a:rPr lang="en-US" sz="1050" dirty="0">
                          <a:effectLst/>
                        </a:rPr>
                        <a:t>Explanation</a:t>
                      </a:r>
                      <a:endParaRPr lang="en-US" sz="1200" dirty="0">
                        <a:effectLst/>
                        <a:latin typeface="Calibri" panose="020F0502020204030204" pitchFamily="34" charset="0"/>
                        <a:ea typeface="Calibri" panose="020F0502020204030204" pitchFamily="34" charset="0"/>
                        <a:cs typeface="Mangal"/>
                      </a:endParaRPr>
                    </a:p>
                  </a:txBody>
                  <a:tcPr marL="68580" marR="68580" marT="0" marB="0"/>
                </a:tc>
                <a:extLst>
                  <a:ext uri="{0D108BD9-81ED-4DB2-BD59-A6C34878D82A}">
                    <a16:rowId xmlns:a16="http://schemas.microsoft.com/office/drawing/2014/main" val="2587046442"/>
                  </a:ext>
                </a:extLst>
              </a:tr>
              <a:tr h="715220">
                <a:tc>
                  <a:txBody>
                    <a:bodyPr/>
                    <a:lstStyle/>
                    <a:p>
                      <a:pPr marL="0" marR="0">
                        <a:lnSpc>
                          <a:spcPct val="107000"/>
                        </a:lnSpc>
                        <a:spcBef>
                          <a:spcPts val="0"/>
                        </a:spcBef>
                        <a:spcAft>
                          <a:spcPts val="0"/>
                        </a:spcAft>
                      </a:pPr>
                      <a:r>
                        <a:rPr lang="en-US" sz="1400" dirty="0">
                          <a:effectLst/>
                          <a:latin typeface="Calibri" panose="020F0502020204030204" pitchFamily="34" charset="0"/>
                          <a:cs typeface="Calibri" panose="020F0502020204030204" pitchFamily="34" charset="0"/>
                        </a:rPr>
                        <a:t>1</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Licensees are free to use open source software for any purpose whatsoever.</a:t>
                      </a:r>
                      <a:endParaRPr lang="en-US" sz="16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This basically means that the licensee need not justify the usage of the open source software</a:t>
                      </a:r>
                      <a:endParaRPr lang="en-US" sz="16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340881283"/>
                  </a:ext>
                </a:extLst>
              </a:tr>
              <a:tr h="1244474">
                <a:tc>
                  <a:txBody>
                    <a:bodyPr/>
                    <a:lstStyle/>
                    <a:p>
                      <a:pPr marL="0" marR="0">
                        <a:lnSpc>
                          <a:spcPct val="107000"/>
                        </a:lnSpc>
                        <a:spcBef>
                          <a:spcPts val="0"/>
                        </a:spcBef>
                        <a:spcAft>
                          <a:spcPts val="0"/>
                        </a:spcAft>
                      </a:pPr>
                      <a:r>
                        <a:rPr lang="en-US" sz="1400" dirty="0">
                          <a:effectLst/>
                          <a:latin typeface="Calibri" panose="020F0502020204030204" pitchFamily="34" charset="0"/>
                          <a:cs typeface="Calibri" panose="020F0502020204030204" pitchFamily="34" charset="0"/>
                        </a:rPr>
                        <a:t>2</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Licensees are free to make copies of open source software and are free to distribute those copies without payment of royalties to a licensor.</a:t>
                      </a:r>
                      <a:endParaRPr lang="en-US" sz="16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This implies that the licensee can redistribute the software at a cost or free of charge.</a:t>
                      </a:r>
                      <a:endParaRPr lang="en-US" sz="16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871589537"/>
                  </a:ext>
                </a:extLst>
              </a:tr>
              <a:tr h="1441144">
                <a:tc>
                  <a:txBody>
                    <a:bodyPr/>
                    <a:lstStyle/>
                    <a:p>
                      <a:pPr marL="0" marR="0">
                        <a:lnSpc>
                          <a:spcPct val="107000"/>
                        </a:lnSpc>
                        <a:spcBef>
                          <a:spcPts val="0"/>
                        </a:spcBef>
                        <a:spcAft>
                          <a:spcPts val="0"/>
                        </a:spcAft>
                      </a:pPr>
                      <a:r>
                        <a:rPr lang="en-US" sz="1400" dirty="0">
                          <a:effectLst/>
                          <a:latin typeface="Calibri" panose="020F0502020204030204" pitchFamily="34" charset="0"/>
                          <a:cs typeface="Calibri" panose="020F0502020204030204" pitchFamily="34" charset="0"/>
                        </a:rPr>
                        <a:t>3</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Licensees are free to create derivative works of open source software and are free to distribute those works without payment of royalties to a licensor.</a:t>
                      </a:r>
                      <a:endParaRPr lang="en-US" sz="16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This allows the licensee to modify the open source software and then redistribute it with or without charge. The licensee is in no way liable to pay any amount to the licensor for this neither can the licensor pose any restrictions on the derivative works. A pre-requisite for intention 3 to occur is the pre-existence of intention 4.</a:t>
                      </a:r>
                      <a:endParaRPr lang="en-US" sz="16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168546038"/>
                  </a:ext>
                </a:extLst>
              </a:tr>
              <a:tr h="715220">
                <a:tc>
                  <a:txBody>
                    <a:bodyPr/>
                    <a:lstStyle/>
                    <a:p>
                      <a:pPr marL="0" marR="0">
                        <a:lnSpc>
                          <a:spcPct val="107000"/>
                        </a:lnSpc>
                        <a:spcBef>
                          <a:spcPts val="0"/>
                        </a:spcBef>
                        <a:spcAft>
                          <a:spcPts val="0"/>
                        </a:spcAft>
                      </a:pPr>
                      <a:r>
                        <a:rPr lang="en-US" sz="1400" dirty="0">
                          <a:effectLst/>
                          <a:latin typeface="Calibri" panose="020F0502020204030204" pitchFamily="34" charset="0"/>
                          <a:cs typeface="Calibri" panose="020F0502020204030204" pitchFamily="34" charset="0"/>
                        </a:rPr>
                        <a:t>4</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Licensees are free to access and use the source code of open source software.</a:t>
                      </a:r>
                      <a:endParaRPr lang="en-US" sz="16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This means the source code is freely available.</a:t>
                      </a:r>
                      <a:endParaRPr lang="en-US" sz="16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172732958"/>
                  </a:ext>
                </a:extLst>
              </a:tr>
              <a:tr h="617011">
                <a:tc>
                  <a:txBody>
                    <a:bodyPr/>
                    <a:lstStyle/>
                    <a:p>
                      <a:pPr marL="0" marR="0">
                        <a:lnSpc>
                          <a:spcPct val="107000"/>
                        </a:lnSpc>
                        <a:spcBef>
                          <a:spcPts val="0"/>
                        </a:spcBef>
                        <a:spcAft>
                          <a:spcPts val="0"/>
                        </a:spcAft>
                      </a:pPr>
                      <a:r>
                        <a:rPr lang="en-US" sz="1400" dirty="0">
                          <a:effectLst/>
                          <a:latin typeface="Calibri" panose="020F0502020204030204" pitchFamily="34" charset="0"/>
                          <a:cs typeface="Calibri" panose="020F0502020204030204" pitchFamily="34" charset="0"/>
                        </a:rPr>
                        <a:t>5</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Licensees are free to combine open source and other software.</a:t>
                      </a:r>
                      <a:endParaRPr lang="en-US" sz="16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This gives the licensee the ability to mix open source software with other software.</a:t>
                      </a:r>
                      <a:endParaRPr lang="en-US" sz="16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202441895"/>
                  </a:ext>
                </a:extLst>
              </a:tr>
            </a:tbl>
          </a:graphicData>
        </a:graphic>
      </p:graphicFrame>
      <p:sp>
        <p:nvSpPr>
          <p:cNvPr id="10" name="Title 1"/>
          <p:cNvSpPr txBox="1">
            <a:spLocks/>
          </p:cNvSpPr>
          <p:nvPr/>
        </p:nvSpPr>
        <p:spPr>
          <a:xfrm>
            <a:off x="1093751" y="320040"/>
            <a:ext cx="10114179" cy="1485900"/>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smtClean="0"/>
              <a:t>Intentions of Open Source Software</a:t>
            </a:r>
          </a:p>
          <a:p>
            <a:r>
              <a:rPr lang="en-US" altLang="en-US" sz="1200" dirty="0">
                <a:solidFill>
                  <a:schemeClr val="accent2">
                    <a:lumMod val="50000"/>
                  </a:schemeClr>
                </a:solidFill>
                <a:latin typeface="Calibri" panose="020F0502020204030204" pitchFamily="34" charset="0"/>
                <a:ea typeface="Calibri" panose="020F0502020204030204" pitchFamily="34" charset="0"/>
                <a:cs typeface="Mangal"/>
              </a:rPr>
              <a:t>The main intentions for the OSD are described in the article "Open source licensing, Part 1: The intent" [1] by Martin </a:t>
            </a:r>
            <a:r>
              <a:rPr lang="en-US" altLang="en-US" sz="1200" dirty="0" err="1">
                <a:solidFill>
                  <a:schemeClr val="accent2">
                    <a:lumMod val="50000"/>
                  </a:schemeClr>
                </a:solidFill>
                <a:latin typeface="Calibri" panose="020F0502020204030204" pitchFamily="34" charset="0"/>
                <a:ea typeface="Calibri" panose="020F0502020204030204" pitchFamily="34" charset="0"/>
                <a:cs typeface="Mangal"/>
              </a:rPr>
              <a:t>Streicher</a:t>
            </a:r>
            <a:r>
              <a:rPr lang="en-US" altLang="en-US" sz="1200" dirty="0">
                <a:solidFill>
                  <a:schemeClr val="accent2">
                    <a:lumMod val="50000"/>
                  </a:schemeClr>
                </a:solidFill>
                <a:latin typeface="Calibri" panose="020F0502020204030204" pitchFamily="34" charset="0"/>
                <a:ea typeface="Calibri" panose="020F0502020204030204" pitchFamily="34" charset="0"/>
                <a:cs typeface="Mangal"/>
              </a:rPr>
              <a:t> and are summarized below.</a:t>
            </a:r>
            <a:r>
              <a:rPr lang="en-US" altLang="en-US" dirty="0">
                <a:solidFill>
                  <a:schemeClr val="tx1"/>
                </a:solidFill>
                <a:latin typeface="Arial" panose="020B0604020202020204" pitchFamily="34" charset="0"/>
              </a:rPr>
              <a:t/>
            </a:r>
            <a:br>
              <a:rPr lang="en-US" altLang="en-US" dirty="0">
                <a:solidFill>
                  <a:schemeClr val="tx1"/>
                </a:solidFill>
                <a:latin typeface="Arial" panose="020B0604020202020204" pitchFamily="34" charset="0"/>
              </a:rPr>
            </a:br>
            <a:endParaRPr lang="en-US" dirty="0"/>
          </a:p>
        </p:txBody>
      </p:sp>
    </p:spTree>
    <p:extLst>
      <p:ext uri="{BB962C8B-B14F-4D97-AF65-F5344CB8AC3E}">
        <p14:creationId xmlns:p14="http://schemas.microsoft.com/office/powerpoint/2010/main" val="32420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GNU General Public </a:t>
            </a:r>
            <a:r>
              <a:rPr lang="en-US" dirty="0"/>
              <a:t>L</a:t>
            </a:r>
            <a:r>
              <a:rPr lang="en-US" dirty="0" smtClean="0"/>
              <a:t>icense </a:t>
            </a:r>
            <a:r>
              <a:rPr lang="en-US" sz="4400" dirty="0" smtClean="0">
                <a:solidFill>
                  <a:schemeClr val="tx1"/>
                </a:solidFill>
              </a:rPr>
              <a:t>(GNU GPL)</a:t>
            </a:r>
            <a:r>
              <a:rPr lang="en-US" dirty="0"/>
              <a:t/>
            </a:r>
            <a:br>
              <a:rPr lang="en-US" dirty="0"/>
            </a:br>
            <a:endParaRPr lang="en-US" dirty="0"/>
          </a:p>
        </p:txBody>
      </p:sp>
      <p:sp>
        <p:nvSpPr>
          <p:cNvPr id="3" name="Text Placeholder 2"/>
          <p:cNvSpPr>
            <a:spLocks noGrp="1"/>
          </p:cNvSpPr>
          <p:nvPr>
            <p:ph idx="1"/>
          </p:nvPr>
        </p:nvSpPr>
        <p:spPr>
          <a:xfrm>
            <a:off x="1371600" y="1645920"/>
            <a:ext cx="9601200" cy="3581400"/>
          </a:xfrm>
        </p:spPr>
        <p:txBody>
          <a:bodyPr>
            <a:normAutofit/>
          </a:bodyPr>
          <a:lstStyle/>
          <a:p>
            <a:r>
              <a:rPr lang="en-US" sz="2400" b="1" dirty="0"/>
              <a:t>An excerpt of the GNU license </a:t>
            </a:r>
            <a:endParaRPr lang="en-US" sz="2400" dirty="0"/>
          </a:p>
          <a:p>
            <a:pPr marL="0" indent="0">
              <a:buNone/>
            </a:pPr>
            <a:r>
              <a:rPr lang="en-US" sz="2400" dirty="0"/>
              <a:t>The sentence "You may modify your copy or copies of the Program or any portion of it, thus forming a work based on the Program, and copy and distribute such modifications or work" indicates that licensees are free to access, and use open source software for any purpose and that they are free to create and distribute derivative works (Intention 1, 3, 4 and 5). In the same sentence, the clause "copy and distribute such modifications or work" further indicates that licensees are free to make copies of the open source software (Intention 2).  </a:t>
            </a:r>
          </a:p>
          <a:p>
            <a:endParaRPr lang="en-US" sz="2400" dirty="0"/>
          </a:p>
          <a:p>
            <a:endParaRPr lang="en-US" sz="2400" dirty="0"/>
          </a:p>
        </p:txBody>
      </p:sp>
    </p:spTree>
    <p:extLst>
      <p:ext uri="{BB962C8B-B14F-4D97-AF65-F5344CB8AC3E}">
        <p14:creationId xmlns:p14="http://schemas.microsoft.com/office/powerpoint/2010/main" val="2167882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Open Source Licenses</a:t>
            </a:r>
            <a:endParaRPr lang="en-US" dirty="0"/>
          </a:p>
        </p:txBody>
      </p:sp>
      <p:sp>
        <p:nvSpPr>
          <p:cNvPr id="3" name="Content Placeholder 2"/>
          <p:cNvSpPr>
            <a:spLocks noGrp="1"/>
          </p:cNvSpPr>
          <p:nvPr>
            <p:ph idx="1"/>
          </p:nvPr>
        </p:nvSpPr>
        <p:spPr>
          <a:xfrm>
            <a:off x="1124842" y="1940053"/>
            <a:ext cx="10485966" cy="2974848"/>
          </a:xfrm>
        </p:spPr>
        <p:txBody>
          <a:bodyPr>
            <a:noAutofit/>
          </a:bodyPr>
          <a:lstStyle/>
          <a:p>
            <a:pPr marL="457200" indent="-457200">
              <a:buFont typeface="+mj-lt"/>
              <a:buAutoNum type="arabicPeriod"/>
            </a:pPr>
            <a:r>
              <a:rPr lang="en-US" sz="2400" dirty="0" smtClean="0"/>
              <a:t>Restrictive (aka </a:t>
            </a:r>
            <a:r>
              <a:rPr lang="en-US" sz="2400" dirty="0" err="1" smtClean="0"/>
              <a:t>Copyleft</a:t>
            </a:r>
            <a:r>
              <a:rPr lang="en-US" sz="2400" dirty="0" smtClean="0"/>
              <a:t>, reciprocal)</a:t>
            </a:r>
          </a:p>
          <a:p>
            <a:pPr marL="457200" indent="-457200">
              <a:buFont typeface="+mj-lt"/>
              <a:buAutoNum type="arabicPeriod"/>
            </a:pPr>
            <a:r>
              <a:rPr lang="en-US" sz="2400" dirty="0"/>
              <a:t>Permissive</a:t>
            </a:r>
          </a:p>
          <a:p>
            <a:pPr marL="457200" indent="-457200">
              <a:buFont typeface="+mj-lt"/>
              <a:buAutoNum type="arabicPeriod"/>
            </a:pPr>
            <a:endParaRPr lang="en-US" sz="2400" dirty="0" smtClean="0"/>
          </a:p>
        </p:txBody>
      </p:sp>
    </p:spTree>
    <p:extLst>
      <p:ext uri="{BB962C8B-B14F-4D97-AF65-F5344CB8AC3E}">
        <p14:creationId xmlns:p14="http://schemas.microsoft.com/office/powerpoint/2010/main" val="31838502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Open Source Licenses</a:t>
            </a:r>
          </a:p>
        </p:txBody>
      </p:sp>
      <p:sp>
        <p:nvSpPr>
          <p:cNvPr id="3" name="Content Placeholder 2"/>
          <p:cNvSpPr>
            <a:spLocks noGrp="1"/>
          </p:cNvSpPr>
          <p:nvPr>
            <p:ph idx="1"/>
          </p:nvPr>
        </p:nvSpPr>
        <p:spPr/>
        <p:txBody>
          <a:bodyPr/>
          <a:lstStyle/>
          <a:p>
            <a:pPr marL="0" indent="0">
              <a:buNone/>
            </a:pPr>
            <a:r>
              <a:rPr lang="en-US" sz="2400" b="1" dirty="0" smtClean="0"/>
              <a:t>1. </a:t>
            </a:r>
            <a:r>
              <a:rPr lang="en-US" sz="2600" b="1" dirty="0" smtClean="0"/>
              <a:t>Restrictive </a:t>
            </a:r>
            <a:r>
              <a:rPr lang="en-US" sz="2600" b="1" dirty="0"/>
              <a:t>(aka </a:t>
            </a:r>
            <a:r>
              <a:rPr lang="en-US" sz="2600" b="1" dirty="0" err="1"/>
              <a:t>Copyleft</a:t>
            </a:r>
            <a:r>
              <a:rPr lang="en-US" sz="2600" b="1" dirty="0"/>
              <a:t>, reciprocal)</a:t>
            </a:r>
          </a:p>
          <a:p>
            <a:pPr lvl="1"/>
            <a:r>
              <a:rPr lang="en-US" sz="2400" dirty="0"/>
              <a:t>Requires licensor to make improvements or enhancements available under similar terms </a:t>
            </a:r>
          </a:p>
          <a:p>
            <a:pPr marL="457200" lvl="1" indent="0">
              <a:buNone/>
            </a:pPr>
            <a:r>
              <a:rPr lang="en-US" sz="2400" dirty="0"/>
              <a:t>• Licenses establish a specific trigger for sharing obligation </a:t>
            </a:r>
          </a:p>
          <a:p>
            <a:pPr marL="457200" lvl="1" indent="0">
              <a:buNone/>
            </a:pPr>
            <a:r>
              <a:rPr lang="en-US" sz="2400" dirty="0"/>
              <a:t>• Example is the GPLv2: Licensee must distribute “work based on the program” and cause such works to be licensed at no charge under the terms of the GPL</a:t>
            </a:r>
          </a:p>
          <a:p>
            <a:endParaRPr lang="en-US" dirty="0"/>
          </a:p>
        </p:txBody>
      </p:sp>
    </p:spTree>
    <p:extLst>
      <p:ext uri="{BB962C8B-B14F-4D97-AF65-F5344CB8AC3E}">
        <p14:creationId xmlns:p14="http://schemas.microsoft.com/office/powerpoint/2010/main" val="7609977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Open Source Licenses</a:t>
            </a:r>
          </a:p>
        </p:txBody>
      </p:sp>
      <p:sp>
        <p:nvSpPr>
          <p:cNvPr id="3" name="Content Placeholder 2"/>
          <p:cNvSpPr>
            <a:spLocks noGrp="1"/>
          </p:cNvSpPr>
          <p:nvPr>
            <p:ph idx="1"/>
          </p:nvPr>
        </p:nvSpPr>
        <p:spPr/>
        <p:txBody>
          <a:bodyPr/>
          <a:lstStyle/>
          <a:p>
            <a:pPr marL="0" indent="0">
              <a:buNone/>
            </a:pPr>
            <a:r>
              <a:rPr lang="en-US" sz="2400" b="1" dirty="0" smtClean="0"/>
              <a:t>2. Permissive</a:t>
            </a:r>
            <a:endParaRPr lang="en-US" sz="2400" b="1" dirty="0"/>
          </a:p>
          <a:p>
            <a:pPr lvl="1"/>
            <a:r>
              <a:rPr lang="en-US" sz="2400" dirty="0"/>
              <a:t>Modifications/enhancements may remain proprietary </a:t>
            </a:r>
          </a:p>
          <a:p>
            <a:pPr marL="457200" lvl="1" indent="0">
              <a:buNone/>
            </a:pPr>
            <a:r>
              <a:rPr lang="en-US" sz="2400" dirty="0"/>
              <a:t>• Distribution in source code or object code permitted provided copyright notice &amp; liability disclaimer are included and contributors’ names are not used to endorse products </a:t>
            </a:r>
          </a:p>
          <a:p>
            <a:pPr marL="457200" lvl="1" indent="0">
              <a:buNone/>
            </a:pPr>
            <a:r>
              <a:rPr lang="en-US" sz="2400" dirty="0"/>
              <a:t>• Examples: Berkeley Software Distribution (BSD), Apache Software License </a:t>
            </a:r>
          </a:p>
          <a:p>
            <a:endParaRPr lang="en-US" dirty="0"/>
          </a:p>
        </p:txBody>
      </p:sp>
    </p:spTree>
    <p:extLst>
      <p:ext uri="{BB962C8B-B14F-4D97-AF65-F5344CB8AC3E}">
        <p14:creationId xmlns:p14="http://schemas.microsoft.com/office/powerpoint/2010/main" val="41983691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5657" t="18125" r="17579" b="13125"/>
          <a:stretch/>
        </p:blipFill>
        <p:spPr>
          <a:xfrm>
            <a:off x="1580062" y="499328"/>
            <a:ext cx="9490710" cy="5494622"/>
          </a:xfrm>
          <a:prstGeom prst="rect">
            <a:avLst/>
          </a:prstGeom>
        </p:spPr>
      </p:pic>
    </p:spTree>
    <p:extLst>
      <p:ext uri="{BB962C8B-B14F-4D97-AF65-F5344CB8AC3E}">
        <p14:creationId xmlns:p14="http://schemas.microsoft.com/office/powerpoint/2010/main" val="1975198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4850" t="18605" r="17172" b="5374"/>
          <a:stretch/>
        </p:blipFill>
        <p:spPr>
          <a:xfrm>
            <a:off x="1436914" y="292103"/>
            <a:ext cx="9568543" cy="6016278"/>
          </a:xfrm>
          <a:prstGeom prst="rect">
            <a:avLst/>
          </a:prstGeom>
        </p:spPr>
      </p:pic>
    </p:spTree>
    <p:extLst>
      <p:ext uri="{BB962C8B-B14F-4D97-AF65-F5344CB8AC3E}">
        <p14:creationId xmlns:p14="http://schemas.microsoft.com/office/powerpoint/2010/main" val="23923470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OSI Approved Licenses</a:t>
            </a:r>
            <a:endParaRPr lang="en-US" dirty="0"/>
          </a:p>
        </p:txBody>
      </p:sp>
      <p:sp>
        <p:nvSpPr>
          <p:cNvPr id="3" name="Content Placeholder 2"/>
          <p:cNvSpPr>
            <a:spLocks noGrp="1"/>
          </p:cNvSpPr>
          <p:nvPr>
            <p:ph idx="1"/>
          </p:nvPr>
        </p:nvSpPr>
        <p:spPr>
          <a:xfrm>
            <a:off x="1371599" y="1322615"/>
            <a:ext cx="10107387" cy="4544786"/>
          </a:xfrm>
        </p:spPr>
        <p:txBody>
          <a:bodyPr>
            <a:noAutofit/>
          </a:bodyPr>
          <a:lstStyle/>
          <a:p>
            <a:r>
              <a:rPr lang="en-US" sz="2400" dirty="0"/>
              <a:t>These are examples of OSI--approved licenses that are popular and widely-used or with strong communities:</a:t>
            </a:r>
          </a:p>
          <a:p>
            <a:pPr lvl="1"/>
            <a:r>
              <a:rPr lang="en-US" sz="2400" b="1" u="sng" dirty="0">
                <a:hlinkClick r:id="rId2"/>
              </a:rPr>
              <a:t>GNU General Public License (GPL)</a:t>
            </a:r>
            <a:endParaRPr lang="en-US" sz="2400" dirty="0"/>
          </a:p>
          <a:p>
            <a:pPr lvl="1"/>
            <a:r>
              <a:rPr lang="en-US" sz="2400" b="1" u="sng" dirty="0">
                <a:hlinkClick r:id="rId3"/>
              </a:rPr>
              <a:t>GNU Lesser General Public License (LGPL)</a:t>
            </a:r>
            <a:endParaRPr lang="en-US" sz="2400" b="1" u="sng" dirty="0"/>
          </a:p>
          <a:p>
            <a:pPr lvl="1"/>
            <a:r>
              <a:rPr lang="en-US" sz="2400" b="1" u="sng" dirty="0">
                <a:hlinkClick r:id="rId4"/>
              </a:rPr>
              <a:t>MIT license (MIT)</a:t>
            </a:r>
            <a:endParaRPr lang="en-US" sz="2400" dirty="0"/>
          </a:p>
          <a:p>
            <a:pPr lvl="1"/>
            <a:r>
              <a:rPr lang="en-US" sz="2400" b="1" u="sng" dirty="0" smtClean="0">
                <a:hlinkClick r:id="rId5"/>
              </a:rPr>
              <a:t>Mozilla </a:t>
            </a:r>
            <a:r>
              <a:rPr lang="en-US" sz="2400" b="1" u="sng" dirty="0">
                <a:hlinkClick r:id="rId5"/>
              </a:rPr>
              <a:t>Public License 2.0 (MPL-2.0</a:t>
            </a:r>
            <a:r>
              <a:rPr lang="en-US" sz="2400" b="1" u="sng" dirty="0" smtClean="0">
                <a:hlinkClick r:id="rId5"/>
              </a:rPr>
              <a:t>)</a:t>
            </a:r>
            <a:endParaRPr lang="en-US" sz="2400" b="1" u="sng" dirty="0" smtClean="0"/>
          </a:p>
          <a:p>
            <a:pPr lvl="1"/>
            <a:r>
              <a:rPr lang="en-US" sz="2400" b="1" u="sng" dirty="0">
                <a:hlinkClick r:id="rId6"/>
              </a:rPr>
              <a:t>Apache License 2.0 (Apache-2.0)</a:t>
            </a:r>
            <a:r>
              <a:rPr lang="en-US" sz="2400" b="1" dirty="0"/>
              <a:t> </a:t>
            </a:r>
            <a:endParaRPr lang="en-US" sz="2400" dirty="0"/>
          </a:p>
          <a:p>
            <a:pPr lvl="1"/>
            <a:r>
              <a:rPr lang="en-US" sz="2400" b="1" u="sng" dirty="0">
                <a:solidFill>
                  <a:schemeClr val="accent4"/>
                </a:solidFill>
              </a:rPr>
              <a:t>Berkeley Software Distribution (BSD) License</a:t>
            </a:r>
            <a:endParaRPr lang="en-US" sz="2400" dirty="0">
              <a:solidFill>
                <a:schemeClr val="accent4"/>
              </a:solidFill>
            </a:endParaRPr>
          </a:p>
          <a:p>
            <a:pPr lvl="1"/>
            <a:r>
              <a:rPr lang="en-US" sz="2400" b="1" dirty="0">
                <a:hlinkClick r:id="rId7"/>
              </a:rPr>
              <a:t>BSD 3-Clause "New" or "Revised" license</a:t>
            </a:r>
            <a:endParaRPr lang="en-US" sz="2400" dirty="0"/>
          </a:p>
          <a:p>
            <a:pPr lvl="1"/>
            <a:r>
              <a:rPr lang="en-US" sz="2400" b="1" dirty="0">
                <a:hlinkClick r:id="rId8"/>
              </a:rPr>
              <a:t>BSD 2-Clause "Simplified" or "FreeBSD" license</a:t>
            </a:r>
            <a:endParaRPr lang="en-US" sz="2400" dirty="0"/>
          </a:p>
          <a:p>
            <a:pPr lvl="1"/>
            <a:r>
              <a:rPr lang="en-US" sz="2400" b="1" u="sng" dirty="0">
                <a:hlinkClick r:id="rId9"/>
              </a:rPr>
              <a:t>Common Development and Distribution License (CDDL-1.0)</a:t>
            </a:r>
            <a:endParaRPr lang="en-US" sz="2400" dirty="0"/>
          </a:p>
          <a:p>
            <a:pPr lvl="1"/>
            <a:r>
              <a:rPr lang="en-US" sz="2400" b="1" u="sng" dirty="0">
                <a:hlinkClick r:id="rId10"/>
              </a:rPr>
              <a:t>Eclipse Public License (EPL-1.0)</a:t>
            </a:r>
            <a:endParaRPr lang="en-US" sz="2400" dirty="0"/>
          </a:p>
          <a:p>
            <a:pPr marL="0" indent="0">
              <a:buNone/>
            </a:pPr>
            <a:endParaRPr lang="en-US" sz="2400" dirty="0"/>
          </a:p>
          <a:p>
            <a:pPr lvl="1"/>
            <a:endParaRPr lang="en-US" sz="2400" dirty="0"/>
          </a:p>
          <a:p>
            <a:pPr marL="0" indent="0">
              <a:buNone/>
            </a:pPr>
            <a:endParaRPr lang="en-US" sz="2400" dirty="0"/>
          </a:p>
          <a:p>
            <a:endParaRPr lang="en-US" sz="2400" b="1" dirty="0"/>
          </a:p>
          <a:p>
            <a:endParaRPr lang="en-US" sz="2400" dirty="0"/>
          </a:p>
          <a:p>
            <a:endParaRPr lang="en-US" sz="2400" dirty="0"/>
          </a:p>
        </p:txBody>
      </p:sp>
    </p:spTree>
    <p:extLst>
      <p:ext uri="{BB962C8B-B14F-4D97-AF65-F5344CB8AC3E}">
        <p14:creationId xmlns:p14="http://schemas.microsoft.com/office/powerpoint/2010/main" val="230517632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4A2318"/>
      </a:dk2>
      <a:lt2>
        <a:srgbClr val="EDECEB"/>
      </a:lt2>
      <a:accent1>
        <a:srgbClr val="F3C82E"/>
      </a:accent1>
      <a:accent2>
        <a:srgbClr val="A26176"/>
      </a:accent2>
      <a:accent3>
        <a:srgbClr val="74A94E"/>
      </a:accent3>
      <a:accent4>
        <a:srgbClr val="188E8D"/>
      </a:accent4>
      <a:accent5>
        <a:srgbClr val="EE913A"/>
      </a:accent5>
      <a:accent6>
        <a:srgbClr val="DF5D4A"/>
      </a:accent6>
      <a:hlink>
        <a:srgbClr val="188E8D"/>
      </a:hlink>
      <a:folHlink>
        <a:srgbClr val="A26176"/>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D7AA1D6E-F3E9-4763-A3BC-84DF2E02F6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13</TotalTime>
  <Words>740</Words>
  <Application>Microsoft Office PowerPoint</Application>
  <PresentationFormat>Widescreen</PresentationFormat>
  <Paragraphs>58</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Franklin Gothic Book</vt:lpstr>
      <vt:lpstr>Mangal</vt:lpstr>
      <vt:lpstr>Crop</vt:lpstr>
      <vt:lpstr>  Major FOSS Licenses and  Their Features  </vt:lpstr>
      <vt:lpstr>PowerPoint Presentation</vt:lpstr>
      <vt:lpstr>GNU General Public License (GNU GPL) </vt:lpstr>
      <vt:lpstr>Types of Open Source Licenses</vt:lpstr>
      <vt:lpstr>Types of Open Source Licenses</vt:lpstr>
      <vt:lpstr>Types of Open Source Licenses</vt:lpstr>
      <vt:lpstr>PowerPoint Presentation</vt:lpstr>
      <vt:lpstr>PowerPoint Presentation</vt:lpstr>
      <vt:lpstr>OSI Approved Licenses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FOSS Licenses and  Their Features</dc:title>
  <dc:creator>jennej</dc:creator>
  <cp:lastModifiedBy>jennej</cp:lastModifiedBy>
  <cp:revision>3</cp:revision>
  <dcterms:created xsi:type="dcterms:W3CDTF">2018-06-24T12:06:41Z</dcterms:created>
  <dcterms:modified xsi:type="dcterms:W3CDTF">2018-06-24T12:20:20Z</dcterms:modified>
</cp:coreProperties>
</file>