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notesMasterIdLst>
    <p:notesMasterId r:id="rId40"/>
  </p:notesMasterIdLst>
  <p:handoutMasterIdLst>
    <p:handoutMasterId r:id="rId41"/>
  </p:handoutMasterIdLst>
  <p:sldIdLst>
    <p:sldId id="256" r:id="rId2"/>
    <p:sldId id="273" r:id="rId3"/>
    <p:sldId id="274" r:id="rId4"/>
    <p:sldId id="275" r:id="rId5"/>
    <p:sldId id="306" r:id="rId6"/>
    <p:sldId id="277" r:id="rId7"/>
    <p:sldId id="279" r:id="rId8"/>
    <p:sldId id="280" r:id="rId9"/>
    <p:sldId id="307" r:id="rId10"/>
    <p:sldId id="285" r:id="rId11"/>
    <p:sldId id="298" r:id="rId12"/>
    <p:sldId id="289" r:id="rId13"/>
    <p:sldId id="294" r:id="rId14"/>
    <p:sldId id="295" r:id="rId15"/>
    <p:sldId id="296" r:id="rId16"/>
    <p:sldId id="297" r:id="rId17"/>
    <p:sldId id="291" r:id="rId18"/>
    <p:sldId id="292" r:id="rId19"/>
    <p:sldId id="260" r:id="rId20"/>
    <p:sldId id="257" r:id="rId21"/>
    <p:sldId id="269" r:id="rId22"/>
    <p:sldId id="259" r:id="rId23"/>
    <p:sldId id="283" r:id="rId24"/>
    <p:sldId id="264" r:id="rId25"/>
    <p:sldId id="263" r:id="rId26"/>
    <p:sldId id="266" r:id="rId27"/>
    <p:sldId id="261" r:id="rId28"/>
    <p:sldId id="267" r:id="rId29"/>
    <p:sldId id="270" r:id="rId30"/>
    <p:sldId id="271" r:id="rId31"/>
    <p:sldId id="299" r:id="rId32"/>
    <p:sldId id="300" r:id="rId33"/>
    <p:sldId id="303" r:id="rId34"/>
    <p:sldId id="308" r:id="rId35"/>
    <p:sldId id="309" r:id="rId36"/>
    <p:sldId id="302" r:id="rId37"/>
    <p:sldId id="304" r:id="rId38"/>
    <p:sldId id="28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263" autoAdjust="0"/>
  </p:normalViewPr>
  <p:slideViewPr>
    <p:cSldViewPr snapToGrid="0">
      <p:cViewPr>
        <p:scale>
          <a:sx n="51" d="100"/>
          <a:sy n="51" d="100"/>
        </p:scale>
        <p:origin x="-564" y="-1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EF98543F-7EF1-4F85-A235-001FA760CBDA}" type="datetimeFigureOut">
              <a:rPr lang="en-US" smtClean="0"/>
              <a:t>7/31/2018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7C0D14-8217-4E63-864A-311F2C3BE1CE}" type="slidenum">
              <a:rPr lang="en-US" smtClean="0"/>
              <a:t>‹#›</a:t>
            </a:fld>
            <a:endParaRPr lang="en-US"/>
          </a:p>
        </p:txBody>
      </p:sp>
    </p:spTree>
    <p:extLst>
      <p:ext uri="{BB962C8B-B14F-4D97-AF65-F5344CB8AC3E}">
        <p14:creationId xmlns:p14="http://schemas.microsoft.com/office/powerpoint/2010/main" val="39077516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95661954-D35C-4FF6-BF90-ABFADFDB799C}" type="datetimeFigureOut">
              <a:rPr lang="en-US" smtClean="0"/>
              <a:t>7/31/2018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C0ED54-32D6-49F9-97CB-5FF218C9FBD8}" type="slidenum">
              <a:rPr lang="en-US" smtClean="0"/>
              <a:t>‹#›</a:t>
            </a:fld>
            <a:endParaRPr lang="en-US"/>
          </a:p>
        </p:txBody>
      </p:sp>
    </p:spTree>
    <p:extLst>
      <p:ext uri="{BB962C8B-B14F-4D97-AF65-F5344CB8AC3E}">
        <p14:creationId xmlns:p14="http://schemas.microsoft.com/office/powerpoint/2010/main" val="2826642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1. No royalty or other fee imposed upon redistribution.</a:t>
            </a:r>
          </a:p>
          <a:p>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2</a:t>
            </a:fld>
            <a:endParaRPr lang="en-US" dirty="0"/>
          </a:p>
        </p:txBody>
      </p:sp>
    </p:spTree>
    <p:extLst>
      <p:ext uri="{BB962C8B-B14F-4D97-AF65-F5344CB8AC3E}">
        <p14:creationId xmlns:p14="http://schemas.microsoft.com/office/powerpoint/2010/main" val="1751973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exclusive right to exclude •Making •Using •Selling •Importing </a:t>
            </a:r>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14</a:t>
            </a:fld>
            <a:endParaRPr lang="en-US" dirty="0"/>
          </a:p>
        </p:txBody>
      </p:sp>
    </p:spTree>
    <p:extLst>
      <p:ext uri="{BB962C8B-B14F-4D97-AF65-F5344CB8AC3E}">
        <p14:creationId xmlns:p14="http://schemas.microsoft.com/office/powerpoint/2010/main" val="1761810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15</a:t>
            </a:fld>
            <a:endParaRPr lang="en-US" dirty="0"/>
          </a:p>
        </p:txBody>
      </p:sp>
    </p:spTree>
    <p:extLst>
      <p:ext uri="{BB962C8B-B14F-4D97-AF65-F5344CB8AC3E}">
        <p14:creationId xmlns:p14="http://schemas.microsoft.com/office/powerpoint/2010/main" val="3965264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16</a:t>
            </a:fld>
            <a:endParaRPr lang="en-US" dirty="0"/>
          </a:p>
        </p:txBody>
      </p:sp>
    </p:spTree>
    <p:extLst>
      <p:ext uri="{BB962C8B-B14F-4D97-AF65-F5344CB8AC3E}">
        <p14:creationId xmlns:p14="http://schemas.microsoft.com/office/powerpoint/2010/main" val="253978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Warranties</a:t>
            </a:r>
            <a:r>
              <a:rPr lang="en-US" sz="1200" kern="1200" dirty="0" smtClean="0">
                <a:solidFill>
                  <a:schemeClr val="tx1"/>
                </a:solidFill>
                <a:effectLst/>
                <a:latin typeface="+mn-lt"/>
                <a:ea typeface="+mn-ea"/>
                <a:cs typeface="+mn-cs"/>
              </a:rPr>
              <a:t> - a written guarantee, issued to the purchaser of an article by its manufacturer, promising to repair or replace it if necessary within a specified period of time</a:t>
            </a:r>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17</a:t>
            </a:fld>
            <a:endParaRPr lang="en-US" dirty="0"/>
          </a:p>
        </p:txBody>
      </p:sp>
    </p:spTree>
    <p:extLst>
      <p:ext uri="{BB962C8B-B14F-4D97-AF65-F5344CB8AC3E}">
        <p14:creationId xmlns:p14="http://schemas.microsoft.com/office/powerpoint/2010/main" val="3007356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Original works of authorship </a:t>
            </a:r>
          </a:p>
          <a:p>
            <a:r>
              <a:rPr lang="en-US" sz="1200" kern="1200" dirty="0" smtClean="0">
                <a:solidFill>
                  <a:schemeClr val="tx1"/>
                </a:solidFill>
                <a:effectLst/>
                <a:latin typeface="+mn-lt"/>
                <a:ea typeface="+mn-ea"/>
                <a:cs typeface="+mn-cs"/>
              </a:rPr>
              <a:t>Fixed in any tangible medium of expression </a:t>
            </a:r>
          </a:p>
          <a:p>
            <a:r>
              <a:rPr lang="en-US" sz="1200" kern="1200" dirty="0" smtClean="0">
                <a:solidFill>
                  <a:schemeClr val="tx1"/>
                </a:solidFill>
                <a:effectLst/>
                <a:latin typeface="+mn-lt"/>
                <a:ea typeface="+mn-ea"/>
                <a:cs typeface="+mn-cs"/>
              </a:rPr>
              <a:t>Copyright protects only the expression of an idea. The duration of copyright protection depends on several factors.  For works created by an individual, protection lasts for the life of the author, plus 70 years.  For works created anonymously, pseudonymously, and for hire, protection lasts 95 years from the date of publication or 120 years from the date of creation, whichever is shorter.</a:t>
            </a:r>
          </a:p>
          <a:p>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18</a:t>
            </a:fld>
            <a:endParaRPr lang="en-US" dirty="0"/>
          </a:p>
        </p:txBody>
      </p:sp>
    </p:spTree>
    <p:extLst>
      <p:ext uri="{BB962C8B-B14F-4D97-AF65-F5344CB8AC3E}">
        <p14:creationId xmlns:p14="http://schemas.microsoft.com/office/powerpoint/2010/main" val="2241232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 we mean by</a:t>
            </a:r>
            <a:r>
              <a:rPr lang="en-US" baseline="0" dirty="0" smtClean="0"/>
              <a:t> this when we say fundamentally grounded?</a:t>
            </a:r>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19</a:t>
            </a:fld>
            <a:endParaRPr lang="en-US"/>
          </a:p>
        </p:txBody>
      </p:sp>
    </p:spTree>
    <p:extLst>
      <p:ext uri="{BB962C8B-B14F-4D97-AF65-F5344CB8AC3E}">
        <p14:creationId xmlns:p14="http://schemas.microsoft.com/office/powerpoint/2010/main" val="4121270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Copyright gives the creator of the original work exclusive rights in terms of usage, distribution and customization of the work. Some of the privileges copyright provides to the author of software include: </a:t>
            </a:r>
          </a:p>
          <a:p>
            <a:pPr lvl="0"/>
            <a:r>
              <a:rPr lang="en-US" sz="1200" kern="1200" dirty="0" smtClean="0">
                <a:solidFill>
                  <a:schemeClr val="tx1"/>
                </a:solidFill>
                <a:effectLst/>
                <a:latin typeface="+mn-lt"/>
                <a:ea typeface="+mn-ea"/>
                <a:cs typeface="+mn-cs"/>
              </a:rPr>
              <a:t>The right to produce and sell copies of the work </a:t>
            </a:r>
          </a:p>
          <a:p>
            <a:pPr lvl="0"/>
            <a:r>
              <a:rPr lang="en-US" sz="1200" kern="1200" dirty="0" smtClean="0">
                <a:solidFill>
                  <a:schemeClr val="tx1"/>
                </a:solidFill>
                <a:effectLst/>
                <a:latin typeface="+mn-lt"/>
                <a:ea typeface="+mn-ea"/>
                <a:cs typeface="+mn-cs"/>
              </a:rPr>
              <a:t>The right to create derivative works </a:t>
            </a:r>
          </a:p>
          <a:p>
            <a:pPr lvl="0"/>
            <a:r>
              <a:rPr lang="en-US" sz="1200" kern="1200" dirty="0" smtClean="0">
                <a:solidFill>
                  <a:schemeClr val="tx1"/>
                </a:solidFill>
                <a:effectLst/>
                <a:latin typeface="+mn-lt"/>
                <a:ea typeface="+mn-ea"/>
                <a:cs typeface="+mn-cs"/>
              </a:rPr>
              <a:t>The right to sell, transfer or reassign any of the rights granted by copyright to others </a:t>
            </a:r>
          </a:p>
          <a:p>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20</a:t>
            </a:fld>
            <a:endParaRPr lang="en-US" dirty="0"/>
          </a:p>
        </p:txBody>
      </p:sp>
    </p:spTree>
    <p:extLst>
      <p:ext uri="{BB962C8B-B14F-4D97-AF65-F5344CB8AC3E}">
        <p14:creationId xmlns:p14="http://schemas.microsoft.com/office/powerpoint/2010/main" val="1085194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Fair use”</a:t>
            </a:r>
            <a:r>
              <a:rPr lang="en-US" sz="1200" kern="1200" dirty="0" smtClean="0">
                <a:solidFill>
                  <a:schemeClr val="tx1"/>
                </a:solidFill>
                <a:effectLst/>
                <a:latin typeface="+mn-lt"/>
                <a:ea typeface="+mn-ea"/>
                <a:cs typeface="+mn-cs"/>
              </a:rPr>
              <a:t> allows persons other than the creator to make certain limited uses of the copyrighted material for purposes of commenting upon or criticizing the work, reporting, or teaching related to the copyrighted material.</a:t>
            </a:r>
          </a:p>
          <a:p>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21</a:t>
            </a:fld>
            <a:endParaRPr lang="en-US" dirty="0"/>
          </a:p>
        </p:txBody>
      </p:sp>
    </p:spTree>
    <p:extLst>
      <p:ext uri="{BB962C8B-B14F-4D97-AF65-F5344CB8AC3E}">
        <p14:creationId xmlns:p14="http://schemas.microsoft.com/office/powerpoint/2010/main" val="2864037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about this?</a:t>
            </a:r>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22</a:t>
            </a:fld>
            <a:endParaRPr lang="en-US"/>
          </a:p>
        </p:txBody>
      </p:sp>
    </p:spTree>
    <p:extLst>
      <p:ext uri="{BB962C8B-B14F-4D97-AF65-F5344CB8AC3E}">
        <p14:creationId xmlns:p14="http://schemas.microsoft.com/office/powerpoint/2010/main" val="1711302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24</a:t>
            </a:fld>
            <a:endParaRPr lang="en-US" dirty="0"/>
          </a:p>
        </p:txBody>
      </p:sp>
    </p:spTree>
    <p:extLst>
      <p:ext uri="{BB962C8B-B14F-4D97-AF65-F5344CB8AC3E}">
        <p14:creationId xmlns:p14="http://schemas.microsoft.com/office/powerpoint/2010/main" val="4239207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2.</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Availability of the source code.</a:t>
            </a:r>
          </a:p>
          <a:p>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3</a:t>
            </a:fld>
            <a:endParaRPr lang="en-US" dirty="0"/>
          </a:p>
        </p:txBody>
      </p:sp>
    </p:spTree>
    <p:extLst>
      <p:ext uri="{BB962C8B-B14F-4D97-AF65-F5344CB8AC3E}">
        <p14:creationId xmlns:p14="http://schemas.microsoft.com/office/powerpoint/2010/main" val="18379225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MIT License, probably the simplest of those licenses, imposes almost no restrictions on licensees and no meaningful restriction at all on licensees distributing derivative works. When the original work or “substantial portions” of it are distributed, the licensee is required to include a copyright notice and the notice giving permission to potential licensees of their rights to use the work. The licensee is not even required to include the disclaimer of warranties that was part of the original license. (Such licensees may, however, have good reason to include that disclaimer—in particular, to protect themselves from potential liability.) The MIT License does not impose even these restrictions on licensees who choose not to distribute it or “substantial portions” of it, but rather only works derived from it. Such licensees need not include the copyright notice, the disclaimer of warranties, or the permission notice. As described in the previous chapter, this allows the creator of a derivative work to license that new work in any way that he may choose, whether under a proprietary license or under the MIT or another open source license.</a:t>
            </a:r>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27</a:t>
            </a:fld>
            <a:endParaRPr lang="en-US"/>
          </a:p>
        </p:txBody>
      </p:sp>
    </p:spTree>
    <p:extLst>
      <p:ext uri="{BB962C8B-B14F-4D97-AF65-F5344CB8AC3E}">
        <p14:creationId xmlns:p14="http://schemas.microsoft.com/office/powerpoint/2010/main" val="1746351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Copyright retained</a:t>
            </a:r>
          </a:p>
          <a:p>
            <a:r>
              <a:rPr lang="en-US" sz="1200" b="1" kern="1200" dirty="0" smtClean="0">
                <a:solidFill>
                  <a:schemeClr val="tx1"/>
                </a:solidFill>
                <a:effectLst/>
                <a:latin typeface="+mn-lt"/>
                <a:ea typeface="+mn-ea"/>
                <a:cs typeface="+mn-cs"/>
              </a:rPr>
              <a:t>Right to perform</a:t>
            </a:r>
          </a:p>
          <a:p>
            <a:r>
              <a:rPr lang="en-US" sz="1200" b="1" kern="1200" dirty="0" smtClean="0">
                <a:solidFill>
                  <a:schemeClr val="tx1"/>
                </a:solidFill>
                <a:effectLst/>
                <a:latin typeface="+mn-lt"/>
                <a:ea typeface="+mn-ea"/>
                <a:cs typeface="+mn-cs"/>
              </a:rPr>
              <a:t>Right to display</a:t>
            </a:r>
          </a:p>
          <a:p>
            <a:r>
              <a:rPr lang="en-US" sz="1200" b="1" kern="1200" dirty="0" smtClean="0">
                <a:solidFill>
                  <a:schemeClr val="tx1"/>
                </a:solidFill>
                <a:effectLst/>
                <a:latin typeface="+mn-lt"/>
                <a:ea typeface="+mn-ea"/>
                <a:cs typeface="+mn-cs"/>
              </a:rPr>
              <a:t>Right to modify</a:t>
            </a:r>
          </a:p>
          <a:p>
            <a:r>
              <a:rPr lang="en-US" sz="1200" b="1" kern="1200" dirty="0" smtClean="0">
                <a:solidFill>
                  <a:schemeClr val="tx1"/>
                </a:solidFill>
                <a:effectLst/>
                <a:latin typeface="+mn-lt"/>
                <a:ea typeface="+mn-ea"/>
                <a:cs typeface="+mn-cs"/>
              </a:rPr>
              <a:t>Right to distribute</a:t>
            </a:r>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28</a:t>
            </a:fld>
            <a:endParaRPr lang="en-US"/>
          </a:p>
        </p:txBody>
      </p:sp>
    </p:spTree>
    <p:extLst>
      <p:ext uri="{BB962C8B-B14F-4D97-AF65-F5344CB8AC3E}">
        <p14:creationId xmlns:p14="http://schemas.microsoft.com/office/powerpoint/2010/main" val="40235124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licenses described in this chapter are very different from those described in</a:t>
            </a:r>
            <a:r>
              <a:rPr lang="en-US" baseline="0" dirty="0" smtClean="0"/>
              <a:t> previous slides</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you’re interested in licenses that keep code from being used in proprietary software:</a:t>
            </a:r>
          </a:p>
          <a:p>
            <a:endParaRPr lang="en-US" dirty="0" smtClean="0"/>
          </a:p>
          <a:p>
            <a:r>
              <a:rPr lang="en-US" dirty="0" smtClean="0"/>
              <a:t>The GNU General Public License (the GPL License) explicitly requires that derivative works be distributed under the terms of the GPL License and also that derivative works may only be permitted to be distributed under the terms of the license. The Mozilla License imposes different and less restrictive terms on the licensing of derivative works</a:t>
            </a:r>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29</a:t>
            </a:fld>
            <a:endParaRPr lang="en-US"/>
          </a:p>
        </p:txBody>
      </p:sp>
    </p:spTree>
    <p:extLst>
      <p:ext uri="{BB962C8B-B14F-4D97-AF65-F5344CB8AC3E}">
        <p14:creationId xmlns:p14="http://schemas.microsoft.com/office/powerpoint/2010/main" val="827625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GNU’s General Public License, or GPL, is one of the foundation open source licenses. Created by the Free Software Foundation (FSF), which has made many contributions to open source coding, it is the preferred license for projects authorized by the FSF, including the GNU </a:t>
            </a:r>
            <a:r>
              <a:rPr lang="en-US" dirty="0" err="1" smtClean="0"/>
              <a:t>Emacs</a:t>
            </a:r>
            <a:r>
              <a:rPr lang="en-US" dirty="0" smtClean="0"/>
              <a:t> Editor and the GNU C Compiler, among literally scores of others, including the GNU/Linux kernel. </a:t>
            </a:r>
          </a:p>
          <a:p>
            <a:endParaRPr lang="en-US" dirty="0" smtClean="0"/>
          </a:p>
          <a:p>
            <a:r>
              <a:rPr lang="en-US" dirty="0" smtClean="0"/>
              <a:t>The intentions behind the license and the premise underlying it are explained in the license’s preamble, which is included here in its entirety. The preamble follows the copyright notice,† and a notice that prevents modifications, ironically enough, to the license itself: “Everyone is permitted to copy and distribute verbatim copies of this license document, but changing it is not allowed.” While the license permits the creation of derivative works from the licensed code, it does not permit the creation of derivative licenses from the license itself.</a:t>
            </a:r>
          </a:p>
          <a:p>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31</a:t>
            </a:fld>
            <a:endParaRPr lang="en-US"/>
          </a:p>
        </p:txBody>
      </p:sp>
    </p:spTree>
    <p:extLst>
      <p:ext uri="{BB962C8B-B14F-4D97-AF65-F5344CB8AC3E}">
        <p14:creationId xmlns:p14="http://schemas.microsoft.com/office/powerpoint/2010/main" val="65677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a:t>
            </a:r>
            <a:r>
              <a:rPr lang="en-US" sz="1200" kern="1200" dirty="0" smtClean="0">
                <a:solidFill>
                  <a:schemeClr val="tx1"/>
                </a:solidFill>
                <a:effectLst/>
                <a:latin typeface="+mn-lt"/>
                <a:ea typeface="+mn-ea"/>
                <a:cs typeface="+mn-cs"/>
              </a:rPr>
              <a:t>Right to create modifications and derivative works.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 </a:t>
            </a:r>
            <a:r>
              <a:rPr lang="en-US" sz="1200" kern="1200" dirty="0" smtClean="0">
                <a:solidFill>
                  <a:schemeClr val="tx1"/>
                </a:solidFill>
                <a:effectLst/>
                <a:latin typeface="+mn-lt"/>
                <a:ea typeface="+mn-ea"/>
                <a:cs typeface="+mn-cs"/>
              </a:rPr>
              <a:t>May require modified versions to be distributed as the original version plus patches.</a:t>
            </a:r>
          </a:p>
          <a:p>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4</a:t>
            </a:fld>
            <a:endParaRPr lang="en-US" dirty="0"/>
          </a:p>
        </p:txBody>
      </p:sp>
    </p:spTree>
    <p:extLst>
      <p:ext uri="{BB962C8B-B14F-4D97-AF65-F5344CB8AC3E}">
        <p14:creationId xmlns:p14="http://schemas.microsoft.com/office/powerpoint/2010/main" val="818664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a:t>
            </a:r>
            <a:r>
              <a:rPr lang="en-US" sz="1200" kern="1200" dirty="0" smtClean="0">
                <a:solidFill>
                  <a:schemeClr val="tx1"/>
                </a:solidFill>
                <a:effectLst/>
                <a:latin typeface="+mn-lt"/>
                <a:ea typeface="+mn-ea"/>
                <a:cs typeface="+mn-cs"/>
              </a:rPr>
              <a:t>Right to create modifications and derivative works.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 </a:t>
            </a:r>
            <a:r>
              <a:rPr lang="en-US" sz="1200" kern="1200" dirty="0" smtClean="0">
                <a:solidFill>
                  <a:schemeClr val="tx1"/>
                </a:solidFill>
                <a:effectLst/>
                <a:latin typeface="+mn-lt"/>
                <a:ea typeface="+mn-ea"/>
                <a:cs typeface="+mn-cs"/>
              </a:rPr>
              <a:t>May require modified versions to be distributed as the original version plus patches.</a:t>
            </a:r>
          </a:p>
          <a:p>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5</a:t>
            </a:fld>
            <a:endParaRPr lang="en-US" dirty="0"/>
          </a:p>
        </p:txBody>
      </p:sp>
    </p:spTree>
    <p:extLst>
      <p:ext uri="{BB962C8B-B14F-4D97-AF65-F5344CB8AC3E}">
        <p14:creationId xmlns:p14="http://schemas.microsoft.com/office/powerpoint/2010/main" val="2436908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7. All rights granted must flow through to/with redistributed versions.</a:t>
            </a:r>
          </a:p>
          <a:p>
            <a:r>
              <a:rPr lang="en-US" sz="1200" kern="1200" dirty="0" smtClean="0">
                <a:solidFill>
                  <a:schemeClr val="tx1"/>
                </a:solidFill>
                <a:effectLst/>
                <a:latin typeface="+mn-lt"/>
                <a:ea typeface="+mn-ea"/>
                <a:cs typeface="+mn-cs"/>
              </a:rPr>
              <a:t>8. The license applies to the program as a whole and each of its components.</a:t>
            </a:r>
          </a:p>
          <a:p>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7</a:t>
            </a:fld>
            <a:endParaRPr lang="en-US" dirty="0"/>
          </a:p>
        </p:txBody>
      </p:sp>
    </p:spTree>
    <p:extLst>
      <p:ext uri="{BB962C8B-B14F-4D97-AF65-F5344CB8AC3E}">
        <p14:creationId xmlns:p14="http://schemas.microsoft.com/office/powerpoint/2010/main" val="3174704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9. The license must not restrict other software, thus permitting the distribution of open source and closed source software together. </a:t>
            </a:r>
          </a:p>
          <a:p>
            <a:r>
              <a:rPr lang="en-US" sz="1200" kern="1200" dirty="0" smtClean="0">
                <a:solidFill>
                  <a:schemeClr val="tx1"/>
                </a:solidFill>
                <a:effectLst/>
                <a:latin typeface="+mn-lt"/>
                <a:ea typeface="+mn-ea"/>
                <a:cs typeface="+mn-cs"/>
              </a:rPr>
              <a:t>10. The license must be technology-neutral; thus no provision of the license may be predicated on any individual technology or style of interface.</a:t>
            </a:r>
          </a:p>
          <a:p>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8</a:t>
            </a:fld>
            <a:endParaRPr lang="en-US" dirty="0"/>
          </a:p>
        </p:txBody>
      </p:sp>
    </p:spTree>
    <p:extLst>
      <p:ext uri="{BB962C8B-B14F-4D97-AF65-F5344CB8AC3E}">
        <p14:creationId xmlns:p14="http://schemas.microsoft.com/office/powerpoint/2010/main" val="233468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term license means permission. The copyright holder, or licensor, grants another person, known as the licensee, specific permissions to use the work.</a:t>
            </a:r>
          </a:p>
          <a:p>
            <a:endParaRPr lang="en-US" dirty="0" smtClean="0"/>
          </a:p>
          <a:p>
            <a:r>
              <a:rPr lang="en-US" dirty="0" smtClean="0"/>
              <a:t>Permission by the owner of property to take some act that the owner has the ability to control due to their ownership of intellectual property rights</a:t>
            </a:r>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11</a:t>
            </a:fld>
            <a:endParaRPr lang="en-US" dirty="0"/>
          </a:p>
        </p:txBody>
      </p:sp>
    </p:spTree>
    <p:extLst>
      <p:ext uri="{BB962C8B-B14F-4D97-AF65-F5344CB8AC3E}">
        <p14:creationId xmlns:p14="http://schemas.microsoft.com/office/powerpoint/2010/main" val="4132077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intellectual property rights do you license for software?</a:t>
            </a:r>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12</a:t>
            </a:fld>
            <a:endParaRPr lang="en-US" dirty="0"/>
          </a:p>
        </p:txBody>
      </p:sp>
    </p:spTree>
    <p:extLst>
      <p:ext uri="{BB962C8B-B14F-4D97-AF65-F5344CB8AC3E}">
        <p14:creationId xmlns:p14="http://schemas.microsoft.com/office/powerpoint/2010/main" val="3822901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13</a:t>
            </a:fld>
            <a:endParaRPr lang="en-US" dirty="0"/>
          </a:p>
        </p:txBody>
      </p:sp>
    </p:spTree>
    <p:extLst>
      <p:ext uri="{BB962C8B-B14F-4D97-AF65-F5344CB8AC3E}">
        <p14:creationId xmlns:p14="http://schemas.microsoft.com/office/powerpoint/2010/main" val="2433162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70BDAAB-1FFC-4835-8085-A9533A7C971E}" type="datetimeFigureOut">
              <a:rPr lang="en-US" smtClean="0"/>
              <a:t>7/31/2018</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9AD18E67-ECAD-4167-8FF0-88FC627FE993}" type="slidenum">
              <a:rPr lang="en-US" smtClean="0"/>
              <a:t>‹#›</a:t>
            </a:fld>
            <a:endParaRPr lang="en-US"/>
          </a:p>
        </p:txBody>
      </p:sp>
    </p:spTree>
    <p:extLst>
      <p:ext uri="{BB962C8B-B14F-4D97-AF65-F5344CB8AC3E}">
        <p14:creationId xmlns:p14="http://schemas.microsoft.com/office/powerpoint/2010/main" val="1363623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0BDAAB-1FFC-4835-8085-A9533A7C971E}" type="datetimeFigureOut">
              <a:rPr lang="en-US" smtClean="0"/>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18E67-ECAD-4167-8FF0-88FC627FE993}" type="slidenum">
              <a:rPr lang="en-US" smtClean="0"/>
              <a:t>‹#›</a:t>
            </a:fld>
            <a:endParaRPr lang="en-US"/>
          </a:p>
        </p:txBody>
      </p:sp>
    </p:spTree>
    <p:extLst>
      <p:ext uri="{BB962C8B-B14F-4D97-AF65-F5344CB8AC3E}">
        <p14:creationId xmlns:p14="http://schemas.microsoft.com/office/powerpoint/2010/main" val="2042141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70BDAAB-1FFC-4835-8085-A9533A7C971E}" type="datetimeFigureOut">
              <a:rPr lang="en-US" smtClean="0"/>
              <a:t>7/31/2018</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9AD18E67-ECAD-4167-8FF0-88FC627FE993}" type="slidenum">
              <a:rPr lang="en-US" smtClean="0"/>
              <a:t>‹#›</a:t>
            </a:fld>
            <a:endParaRPr lang="en-US"/>
          </a:p>
        </p:txBody>
      </p:sp>
    </p:spTree>
    <p:extLst>
      <p:ext uri="{BB962C8B-B14F-4D97-AF65-F5344CB8AC3E}">
        <p14:creationId xmlns:p14="http://schemas.microsoft.com/office/powerpoint/2010/main" val="3835972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70BDAAB-1FFC-4835-8085-A9533A7C971E}" type="datetimeFigureOut">
              <a:rPr lang="en-US" smtClean="0"/>
              <a:t>7/31/2018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531812" y="4983087"/>
            <a:ext cx="779767" cy="365125"/>
          </a:xfrm>
        </p:spPr>
        <p:txBody>
          <a:bodyPr/>
          <a:lstStyle/>
          <a:p>
            <a:fld id="{9AD18E67-ECAD-4167-8FF0-88FC627FE993}" type="slidenum">
              <a:rPr lang="en-US" smtClean="0"/>
              <a:t>‹#›</a:t>
            </a:fld>
            <a:endParaRPr lang="en-US"/>
          </a:p>
        </p:txBody>
      </p:sp>
    </p:spTree>
    <p:extLst>
      <p:ext uri="{BB962C8B-B14F-4D97-AF65-F5344CB8AC3E}">
        <p14:creationId xmlns:p14="http://schemas.microsoft.com/office/powerpoint/2010/main" val="3289942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0BDAAB-1FFC-4835-8085-A9533A7C971E}" type="datetimeFigureOut">
              <a:rPr lang="en-US" smtClean="0"/>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31812" y="3244139"/>
            <a:ext cx="779767" cy="365125"/>
          </a:xfrm>
        </p:spPr>
        <p:txBody>
          <a:bodyPr/>
          <a:lstStyle/>
          <a:p>
            <a:fld id="{9AD18E67-ECAD-4167-8FF0-88FC627FE993}" type="slidenum">
              <a:rPr lang="en-US" smtClean="0"/>
              <a:t>‹#›</a:t>
            </a:fld>
            <a:endParaRPr lang="en-US"/>
          </a:p>
        </p:txBody>
      </p:sp>
    </p:spTree>
    <p:extLst>
      <p:ext uri="{BB962C8B-B14F-4D97-AF65-F5344CB8AC3E}">
        <p14:creationId xmlns:p14="http://schemas.microsoft.com/office/powerpoint/2010/main" val="600638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0BDAAB-1FFC-4835-8085-A9533A7C971E}" type="datetimeFigureOut">
              <a:rPr lang="en-US" smtClean="0"/>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31812" y="3244139"/>
            <a:ext cx="779767" cy="365125"/>
          </a:xfrm>
        </p:spPr>
        <p:txBody>
          <a:bodyPr/>
          <a:lstStyle/>
          <a:p>
            <a:fld id="{9AD18E67-ECAD-4167-8FF0-88FC627FE993}" type="slidenum">
              <a:rPr lang="en-US" smtClean="0"/>
              <a:t>‹#›</a:t>
            </a:fld>
            <a:endParaRPr lang="en-US"/>
          </a:p>
        </p:txBody>
      </p:sp>
    </p:spTree>
    <p:extLst>
      <p:ext uri="{BB962C8B-B14F-4D97-AF65-F5344CB8AC3E}">
        <p14:creationId xmlns:p14="http://schemas.microsoft.com/office/powerpoint/2010/main" val="3977856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0BDAAB-1FFC-4835-8085-A9533A7C971E}" type="datetimeFigureOut">
              <a:rPr lang="en-US" smtClean="0"/>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9AD18E67-ECAD-4167-8FF0-88FC627FE993}" type="slidenum">
              <a:rPr lang="en-US" smtClean="0"/>
              <a:t>‹#›</a:t>
            </a:fld>
            <a:endParaRPr lang="en-US"/>
          </a:p>
        </p:txBody>
      </p:sp>
    </p:spTree>
    <p:extLst>
      <p:ext uri="{BB962C8B-B14F-4D97-AF65-F5344CB8AC3E}">
        <p14:creationId xmlns:p14="http://schemas.microsoft.com/office/powerpoint/2010/main" val="20554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70BDAAB-1FFC-4835-8085-A9533A7C971E}" type="datetimeFigureOut">
              <a:rPr lang="en-US" smtClean="0"/>
              <a:t>7/31/2018</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AD18E67-ECAD-4167-8FF0-88FC627FE993}" type="slidenum">
              <a:rPr lang="en-US" smtClean="0"/>
              <a:t>‹#›</a:t>
            </a:fld>
            <a:endParaRPr lang="en-US"/>
          </a:p>
        </p:txBody>
      </p:sp>
    </p:spTree>
    <p:extLst>
      <p:ext uri="{BB962C8B-B14F-4D97-AF65-F5344CB8AC3E}">
        <p14:creationId xmlns:p14="http://schemas.microsoft.com/office/powerpoint/2010/main" val="1852380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0BDAAB-1FFC-4835-8085-A9533A7C971E}" type="datetimeFigureOut">
              <a:rPr lang="en-US" smtClean="0"/>
              <a:t>7/31/2018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18E67-ECAD-4167-8FF0-88FC627FE993}" type="slidenum">
              <a:rPr lang="en-US" smtClean="0"/>
              <a:t>‹#›</a:t>
            </a:fld>
            <a:endParaRPr lang="en-US"/>
          </a:p>
        </p:txBody>
      </p:sp>
    </p:spTree>
    <p:extLst>
      <p:ext uri="{BB962C8B-B14F-4D97-AF65-F5344CB8AC3E}">
        <p14:creationId xmlns:p14="http://schemas.microsoft.com/office/powerpoint/2010/main" val="2997483067"/>
      </p:ext>
    </p:extLst>
  </p:cSld>
  <p:clrMapOvr>
    <a:masterClrMapping/>
  </p:clrMapOvr>
  <p:extLst>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0BDAAB-1FFC-4835-8085-A9533A7C971E}" type="datetimeFigureOut">
              <a:rPr lang="en-US" smtClean="0"/>
              <a:t>7/31/2018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D18E67-ECAD-4167-8FF0-88FC627FE993}" type="slidenum">
              <a:rPr lang="en-US" smtClean="0"/>
              <a:t>‹#›</a:t>
            </a:fld>
            <a:endParaRPr lang="en-US"/>
          </a:p>
        </p:txBody>
      </p:sp>
    </p:spTree>
    <p:extLst>
      <p:ext uri="{BB962C8B-B14F-4D97-AF65-F5344CB8AC3E}">
        <p14:creationId xmlns:p14="http://schemas.microsoft.com/office/powerpoint/2010/main" val="1916725271"/>
      </p:ext>
    </p:extLst>
  </p:cSld>
  <p:clrMapOvr>
    <a:masterClrMapping/>
  </p:clrMapOvr>
  <p:extLst>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0BDAAB-1FFC-4835-8085-A9533A7C971E}" type="datetimeFigureOut">
              <a:rPr lang="en-US" smtClean="0"/>
              <a:t>7/31/2018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D18E67-ECAD-4167-8FF0-88FC627FE993}" type="slidenum">
              <a:rPr lang="en-US" smtClean="0"/>
              <a:t>‹#›</a:t>
            </a:fld>
            <a:endParaRPr lang="en-US"/>
          </a:p>
        </p:txBody>
      </p:sp>
    </p:spTree>
    <p:extLst>
      <p:ext uri="{BB962C8B-B14F-4D97-AF65-F5344CB8AC3E}">
        <p14:creationId xmlns:p14="http://schemas.microsoft.com/office/powerpoint/2010/main" val="2282569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0BDAAB-1FFC-4835-8085-A9533A7C971E}" type="datetimeFigureOut">
              <a:rPr lang="en-US" smtClean="0"/>
              <a:t>7/31/2018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D18E67-ECAD-4167-8FF0-88FC627FE993}" type="slidenum">
              <a:rPr lang="en-US" smtClean="0"/>
              <a:t>‹#›</a:t>
            </a:fld>
            <a:endParaRPr lang="en-US"/>
          </a:p>
        </p:txBody>
      </p:sp>
    </p:spTree>
    <p:extLst>
      <p:ext uri="{BB962C8B-B14F-4D97-AF65-F5344CB8AC3E}">
        <p14:creationId xmlns:p14="http://schemas.microsoft.com/office/powerpoint/2010/main" val="1624167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70BDAAB-1FFC-4835-8085-A9533A7C971E}" type="datetimeFigureOut">
              <a:rPr lang="en-US" smtClean="0"/>
              <a:t>7/31/2018</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AD18E67-ECAD-4167-8FF0-88FC627FE993}" type="slidenum">
              <a:rPr lang="en-US" smtClean="0"/>
              <a:t>‹#›</a:t>
            </a:fld>
            <a:endParaRPr lang="en-US"/>
          </a:p>
        </p:txBody>
      </p:sp>
    </p:spTree>
    <p:extLst>
      <p:ext uri="{BB962C8B-B14F-4D97-AF65-F5344CB8AC3E}">
        <p14:creationId xmlns:p14="http://schemas.microsoft.com/office/powerpoint/2010/main" val="1968133443"/>
      </p:ext>
    </p:extLst>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70BDAAB-1FFC-4835-8085-A9533A7C971E}" type="datetimeFigureOut">
              <a:rPr lang="en-US" smtClean="0"/>
              <a:t>7/31/2018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18E67-ECAD-4167-8FF0-88FC627FE993}" type="slidenum">
              <a:rPr lang="en-US" smtClean="0"/>
              <a:t>‹#›</a:t>
            </a:fld>
            <a:endParaRPr lang="en-US"/>
          </a:p>
        </p:txBody>
      </p:sp>
    </p:spTree>
    <p:extLst>
      <p:ext uri="{BB962C8B-B14F-4D97-AF65-F5344CB8AC3E}">
        <p14:creationId xmlns:p14="http://schemas.microsoft.com/office/powerpoint/2010/main" val="2653778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70BDAAB-1FFC-4835-8085-A9533A7C971E}" type="datetimeFigureOut">
              <a:rPr lang="en-US" smtClean="0"/>
              <a:t>7/31/2018</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9AD18E67-ECAD-4167-8FF0-88FC627FE993}"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46106414"/>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8" Type="http://schemas.openxmlformats.org/officeDocument/2006/relationships/hyperlink" Target="https://opensource.org/licenses/lgpl-license" TargetMode="External"/><Relationship Id="rId3" Type="http://schemas.openxmlformats.org/officeDocument/2006/relationships/hyperlink" Target="https://opensource.org/licenses/BSD-3-Clause" TargetMode="External"/><Relationship Id="rId7" Type="http://schemas.openxmlformats.org/officeDocument/2006/relationships/hyperlink" Target="https://opensource.org/licenses/gpl-license" TargetMode="External"/><Relationship Id="rId2" Type="http://schemas.openxmlformats.org/officeDocument/2006/relationships/hyperlink" Target="https://opensource.org/licenses/Apache-2.0" TargetMode="External"/><Relationship Id="rId1" Type="http://schemas.openxmlformats.org/officeDocument/2006/relationships/slideLayout" Target="../slideLayouts/slideLayout2.xml"/><Relationship Id="rId6" Type="http://schemas.openxmlformats.org/officeDocument/2006/relationships/hyperlink" Target="https://opensource.org/licenses/EPL-1.0" TargetMode="External"/><Relationship Id="rId5" Type="http://schemas.openxmlformats.org/officeDocument/2006/relationships/hyperlink" Target="https://opensource.org/licenses/CDDL-1.0" TargetMode="External"/><Relationship Id="rId10" Type="http://schemas.openxmlformats.org/officeDocument/2006/relationships/hyperlink" Target="https://opensource.org/licenses/MPL-2.0" TargetMode="External"/><Relationship Id="rId4" Type="http://schemas.openxmlformats.org/officeDocument/2006/relationships/hyperlink" Target="https://opensource.org/licenses/BSD-2-Clause" TargetMode="External"/><Relationship Id="rId9" Type="http://schemas.openxmlformats.org/officeDocument/2006/relationships/hyperlink" Target="https://opensource.org/licenses/MIT" TargetMode="External"/></Relationships>
</file>

<file path=ppt/slides/_rels/slide24.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s://opensource.org/licenses/category" TargetMode="Externa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0" y="1106086"/>
            <a:ext cx="11089333" cy="1646299"/>
          </a:xfrm>
        </p:spPr>
        <p:txBody>
          <a:bodyPr>
            <a:noAutofit/>
          </a:bodyPr>
          <a:lstStyle/>
          <a:p>
            <a:r>
              <a:rPr lang="en-US" sz="6600" dirty="0" smtClean="0">
                <a:latin typeface="Malgun Gothic" panose="020B0503020000020004" pitchFamily="34" charset="-127"/>
                <a:ea typeface="Malgun Gothic" panose="020B0503020000020004" pitchFamily="34" charset="-127"/>
              </a:rPr>
              <a:t>Open Source Software</a:t>
            </a:r>
            <a:endParaRPr lang="en-US" sz="6600" dirty="0">
              <a:latin typeface="Malgun Gothic" panose="020B0503020000020004" pitchFamily="34" charset="-127"/>
              <a:ea typeface="Malgun Gothic" panose="020B0503020000020004" pitchFamily="34" charset="-127"/>
            </a:endParaRPr>
          </a:p>
        </p:txBody>
      </p:sp>
      <p:sp>
        <p:nvSpPr>
          <p:cNvPr id="3" name="Subtitle 2"/>
          <p:cNvSpPr>
            <a:spLocks noGrp="1"/>
          </p:cNvSpPr>
          <p:nvPr>
            <p:ph type="subTitle" idx="1"/>
          </p:nvPr>
        </p:nvSpPr>
        <p:spPr>
          <a:xfrm>
            <a:off x="764074" y="3482997"/>
            <a:ext cx="10993546" cy="590321"/>
          </a:xfrm>
        </p:spPr>
        <p:txBody>
          <a:bodyPr>
            <a:normAutofit lnSpcReduction="10000"/>
          </a:bodyPr>
          <a:lstStyle/>
          <a:p>
            <a:r>
              <a:rPr lang="en-US" sz="2800" dirty="0"/>
              <a:t>Licensing, Contract, and Copyright Law</a:t>
            </a:r>
          </a:p>
          <a:p>
            <a:endParaRPr lang="en-US" sz="2800" dirty="0"/>
          </a:p>
        </p:txBody>
      </p:sp>
    </p:spTree>
    <p:extLst>
      <p:ext uri="{BB962C8B-B14F-4D97-AF65-F5344CB8AC3E}">
        <p14:creationId xmlns:p14="http://schemas.microsoft.com/office/powerpoint/2010/main" val="1338925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9404" y="1408781"/>
            <a:ext cx="11509696" cy="1811498"/>
          </a:xfrm>
        </p:spPr>
        <p:txBody>
          <a:bodyPr>
            <a:normAutofit/>
          </a:bodyPr>
          <a:lstStyle/>
          <a:p>
            <a:r>
              <a:rPr lang="en-US" b="1" u="sng" dirty="0"/>
              <a:t>Licensing, </a:t>
            </a:r>
            <a:r>
              <a:rPr lang="en-US" b="1" u="sng" dirty="0" smtClean="0"/>
              <a:t>Contract</a:t>
            </a:r>
            <a:r>
              <a:rPr lang="en-US" b="1" u="sng" dirty="0"/>
              <a:t>, </a:t>
            </a:r>
            <a:r>
              <a:rPr lang="en-US" b="1" u="sng" dirty="0" smtClean="0"/>
              <a:t> and </a:t>
            </a:r>
            <a:r>
              <a:rPr lang="en-US" b="1" u="sng" dirty="0"/>
              <a:t>Copyright Law</a:t>
            </a:r>
            <a:endParaRPr lang="en-US" dirty="0"/>
          </a:p>
        </p:txBody>
      </p:sp>
      <p:sp>
        <p:nvSpPr>
          <p:cNvPr id="6" name="Text Placeholder 5"/>
          <p:cNvSpPr>
            <a:spLocks noGrp="1"/>
          </p:cNvSpPr>
          <p:nvPr>
            <p:ph type="body" idx="1"/>
          </p:nvPr>
        </p:nvSpPr>
        <p:spPr>
          <a:xfrm>
            <a:off x="880689" y="3493779"/>
            <a:ext cx="8596668" cy="860400"/>
          </a:xfrm>
        </p:spPr>
        <p:txBody>
          <a:bodyPr/>
          <a:lstStyle/>
          <a:p>
            <a:endParaRPr lang="en-US" dirty="0"/>
          </a:p>
        </p:txBody>
      </p:sp>
    </p:spTree>
    <p:extLst>
      <p:ext uri="{BB962C8B-B14F-4D97-AF65-F5344CB8AC3E}">
        <p14:creationId xmlns:p14="http://schemas.microsoft.com/office/powerpoint/2010/main" val="33894891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Licensing</a:t>
            </a:r>
            <a:endParaRPr lang="en-US" dirty="0"/>
          </a:p>
        </p:txBody>
      </p:sp>
      <p:sp>
        <p:nvSpPr>
          <p:cNvPr id="6" name="Content Placeholder 5"/>
          <p:cNvSpPr>
            <a:spLocks noGrp="1"/>
          </p:cNvSpPr>
          <p:nvPr>
            <p:ph idx="1"/>
          </p:nvPr>
        </p:nvSpPr>
        <p:spPr>
          <a:xfrm>
            <a:off x="581192" y="2319684"/>
            <a:ext cx="11191708" cy="4110962"/>
          </a:xfrm>
        </p:spPr>
        <p:txBody>
          <a:bodyPr>
            <a:noAutofit/>
          </a:bodyPr>
          <a:lstStyle/>
          <a:p>
            <a:pPr lvl="1" fontAlgn="base"/>
            <a:r>
              <a:rPr lang="en-US" sz="2200" dirty="0" smtClean="0"/>
              <a:t> </a:t>
            </a:r>
            <a:r>
              <a:rPr lang="en-US" sz="2400" dirty="0" smtClean="0"/>
              <a:t>an </a:t>
            </a:r>
            <a:r>
              <a:rPr lang="en-US" sz="2400" dirty="0"/>
              <a:t>act of </a:t>
            </a:r>
            <a:r>
              <a:rPr lang="en-US" sz="2400" dirty="0" smtClean="0"/>
              <a:t>contract which refers </a:t>
            </a:r>
            <a:r>
              <a:rPr lang="en-US" sz="2400" dirty="0"/>
              <a:t>to the transfer of rights by the author partly or wholly at his own terms. </a:t>
            </a:r>
            <a:r>
              <a:rPr lang="en-US" sz="2400" dirty="0" smtClean="0"/>
              <a:t> </a:t>
            </a:r>
          </a:p>
          <a:p>
            <a:pPr marL="0" indent="0" fontAlgn="base">
              <a:buNone/>
            </a:pPr>
            <a:endParaRPr lang="en-US" sz="2400" b="1" dirty="0" smtClean="0"/>
          </a:p>
          <a:p>
            <a:pPr marL="0" indent="0" fontAlgn="base">
              <a:buNone/>
            </a:pPr>
            <a:r>
              <a:rPr lang="en-US" sz="2400" b="1" dirty="0" smtClean="0"/>
              <a:t>Software </a:t>
            </a:r>
            <a:r>
              <a:rPr lang="en-US" sz="2400" b="1" dirty="0"/>
              <a:t>license</a:t>
            </a:r>
            <a:r>
              <a:rPr lang="en-US" sz="2400" dirty="0"/>
              <a:t> is an agreement between you and the owner of a software program that allows you to do certain things that would otherwise be an infringement of copyright law. The software license usually answers questions such as:</a:t>
            </a:r>
          </a:p>
          <a:p>
            <a:pPr lvl="1" fontAlgn="base"/>
            <a:r>
              <a:rPr lang="en-US" sz="2400" dirty="0"/>
              <a:t>Where and </a:t>
            </a:r>
            <a:r>
              <a:rPr lang="en-US" sz="2400" dirty="0" smtClean="0"/>
              <a:t>how </a:t>
            </a:r>
            <a:r>
              <a:rPr lang="en-US" sz="2400" dirty="0"/>
              <a:t>often can you install the program?</a:t>
            </a:r>
          </a:p>
          <a:p>
            <a:pPr lvl="1" fontAlgn="base"/>
            <a:r>
              <a:rPr lang="en-US" sz="2400" dirty="0"/>
              <a:t>Can you copy, modify, or redistribute it?</a:t>
            </a:r>
          </a:p>
          <a:p>
            <a:pPr lvl="1" fontAlgn="base"/>
            <a:r>
              <a:rPr lang="en-US" sz="2400" dirty="0"/>
              <a:t>Can you look at the underlying source code?</a:t>
            </a:r>
          </a:p>
          <a:p>
            <a:pPr lvl="1"/>
            <a:endParaRPr lang="en-US" sz="2400" dirty="0"/>
          </a:p>
        </p:txBody>
      </p:sp>
    </p:spTree>
    <p:extLst>
      <p:ext uri="{BB962C8B-B14F-4D97-AF65-F5344CB8AC3E}">
        <p14:creationId xmlns:p14="http://schemas.microsoft.com/office/powerpoint/2010/main" val="12076913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0013" y="1657397"/>
            <a:ext cx="9895415" cy="775253"/>
          </a:xfrm>
        </p:spPr>
        <p:txBody>
          <a:bodyPr>
            <a:normAutofit fontScale="90000"/>
          </a:bodyPr>
          <a:lstStyle/>
          <a:p>
            <a:r>
              <a:rPr lang="en-US" b="1" dirty="0" smtClean="0">
                <a:solidFill>
                  <a:schemeClr val="tx1"/>
                </a:solidFill>
              </a:rPr>
              <a:t>Intellectual </a:t>
            </a:r>
            <a:r>
              <a:rPr lang="en-US" b="1" dirty="0">
                <a:solidFill>
                  <a:schemeClr val="tx1"/>
                </a:solidFill>
              </a:rPr>
              <a:t>Property (IP)</a:t>
            </a:r>
            <a:r>
              <a:rPr lang="en-US" dirty="0">
                <a:solidFill>
                  <a:schemeClr val="tx1"/>
                </a:solidFill>
              </a:rPr>
              <a:t> </a:t>
            </a:r>
          </a:p>
        </p:txBody>
      </p:sp>
      <p:sp>
        <p:nvSpPr>
          <p:cNvPr id="5" name="Content Placeholder 4"/>
          <p:cNvSpPr>
            <a:spLocks noGrp="1"/>
          </p:cNvSpPr>
          <p:nvPr>
            <p:ph type="body" sz="half" idx="2"/>
          </p:nvPr>
        </p:nvSpPr>
        <p:spPr>
          <a:xfrm>
            <a:off x="1152754" y="2564959"/>
            <a:ext cx="10143895" cy="2860149"/>
          </a:xfrm>
        </p:spPr>
        <p:txBody>
          <a:bodyPr>
            <a:normAutofit/>
          </a:bodyPr>
          <a:lstStyle/>
          <a:p>
            <a:pPr marL="342900" indent="-342900">
              <a:buFont typeface="Wingdings" panose="05000000000000000000" pitchFamily="2" charset="2"/>
              <a:buChar char="Ø"/>
            </a:pPr>
            <a:r>
              <a:rPr lang="en-US" sz="2400" dirty="0" smtClean="0"/>
              <a:t>are </a:t>
            </a:r>
            <a:r>
              <a:rPr lang="en-US" sz="2400" dirty="0"/>
              <a:t>legally protected rights that one has over new ideas or creations. </a:t>
            </a:r>
            <a:endParaRPr lang="en-US" sz="2400" dirty="0" smtClean="0"/>
          </a:p>
          <a:p>
            <a:pPr marL="342900" indent="-342900">
              <a:buFont typeface="Wingdings" panose="05000000000000000000" pitchFamily="2" charset="2"/>
              <a:buChar char="Ø"/>
            </a:pPr>
            <a:endParaRPr lang="en-US" sz="2400" dirty="0" smtClean="0"/>
          </a:p>
          <a:p>
            <a:r>
              <a:rPr lang="en-US" sz="2400" dirty="0" smtClean="0"/>
              <a:t>Common </a:t>
            </a:r>
            <a:r>
              <a:rPr lang="en-US" sz="2400" dirty="0"/>
              <a:t>types of intellectual property include </a:t>
            </a:r>
            <a:r>
              <a:rPr lang="en-US" sz="2400" b="1" i="1" dirty="0"/>
              <a:t>copyrights, trademarks, patents, industrial design rights and trade secrets</a:t>
            </a:r>
            <a:r>
              <a:rPr lang="en-US" sz="2400" dirty="0"/>
              <a:t>. </a:t>
            </a:r>
          </a:p>
          <a:p>
            <a:endParaRPr lang="en-US" sz="2400" dirty="0"/>
          </a:p>
        </p:txBody>
      </p:sp>
      <p:sp>
        <p:nvSpPr>
          <p:cNvPr id="7" name="Content Placeholder 4"/>
          <p:cNvSpPr txBox="1">
            <a:spLocks/>
          </p:cNvSpPr>
          <p:nvPr/>
        </p:nvSpPr>
        <p:spPr>
          <a:xfrm>
            <a:off x="951212" y="2300342"/>
            <a:ext cx="7760987" cy="9293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9" name="Title 3"/>
          <p:cNvSpPr txBox="1">
            <a:spLocks/>
          </p:cNvSpPr>
          <p:nvPr/>
        </p:nvSpPr>
        <p:spPr>
          <a:xfrm>
            <a:off x="9274003" y="497954"/>
            <a:ext cx="2885690" cy="625667"/>
          </a:xfrm>
          <a:prstGeom prst="rect">
            <a:avLst/>
          </a:prstGeom>
        </p:spPr>
        <p:txBody>
          <a:bodyPr vert="horz" lIns="91440" tIns="45720" rIns="91440" bIns="45720" rtlCol="0" anchor="b">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t>Definition of Terms</a:t>
            </a:r>
            <a:endParaRPr lang="en-US" sz="2400" dirty="0"/>
          </a:p>
        </p:txBody>
      </p:sp>
    </p:spTree>
    <p:extLst>
      <p:ext uri="{BB962C8B-B14F-4D97-AF65-F5344CB8AC3E}">
        <p14:creationId xmlns:p14="http://schemas.microsoft.com/office/powerpoint/2010/main" val="26492292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1789043"/>
            <a:ext cx="9743015" cy="775253"/>
          </a:xfrm>
        </p:spPr>
        <p:txBody>
          <a:bodyPr>
            <a:normAutofit fontScale="90000"/>
          </a:bodyPr>
          <a:lstStyle/>
          <a:p>
            <a:r>
              <a:rPr lang="en-US" b="1" dirty="0" smtClean="0">
                <a:solidFill>
                  <a:schemeClr val="tx1"/>
                </a:solidFill>
              </a:rPr>
              <a:t>Trademark</a:t>
            </a:r>
            <a:endParaRPr lang="en-US" dirty="0">
              <a:solidFill>
                <a:schemeClr val="tx1"/>
              </a:solidFill>
            </a:endParaRPr>
          </a:p>
        </p:txBody>
      </p:sp>
      <p:sp>
        <p:nvSpPr>
          <p:cNvPr id="5" name="Content Placeholder 4"/>
          <p:cNvSpPr>
            <a:spLocks noGrp="1"/>
          </p:cNvSpPr>
          <p:nvPr>
            <p:ph type="body" sz="half" idx="2"/>
          </p:nvPr>
        </p:nvSpPr>
        <p:spPr>
          <a:xfrm>
            <a:off x="1114654" y="2564297"/>
            <a:ext cx="10239145" cy="3279912"/>
          </a:xfrm>
        </p:spPr>
        <p:txBody>
          <a:bodyPr>
            <a:normAutofit/>
          </a:bodyPr>
          <a:lstStyle/>
          <a:p>
            <a:endParaRPr lang="en-US" sz="2400" b="1" dirty="0"/>
          </a:p>
          <a:p>
            <a:pPr marL="342900" indent="-342900">
              <a:buFont typeface="Wingdings" panose="05000000000000000000" pitchFamily="2" charset="2"/>
              <a:buChar char="Ø"/>
            </a:pPr>
            <a:r>
              <a:rPr lang="en-US" sz="2400" dirty="0" smtClean="0"/>
              <a:t> </a:t>
            </a:r>
            <a:r>
              <a:rPr lang="en-US" sz="2400" dirty="0"/>
              <a:t>generally a word, phrase, symbol, or design, or a combination thereof, that identifies and distinguishes the source of the goods of one party from those of others</a:t>
            </a:r>
          </a:p>
          <a:p>
            <a:pPr marL="342900" indent="-342900">
              <a:buFont typeface="Wingdings" panose="05000000000000000000" pitchFamily="2" charset="2"/>
              <a:buChar char="Ø"/>
            </a:pPr>
            <a:endParaRPr lang="en-US" sz="2400" dirty="0"/>
          </a:p>
        </p:txBody>
      </p:sp>
      <p:sp>
        <p:nvSpPr>
          <p:cNvPr id="7" name="Content Placeholder 4"/>
          <p:cNvSpPr txBox="1">
            <a:spLocks/>
          </p:cNvSpPr>
          <p:nvPr/>
        </p:nvSpPr>
        <p:spPr>
          <a:xfrm>
            <a:off x="951212" y="2300342"/>
            <a:ext cx="7760987" cy="9293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9" name="Title 3"/>
          <p:cNvSpPr txBox="1">
            <a:spLocks/>
          </p:cNvSpPr>
          <p:nvPr/>
        </p:nvSpPr>
        <p:spPr>
          <a:xfrm>
            <a:off x="9115810" y="497954"/>
            <a:ext cx="2885690" cy="625667"/>
          </a:xfrm>
          <a:prstGeom prst="rect">
            <a:avLst/>
          </a:prstGeom>
        </p:spPr>
        <p:txBody>
          <a:bodyPr vert="horz" lIns="91440" tIns="45720" rIns="91440" bIns="45720" rtlCol="0" anchor="b">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t>Definition of Terms</a:t>
            </a:r>
            <a:endParaRPr lang="en-US" sz="2400" dirty="0"/>
          </a:p>
        </p:txBody>
      </p:sp>
    </p:spTree>
    <p:extLst>
      <p:ext uri="{BB962C8B-B14F-4D97-AF65-F5344CB8AC3E}">
        <p14:creationId xmlns:p14="http://schemas.microsoft.com/office/powerpoint/2010/main" val="32121028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5" y="1789043"/>
            <a:ext cx="8596668" cy="775253"/>
          </a:xfrm>
        </p:spPr>
        <p:txBody>
          <a:bodyPr>
            <a:normAutofit fontScale="90000"/>
          </a:bodyPr>
          <a:lstStyle/>
          <a:p>
            <a:r>
              <a:rPr lang="en-US" b="1" dirty="0" smtClean="0">
                <a:solidFill>
                  <a:schemeClr val="tx1"/>
                </a:solidFill>
              </a:rPr>
              <a:t>Patent</a:t>
            </a:r>
            <a:endParaRPr lang="en-US" dirty="0">
              <a:solidFill>
                <a:schemeClr val="tx1"/>
              </a:solidFill>
            </a:endParaRPr>
          </a:p>
        </p:txBody>
      </p:sp>
      <p:sp>
        <p:nvSpPr>
          <p:cNvPr id="5" name="Content Placeholder 4"/>
          <p:cNvSpPr>
            <a:spLocks noGrp="1"/>
          </p:cNvSpPr>
          <p:nvPr>
            <p:ph type="body" sz="half" idx="2"/>
          </p:nvPr>
        </p:nvSpPr>
        <p:spPr>
          <a:xfrm>
            <a:off x="1114654" y="2564297"/>
            <a:ext cx="10334395" cy="3279912"/>
          </a:xfrm>
        </p:spPr>
        <p:txBody>
          <a:bodyPr>
            <a:normAutofit/>
          </a:bodyPr>
          <a:lstStyle/>
          <a:p>
            <a:endParaRPr lang="en-US" sz="2400" b="1" dirty="0"/>
          </a:p>
          <a:p>
            <a:pPr marL="342900" indent="-342900">
              <a:buFont typeface="Wingdings" panose="05000000000000000000" pitchFamily="2" charset="2"/>
              <a:buChar char="Ø"/>
            </a:pPr>
            <a:r>
              <a:rPr lang="en-US" sz="2400" b="1" dirty="0"/>
              <a:t> </a:t>
            </a:r>
            <a:r>
              <a:rPr lang="en-US" sz="2400" dirty="0" smtClean="0"/>
              <a:t>a </a:t>
            </a:r>
            <a:r>
              <a:rPr lang="en-US" sz="2400" dirty="0"/>
              <a:t>limited duration property right relating to an invention, granted by the United States Patent and Trademark Office in exchange for public disclosure of the invention</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p:txBody>
      </p:sp>
      <p:sp>
        <p:nvSpPr>
          <p:cNvPr id="7" name="Content Placeholder 4"/>
          <p:cNvSpPr txBox="1">
            <a:spLocks/>
          </p:cNvSpPr>
          <p:nvPr/>
        </p:nvSpPr>
        <p:spPr>
          <a:xfrm>
            <a:off x="951212" y="2300342"/>
            <a:ext cx="7760987" cy="9293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9" name="Title 3"/>
          <p:cNvSpPr txBox="1">
            <a:spLocks/>
          </p:cNvSpPr>
          <p:nvPr/>
        </p:nvSpPr>
        <p:spPr>
          <a:xfrm>
            <a:off x="9112463" y="497954"/>
            <a:ext cx="2885690" cy="625667"/>
          </a:xfrm>
          <a:prstGeom prst="rect">
            <a:avLst/>
          </a:prstGeom>
        </p:spPr>
        <p:txBody>
          <a:bodyPr vert="horz" lIns="91440" tIns="45720" rIns="91440" bIns="45720" rtlCol="0" anchor="b">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t>Definition of Terms</a:t>
            </a:r>
            <a:endParaRPr lang="en-US" sz="2400" dirty="0"/>
          </a:p>
        </p:txBody>
      </p:sp>
    </p:spTree>
    <p:extLst>
      <p:ext uri="{BB962C8B-B14F-4D97-AF65-F5344CB8AC3E}">
        <p14:creationId xmlns:p14="http://schemas.microsoft.com/office/powerpoint/2010/main" val="6792554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5" y="1789043"/>
            <a:ext cx="8596668" cy="775253"/>
          </a:xfrm>
        </p:spPr>
        <p:txBody>
          <a:bodyPr>
            <a:normAutofit fontScale="90000"/>
          </a:bodyPr>
          <a:lstStyle/>
          <a:p>
            <a:r>
              <a:rPr lang="en-US" b="1" dirty="0">
                <a:solidFill>
                  <a:schemeClr val="tx1"/>
                </a:solidFill>
              </a:rPr>
              <a:t>Industrial design right</a:t>
            </a:r>
            <a:endParaRPr lang="en-US" dirty="0">
              <a:solidFill>
                <a:schemeClr val="tx1"/>
              </a:solidFill>
            </a:endParaRPr>
          </a:p>
        </p:txBody>
      </p:sp>
      <p:sp>
        <p:nvSpPr>
          <p:cNvPr id="5" name="Content Placeholder 4"/>
          <p:cNvSpPr>
            <a:spLocks noGrp="1"/>
          </p:cNvSpPr>
          <p:nvPr>
            <p:ph type="body" sz="half" idx="2"/>
          </p:nvPr>
        </p:nvSpPr>
        <p:spPr>
          <a:xfrm>
            <a:off x="1114654" y="2564297"/>
            <a:ext cx="10315345" cy="3279912"/>
          </a:xfrm>
        </p:spPr>
        <p:txBody>
          <a:bodyPr>
            <a:normAutofit/>
          </a:bodyPr>
          <a:lstStyle/>
          <a:p>
            <a:endParaRPr lang="en-US" sz="2400" b="1" dirty="0"/>
          </a:p>
          <a:p>
            <a:pPr marL="285750" indent="-285750">
              <a:buFont typeface="Wingdings" panose="05000000000000000000" pitchFamily="2" charset="2"/>
              <a:buChar char="Ø"/>
            </a:pPr>
            <a:r>
              <a:rPr lang="en-US" sz="2400" dirty="0" smtClean="0"/>
              <a:t> </a:t>
            </a:r>
            <a:r>
              <a:rPr lang="en-US" sz="2400" dirty="0"/>
              <a:t>a form of intellectual property right that protects the visual design of objects</a:t>
            </a:r>
          </a:p>
          <a:p>
            <a:pPr marL="342900" indent="-342900">
              <a:buFont typeface="Wingdings" panose="05000000000000000000" pitchFamily="2" charset="2"/>
              <a:buChar char="Ø"/>
            </a:pPr>
            <a:endParaRPr lang="en-US" sz="2400" dirty="0"/>
          </a:p>
        </p:txBody>
      </p:sp>
      <p:sp>
        <p:nvSpPr>
          <p:cNvPr id="7" name="Content Placeholder 4"/>
          <p:cNvSpPr txBox="1">
            <a:spLocks/>
          </p:cNvSpPr>
          <p:nvPr/>
        </p:nvSpPr>
        <p:spPr>
          <a:xfrm>
            <a:off x="951212" y="2300342"/>
            <a:ext cx="7760987" cy="9293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9" name="Title 3"/>
          <p:cNvSpPr txBox="1">
            <a:spLocks/>
          </p:cNvSpPr>
          <p:nvPr/>
        </p:nvSpPr>
        <p:spPr>
          <a:xfrm>
            <a:off x="9274003" y="497954"/>
            <a:ext cx="2885690" cy="625667"/>
          </a:xfrm>
          <a:prstGeom prst="rect">
            <a:avLst/>
          </a:prstGeom>
        </p:spPr>
        <p:txBody>
          <a:bodyPr vert="horz" lIns="91440" tIns="45720" rIns="91440" bIns="45720" rtlCol="0" anchor="b">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t>Definition of Terms</a:t>
            </a:r>
            <a:endParaRPr lang="en-US" sz="2400" dirty="0"/>
          </a:p>
        </p:txBody>
      </p:sp>
    </p:spTree>
    <p:extLst>
      <p:ext uri="{BB962C8B-B14F-4D97-AF65-F5344CB8AC3E}">
        <p14:creationId xmlns:p14="http://schemas.microsoft.com/office/powerpoint/2010/main" val="33121045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5" y="1789043"/>
            <a:ext cx="8596668" cy="775253"/>
          </a:xfrm>
        </p:spPr>
        <p:txBody>
          <a:bodyPr>
            <a:normAutofit fontScale="90000"/>
          </a:bodyPr>
          <a:lstStyle/>
          <a:p>
            <a:r>
              <a:rPr lang="en-US" b="1" dirty="0" smtClean="0">
                <a:solidFill>
                  <a:schemeClr val="tx1"/>
                </a:solidFill>
              </a:rPr>
              <a:t>Trade secrets</a:t>
            </a:r>
            <a:endParaRPr lang="en-US" dirty="0">
              <a:solidFill>
                <a:schemeClr val="tx1"/>
              </a:solidFill>
            </a:endParaRPr>
          </a:p>
        </p:txBody>
      </p:sp>
      <p:sp>
        <p:nvSpPr>
          <p:cNvPr id="5" name="Content Placeholder 4"/>
          <p:cNvSpPr>
            <a:spLocks noGrp="1"/>
          </p:cNvSpPr>
          <p:nvPr>
            <p:ph type="body" sz="half" idx="2"/>
          </p:nvPr>
        </p:nvSpPr>
        <p:spPr>
          <a:xfrm>
            <a:off x="1114654" y="2564297"/>
            <a:ext cx="10753496" cy="3279912"/>
          </a:xfrm>
        </p:spPr>
        <p:txBody>
          <a:bodyPr>
            <a:normAutofit/>
          </a:bodyPr>
          <a:lstStyle/>
          <a:p>
            <a:endParaRPr lang="en-US" sz="2400" b="1" dirty="0"/>
          </a:p>
          <a:p>
            <a:pPr marL="285750" indent="-285750">
              <a:buFont typeface="Wingdings" panose="05000000000000000000" pitchFamily="2" charset="2"/>
              <a:buChar char="Ø"/>
            </a:pPr>
            <a:r>
              <a:rPr lang="en-US" sz="2400" dirty="0" smtClean="0"/>
              <a:t>a </a:t>
            </a:r>
            <a:r>
              <a:rPr lang="en-US" sz="2400" dirty="0"/>
              <a:t>form of intellectual property right which consists of information and can include a formula, pattern, compilation, program, device, method, technique or process.</a:t>
            </a:r>
          </a:p>
          <a:p>
            <a:pPr marL="342900" indent="-342900">
              <a:buFont typeface="Wingdings" panose="05000000000000000000" pitchFamily="2" charset="2"/>
              <a:buChar char="Ø"/>
            </a:pPr>
            <a:endParaRPr lang="en-US" sz="2400" dirty="0"/>
          </a:p>
        </p:txBody>
      </p:sp>
      <p:sp>
        <p:nvSpPr>
          <p:cNvPr id="7" name="Content Placeholder 4"/>
          <p:cNvSpPr txBox="1">
            <a:spLocks/>
          </p:cNvSpPr>
          <p:nvPr/>
        </p:nvSpPr>
        <p:spPr>
          <a:xfrm>
            <a:off x="951212" y="2300342"/>
            <a:ext cx="7760987" cy="9293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solidFill>
                <a:schemeClr val="tx1"/>
              </a:solidFill>
            </a:endParaRPr>
          </a:p>
        </p:txBody>
      </p:sp>
      <p:sp>
        <p:nvSpPr>
          <p:cNvPr id="9" name="Title 3"/>
          <p:cNvSpPr txBox="1">
            <a:spLocks/>
          </p:cNvSpPr>
          <p:nvPr/>
        </p:nvSpPr>
        <p:spPr>
          <a:xfrm>
            <a:off x="9274003" y="497954"/>
            <a:ext cx="2885690" cy="625667"/>
          </a:xfrm>
          <a:prstGeom prst="rect">
            <a:avLst/>
          </a:prstGeom>
        </p:spPr>
        <p:txBody>
          <a:bodyPr vert="horz" lIns="91440" tIns="45720" rIns="91440" bIns="45720" rtlCol="0" anchor="b">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t>Definition of Terms</a:t>
            </a:r>
            <a:endParaRPr lang="en-US" sz="2400" dirty="0"/>
          </a:p>
        </p:txBody>
      </p:sp>
    </p:spTree>
    <p:extLst>
      <p:ext uri="{BB962C8B-B14F-4D97-AF65-F5344CB8AC3E}">
        <p14:creationId xmlns:p14="http://schemas.microsoft.com/office/powerpoint/2010/main" val="32304953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Contract</a:t>
            </a:r>
            <a:endParaRPr lang="en-US" dirty="0"/>
          </a:p>
        </p:txBody>
      </p:sp>
      <p:sp>
        <p:nvSpPr>
          <p:cNvPr id="5" name="Content Placeholder 4"/>
          <p:cNvSpPr>
            <a:spLocks noGrp="1"/>
          </p:cNvSpPr>
          <p:nvPr>
            <p:ph sz="half" idx="1"/>
          </p:nvPr>
        </p:nvSpPr>
        <p:spPr>
          <a:xfrm>
            <a:off x="677334" y="2324892"/>
            <a:ext cx="4184035" cy="3520756"/>
          </a:xfrm>
        </p:spPr>
        <p:txBody>
          <a:bodyPr>
            <a:normAutofit/>
          </a:bodyPr>
          <a:lstStyle/>
          <a:p>
            <a:r>
              <a:rPr lang="en-US" sz="2200" dirty="0"/>
              <a:t>In a </a:t>
            </a:r>
            <a:r>
              <a:rPr lang="en-US" sz="2200" b="1" dirty="0"/>
              <a:t>shrink-wrap contract</a:t>
            </a:r>
            <a:r>
              <a:rPr lang="en-US" sz="2200" dirty="0"/>
              <a:t>, the user is considered to have entered into the contract when the shrink-wrap on the package is torn.</a:t>
            </a:r>
          </a:p>
          <a:p>
            <a:pPr marL="0" indent="0">
              <a:buNone/>
            </a:pPr>
            <a:endParaRPr lang="en-US" sz="2200" dirty="0" smtClean="0"/>
          </a:p>
          <a:p>
            <a:endParaRPr lang="en-US" sz="2200" dirty="0"/>
          </a:p>
        </p:txBody>
      </p:sp>
      <p:sp>
        <p:nvSpPr>
          <p:cNvPr id="6" name="Content Placeholder 5"/>
          <p:cNvSpPr>
            <a:spLocks noGrp="1"/>
          </p:cNvSpPr>
          <p:nvPr>
            <p:ph sz="half" idx="2"/>
          </p:nvPr>
        </p:nvSpPr>
        <p:spPr>
          <a:xfrm>
            <a:off x="6252020" y="2760344"/>
            <a:ext cx="4796980" cy="3520756"/>
          </a:xfrm>
        </p:spPr>
        <p:txBody>
          <a:bodyPr>
            <a:noAutofit/>
          </a:bodyPr>
          <a:lstStyle/>
          <a:p>
            <a:r>
              <a:rPr lang="en-US" sz="2200" dirty="0" smtClean="0"/>
              <a:t>In </a:t>
            </a:r>
            <a:r>
              <a:rPr lang="en-US" sz="2200" b="1" dirty="0"/>
              <a:t>a click-on or click-wrap contract</a:t>
            </a:r>
            <a:r>
              <a:rPr lang="en-US" sz="2200" dirty="0"/>
              <a:t>, a contract dialog box is displayed the very ﬁrst time the application is started. </a:t>
            </a:r>
            <a:endParaRPr lang="en-US" sz="2200" dirty="0" smtClean="0"/>
          </a:p>
          <a:p>
            <a:pPr lvl="1"/>
            <a:r>
              <a:rPr lang="en-US" sz="2000" dirty="0" smtClean="0"/>
              <a:t>This </a:t>
            </a:r>
            <a:r>
              <a:rPr lang="en-US" sz="2000" dirty="0"/>
              <a:t>dialog box displays an </a:t>
            </a:r>
            <a:r>
              <a:rPr lang="en-US" sz="2000" b="1" dirty="0"/>
              <a:t>End User License Agreement (EULA)</a:t>
            </a:r>
            <a:r>
              <a:rPr lang="en-US" sz="2000" dirty="0"/>
              <a:t>. The user is considered to have entered into the contract when the Accept button is clicked.</a:t>
            </a:r>
          </a:p>
          <a:p>
            <a:endParaRPr lang="en-US" sz="2200" dirty="0"/>
          </a:p>
        </p:txBody>
      </p:sp>
      <p:sp>
        <p:nvSpPr>
          <p:cNvPr id="7" name="Content Placeholder 4"/>
          <p:cNvSpPr txBox="1">
            <a:spLocks/>
          </p:cNvSpPr>
          <p:nvPr/>
        </p:nvSpPr>
        <p:spPr>
          <a:xfrm>
            <a:off x="568402" y="1860204"/>
            <a:ext cx="9043136" cy="9293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buFont typeface="Wingdings" panose="05000000000000000000" pitchFamily="2" charset="2"/>
              <a:buChar char="Ø"/>
            </a:pPr>
            <a:r>
              <a:rPr lang="en-US" sz="2400" dirty="0" smtClean="0"/>
              <a:t>a </a:t>
            </a:r>
            <a:r>
              <a:rPr lang="en-US" sz="2400" dirty="0"/>
              <a:t>legally binding or valid agreement between two parties</a:t>
            </a:r>
          </a:p>
          <a:p>
            <a:endParaRPr lang="en-US" sz="2400" dirty="0"/>
          </a:p>
        </p:txBody>
      </p:sp>
    </p:spTree>
    <p:extLst>
      <p:ext uri="{BB962C8B-B14F-4D97-AF65-F5344CB8AC3E}">
        <p14:creationId xmlns:p14="http://schemas.microsoft.com/office/powerpoint/2010/main" val="31399579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5" y="1789043"/>
            <a:ext cx="8596668" cy="775253"/>
          </a:xfrm>
        </p:spPr>
        <p:txBody>
          <a:bodyPr>
            <a:normAutofit fontScale="90000"/>
          </a:bodyPr>
          <a:lstStyle/>
          <a:p>
            <a:r>
              <a:rPr lang="en-US" b="1" dirty="0" smtClean="0">
                <a:solidFill>
                  <a:schemeClr val="tx1"/>
                </a:solidFill>
              </a:rPr>
              <a:t>Copyright</a:t>
            </a:r>
            <a:endParaRPr lang="en-US" dirty="0">
              <a:solidFill>
                <a:schemeClr val="tx1"/>
              </a:solidFill>
            </a:endParaRPr>
          </a:p>
        </p:txBody>
      </p:sp>
      <p:sp>
        <p:nvSpPr>
          <p:cNvPr id="5" name="Content Placeholder 4"/>
          <p:cNvSpPr>
            <a:spLocks noGrp="1"/>
          </p:cNvSpPr>
          <p:nvPr>
            <p:ph type="body" sz="half" idx="2"/>
          </p:nvPr>
        </p:nvSpPr>
        <p:spPr>
          <a:xfrm>
            <a:off x="1114654" y="2564297"/>
            <a:ext cx="10258195" cy="3279912"/>
          </a:xfrm>
        </p:spPr>
        <p:txBody>
          <a:bodyPr>
            <a:normAutofit/>
          </a:bodyPr>
          <a:lstStyle/>
          <a:p>
            <a:endParaRPr lang="en-US" sz="2400" b="1" dirty="0"/>
          </a:p>
          <a:p>
            <a:pPr marL="342900" indent="-342900">
              <a:buFont typeface="Wingdings" panose="05000000000000000000" pitchFamily="2" charset="2"/>
              <a:buChar char="Ø"/>
            </a:pPr>
            <a:r>
              <a:rPr lang="en-US" sz="2400" b="1" dirty="0" smtClean="0"/>
              <a:t> </a:t>
            </a:r>
            <a:r>
              <a:rPr lang="en-US" sz="2400" dirty="0"/>
              <a:t>gives the creator of the original work exclusive rights in terms of usage, distribution and customization of the work </a:t>
            </a:r>
          </a:p>
        </p:txBody>
      </p:sp>
      <p:sp>
        <p:nvSpPr>
          <p:cNvPr id="7" name="Content Placeholder 4"/>
          <p:cNvSpPr txBox="1">
            <a:spLocks/>
          </p:cNvSpPr>
          <p:nvPr/>
        </p:nvSpPr>
        <p:spPr>
          <a:xfrm>
            <a:off x="951212" y="2300342"/>
            <a:ext cx="7760987" cy="9293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9" name="Title 3"/>
          <p:cNvSpPr txBox="1">
            <a:spLocks/>
          </p:cNvSpPr>
          <p:nvPr/>
        </p:nvSpPr>
        <p:spPr>
          <a:xfrm>
            <a:off x="9055313" y="497954"/>
            <a:ext cx="2885690" cy="625667"/>
          </a:xfrm>
          <a:prstGeom prst="rect">
            <a:avLst/>
          </a:prstGeom>
        </p:spPr>
        <p:txBody>
          <a:bodyPr vert="horz" lIns="91440" tIns="45720" rIns="91440" bIns="45720" rtlCol="0" anchor="b">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t>Definition of Terms</a:t>
            </a:r>
            <a:endParaRPr lang="en-US" sz="2400" dirty="0"/>
          </a:p>
        </p:txBody>
      </p:sp>
    </p:spTree>
    <p:extLst>
      <p:ext uri="{BB962C8B-B14F-4D97-AF65-F5344CB8AC3E}">
        <p14:creationId xmlns:p14="http://schemas.microsoft.com/office/powerpoint/2010/main" val="5474428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872238" y="1827144"/>
            <a:ext cx="8319512" cy="3022600"/>
          </a:xfrm>
        </p:spPr>
        <p:txBody>
          <a:bodyPr/>
          <a:lstStyle/>
          <a:p>
            <a:pPr algn="ctr"/>
            <a:r>
              <a:rPr lang="en-US" dirty="0">
                <a:solidFill>
                  <a:schemeClr val="tx1"/>
                </a:solidFill>
              </a:rPr>
              <a:t>Open source software is </a:t>
            </a:r>
            <a:r>
              <a:rPr lang="en-US" dirty="0" smtClean="0">
                <a:solidFill>
                  <a:schemeClr val="tx1"/>
                </a:solidFill>
              </a:rPr>
              <a:t>fundamentally-grounded </a:t>
            </a:r>
            <a:r>
              <a:rPr lang="en-US" dirty="0">
                <a:solidFill>
                  <a:schemeClr val="tx1"/>
                </a:solidFill>
              </a:rPr>
              <a:t>in copyright law.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1931925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Open Source </a:t>
            </a:r>
            <a:r>
              <a:rPr lang="en-US" dirty="0" smtClean="0"/>
              <a:t>Definition</a:t>
            </a:r>
            <a:endParaRPr lang="en-US" dirty="0"/>
          </a:p>
        </p:txBody>
      </p:sp>
      <p:sp>
        <p:nvSpPr>
          <p:cNvPr id="3" name="Content Placeholder 2"/>
          <p:cNvSpPr>
            <a:spLocks noGrp="1"/>
          </p:cNvSpPr>
          <p:nvPr>
            <p:ph idx="1"/>
          </p:nvPr>
        </p:nvSpPr>
        <p:spPr>
          <a:xfrm>
            <a:off x="783530" y="1715956"/>
            <a:ext cx="10827278" cy="4773168"/>
          </a:xfrm>
        </p:spPr>
        <p:txBody>
          <a:bodyPr>
            <a:noAutofit/>
          </a:bodyPr>
          <a:lstStyle/>
          <a:p>
            <a:r>
              <a:rPr lang="en-US" sz="2400" dirty="0"/>
              <a:t>The Open Source Definition* begins as follows</a:t>
            </a:r>
            <a:r>
              <a:rPr lang="en-US" sz="2400" dirty="0" smtClean="0"/>
              <a:t>:</a:t>
            </a:r>
          </a:p>
          <a:p>
            <a:pPr marL="0" indent="0">
              <a:buNone/>
            </a:pPr>
            <a:r>
              <a:rPr lang="en-US" sz="2400" dirty="0" smtClean="0"/>
              <a:t> </a:t>
            </a:r>
            <a:r>
              <a:rPr lang="en-US" sz="2400" b="1" i="1" dirty="0" smtClean="0"/>
              <a:t>Introduction</a:t>
            </a:r>
            <a:r>
              <a:rPr lang="en-US" sz="2400" b="1" i="1" dirty="0"/>
              <a:t> </a:t>
            </a:r>
            <a:endParaRPr lang="en-US" sz="2400" b="1" i="1" dirty="0" smtClean="0"/>
          </a:p>
          <a:p>
            <a:pPr marL="0" indent="0">
              <a:buNone/>
            </a:pPr>
            <a:r>
              <a:rPr lang="en-US" sz="2400" i="1" dirty="0" smtClean="0"/>
              <a:t>Open </a:t>
            </a:r>
            <a:r>
              <a:rPr lang="en-US" sz="2400" i="1" dirty="0"/>
              <a:t>source doesn’t just mean access to the source </a:t>
            </a:r>
            <a:r>
              <a:rPr lang="en-US" sz="2400" i="1" dirty="0" smtClean="0"/>
              <a:t>code. The </a:t>
            </a:r>
            <a:r>
              <a:rPr lang="en-US" sz="2400" i="1" dirty="0"/>
              <a:t>distribution terms of open-source software must comply with the following criteria</a:t>
            </a:r>
            <a:r>
              <a:rPr lang="en-US" sz="2400" i="1" dirty="0" smtClean="0"/>
              <a:t>:</a:t>
            </a:r>
          </a:p>
          <a:p>
            <a:pPr marL="0" indent="0">
              <a:buNone/>
            </a:pPr>
            <a:r>
              <a:rPr lang="en-US" sz="2400" dirty="0" smtClean="0"/>
              <a:t> </a:t>
            </a:r>
            <a:r>
              <a:rPr lang="en-US" sz="2800" b="1" dirty="0"/>
              <a:t>1. Free Redistribution </a:t>
            </a:r>
            <a:endParaRPr lang="en-US" sz="2800" b="1" dirty="0" smtClean="0"/>
          </a:p>
          <a:p>
            <a:pPr marL="0" indent="0">
              <a:buNone/>
            </a:pPr>
            <a:r>
              <a:rPr lang="en-US" sz="2400" dirty="0" smtClean="0"/>
              <a:t>The </a:t>
            </a:r>
            <a:r>
              <a:rPr lang="en-US" sz="2400" dirty="0"/>
              <a:t>license shall not restrict any party from selling or giving away the software as a component of an aggregate software distribution containing programs from several different sources. The license shall not require a royalty or other fee for such sale. </a:t>
            </a:r>
            <a:endParaRPr lang="en-US" sz="2400" dirty="0" smtClean="0"/>
          </a:p>
        </p:txBody>
      </p:sp>
    </p:spTree>
    <p:extLst>
      <p:ext uri="{BB962C8B-B14F-4D97-AF65-F5344CB8AC3E}">
        <p14:creationId xmlns:p14="http://schemas.microsoft.com/office/powerpoint/2010/main" val="33883379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Fundamentals of Copyright Law</a:t>
            </a:r>
            <a:endParaRPr lang="en-US" dirty="0"/>
          </a:p>
        </p:txBody>
      </p:sp>
      <p:sp>
        <p:nvSpPr>
          <p:cNvPr id="3" name="Content Placeholder 2"/>
          <p:cNvSpPr>
            <a:spLocks noGrp="1"/>
          </p:cNvSpPr>
          <p:nvPr>
            <p:ph idx="1"/>
          </p:nvPr>
        </p:nvSpPr>
        <p:spPr>
          <a:xfrm>
            <a:off x="776053" y="2495550"/>
            <a:ext cx="10335094" cy="3334043"/>
          </a:xfrm>
        </p:spPr>
        <p:txBody>
          <a:bodyPr>
            <a:noAutofit/>
          </a:bodyPr>
          <a:lstStyle/>
          <a:p>
            <a:pPr marL="0" indent="0">
              <a:spcBef>
                <a:spcPts val="500"/>
              </a:spcBef>
              <a:spcAft>
                <a:spcPts val="1000"/>
              </a:spcAft>
              <a:buNone/>
            </a:pPr>
            <a:r>
              <a:rPr lang="en-US" sz="2400" dirty="0"/>
              <a:t>In order to appreciate the rights granted under Open Source licenses, one must first be familiar with the basic bundle of rights granted to the holder of a copyright. Under U.S. copyright law, those rights are</a:t>
            </a:r>
            <a:r>
              <a:rPr lang="en-US" sz="2400" dirty="0" smtClean="0"/>
              <a:t>:</a:t>
            </a:r>
            <a:endParaRPr lang="en-US" sz="2400" dirty="0"/>
          </a:p>
          <a:p>
            <a:pPr marL="400050" lvl="1" indent="0">
              <a:spcBef>
                <a:spcPts val="500"/>
              </a:spcBef>
              <a:spcAft>
                <a:spcPts val="500"/>
              </a:spcAft>
              <a:buNone/>
            </a:pPr>
            <a:r>
              <a:rPr lang="en-US" sz="2400" dirty="0"/>
              <a:t>1</a:t>
            </a:r>
            <a:r>
              <a:rPr lang="en-US" sz="2400" b="1" dirty="0"/>
              <a:t>. The exclusive right to copy the work;</a:t>
            </a:r>
          </a:p>
          <a:p>
            <a:pPr marL="400050" lvl="1" indent="0">
              <a:spcBef>
                <a:spcPts val="500"/>
              </a:spcBef>
              <a:spcAft>
                <a:spcPts val="500"/>
              </a:spcAft>
              <a:buNone/>
            </a:pPr>
            <a:r>
              <a:rPr lang="en-US" sz="2400" b="1" dirty="0"/>
              <a:t>2. The exclusive right to make derivative works;</a:t>
            </a:r>
          </a:p>
          <a:p>
            <a:pPr marL="400050" lvl="1" indent="0">
              <a:spcBef>
                <a:spcPts val="500"/>
              </a:spcBef>
              <a:spcAft>
                <a:spcPts val="500"/>
              </a:spcAft>
              <a:buNone/>
            </a:pPr>
            <a:r>
              <a:rPr lang="en-US" sz="2400" b="1" dirty="0"/>
              <a:t>3. The exclusive right to distribute the work;</a:t>
            </a:r>
          </a:p>
          <a:p>
            <a:pPr marL="400050" lvl="1" indent="0">
              <a:spcBef>
                <a:spcPts val="500"/>
              </a:spcBef>
              <a:spcAft>
                <a:spcPts val="500"/>
              </a:spcAft>
              <a:buNone/>
            </a:pPr>
            <a:r>
              <a:rPr lang="en-US" sz="2400" b="1" dirty="0"/>
              <a:t>4. The exclusive right to perform the work; and</a:t>
            </a:r>
          </a:p>
          <a:p>
            <a:pPr marL="400050" lvl="1" indent="0">
              <a:spcBef>
                <a:spcPts val="500"/>
              </a:spcBef>
              <a:spcAft>
                <a:spcPts val="500"/>
              </a:spcAft>
              <a:buNone/>
            </a:pPr>
            <a:r>
              <a:rPr lang="en-US" sz="2400" b="1" dirty="0"/>
              <a:t>5. The exclusive right to display the work.</a:t>
            </a:r>
          </a:p>
          <a:p>
            <a:pPr marL="0" indent="0">
              <a:buNone/>
            </a:pPr>
            <a:r>
              <a:rPr lang="en-US" sz="2200" dirty="0"/>
              <a:t> </a:t>
            </a:r>
          </a:p>
        </p:txBody>
      </p:sp>
    </p:spTree>
    <p:extLst>
      <p:ext uri="{BB962C8B-B14F-4D97-AF65-F5344CB8AC3E}">
        <p14:creationId xmlns:p14="http://schemas.microsoft.com/office/powerpoint/2010/main" val="37949027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66800" y="741363"/>
            <a:ext cx="10572750" cy="5545137"/>
          </a:xfrm>
        </p:spPr>
        <p:txBody>
          <a:bodyPr>
            <a:noAutofit/>
          </a:bodyPr>
          <a:lstStyle/>
          <a:p>
            <a:pPr marL="0" indent="0">
              <a:buNone/>
            </a:pPr>
            <a:r>
              <a:rPr lang="en-US" sz="2400" dirty="0" smtClean="0"/>
              <a:t>These rights, in turn, are subject to certain limitations, such as rights of “fair use.” </a:t>
            </a:r>
          </a:p>
          <a:p>
            <a:pPr marL="0" indent="0">
              <a:buNone/>
            </a:pPr>
            <a:r>
              <a:rPr lang="en-US" sz="2400" dirty="0" smtClean="0"/>
              <a:t>Fair use includes the use of a work for purposes of criticism, comment, news reporting, teaching, scholarship or research and does not constitute infringement of the work. Whether a specific use is fair use is determined by a number of factors, including:</a:t>
            </a:r>
          </a:p>
          <a:p>
            <a:r>
              <a:rPr lang="en-US" sz="2400" dirty="0" smtClean="0"/>
              <a:t>(</a:t>
            </a:r>
            <a:r>
              <a:rPr lang="en-US" sz="2400" dirty="0"/>
              <a:t>1) the purpose and character of the use, including whether such use is of a commercial nature or is for nonprofit educational purposes;</a:t>
            </a:r>
          </a:p>
          <a:p>
            <a:r>
              <a:rPr lang="en-US" sz="2400" dirty="0"/>
              <a:t>(2) the nature of the copyrighted work; </a:t>
            </a:r>
          </a:p>
          <a:p>
            <a:r>
              <a:rPr lang="en-US" sz="2400" dirty="0"/>
              <a:t>(3) the amount and substantiality of the portion used in relation to the copyrighted work as a whole; and</a:t>
            </a:r>
          </a:p>
          <a:p>
            <a:r>
              <a:rPr lang="en-US" sz="2400" dirty="0"/>
              <a:t>(4) the effect of the use upon the potential market for or value of the copyrighted work.</a:t>
            </a:r>
          </a:p>
          <a:p>
            <a:endParaRPr lang="en-US" sz="2400" dirty="0"/>
          </a:p>
        </p:txBody>
      </p:sp>
    </p:spTree>
    <p:extLst>
      <p:ext uri="{BB962C8B-B14F-4D97-AF65-F5344CB8AC3E}">
        <p14:creationId xmlns:p14="http://schemas.microsoft.com/office/powerpoint/2010/main" val="39668736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31334" y="808382"/>
            <a:ext cx="10270066" cy="4087468"/>
          </a:xfrm>
        </p:spPr>
        <p:txBody>
          <a:bodyPr>
            <a:normAutofit/>
          </a:bodyPr>
          <a:lstStyle/>
          <a:p>
            <a:pPr algn="ctr"/>
            <a:r>
              <a:rPr lang="en-US" sz="4200" dirty="0">
                <a:solidFill>
                  <a:schemeClr val="tx1"/>
                </a:solidFill>
              </a:rPr>
              <a:t>The fundamental purpose of open source licensing is to deny anybody the right to </a:t>
            </a:r>
            <a:r>
              <a:rPr lang="en-US" sz="4200" i="1" dirty="0">
                <a:solidFill>
                  <a:schemeClr val="tx1"/>
                </a:solidFill>
              </a:rPr>
              <a:t>exclusively</a:t>
            </a:r>
            <a:r>
              <a:rPr lang="en-US" sz="4200" dirty="0">
                <a:solidFill>
                  <a:schemeClr val="tx1"/>
                </a:solidFill>
              </a:rPr>
              <a:t> exploit a work.</a:t>
            </a:r>
          </a:p>
        </p:txBody>
      </p:sp>
    </p:spTree>
    <p:extLst>
      <p:ext uri="{BB962C8B-B14F-4D97-AF65-F5344CB8AC3E}">
        <p14:creationId xmlns:p14="http://schemas.microsoft.com/office/powerpoint/2010/main" val="32931400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233" y="1073957"/>
            <a:ext cx="11766383" cy="1013800"/>
          </a:xfrm>
        </p:spPr>
        <p:txBody>
          <a:bodyPr>
            <a:normAutofit fontScale="90000"/>
          </a:bodyPr>
          <a:lstStyle/>
          <a:p>
            <a:r>
              <a:rPr lang="en-US" b="1" dirty="0"/>
              <a:t> </a:t>
            </a:r>
            <a:r>
              <a:rPr lang="en-US" dirty="0"/>
              <a:t/>
            </a:r>
            <a:br>
              <a:rPr lang="en-US" dirty="0"/>
            </a:br>
            <a:r>
              <a:rPr lang="en-US" sz="4200" b="1" u="sng" dirty="0"/>
              <a:t>Major OSS Licenses and Their Features </a:t>
            </a:r>
            <a:r>
              <a:rPr lang="en-US" dirty="0"/>
              <a:t/>
            </a:r>
            <a:br>
              <a:rPr lang="en-US" dirty="0"/>
            </a:br>
            <a:endParaRPr lang="en-US" dirty="0"/>
          </a:p>
        </p:txBody>
      </p:sp>
      <p:sp>
        <p:nvSpPr>
          <p:cNvPr id="5" name="Content Placeholder 4"/>
          <p:cNvSpPr>
            <a:spLocks noGrp="1"/>
          </p:cNvSpPr>
          <p:nvPr>
            <p:ph idx="1"/>
          </p:nvPr>
        </p:nvSpPr>
        <p:spPr>
          <a:xfrm>
            <a:off x="5815096" y="2825683"/>
            <a:ext cx="6734008" cy="3678303"/>
          </a:xfrm>
        </p:spPr>
        <p:txBody>
          <a:bodyPr>
            <a:noAutofit/>
          </a:bodyPr>
          <a:lstStyle/>
          <a:p>
            <a:pPr lvl="1"/>
            <a:r>
              <a:rPr lang="en-US" sz="2200" b="1" u="sng" dirty="0" smtClean="0">
                <a:hlinkClick r:id="rId2"/>
              </a:rPr>
              <a:t>Apache </a:t>
            </a:r>
            <a:r>
              <a:rPr lang="en-US" sz="2200" b="1" u="sng" dirty="0">
                <a:hlinkClick r:id="rId2"/>
              </a:rPr>
              <a:t>License 2.0 (Apache-2.0</a:t>
            </a:r>
            <a:r>
              <a:rPr lang="en-US" sz="2200" b="1" u="sng" dirty="0" smtClean="0">
                <a:hlinkClick r:id="rId2"/>
              </a:rPr>
              <a:t>)</a:t>
            </a:r>
            <a:r>
              <a:rPr lang="en-US" sz="2200" b="1" dirty="0"/>
              <a:t> </a:t>
            </a:r>
            <a:endParaRPr lang="en-US" sz="2200" dirty="0"/>
          </a:p>
          <a:p>
            <a:pPr lvl="1"/>
            <a:r>
              <a:rPr lang="en-US" sz="2200" b="1" u="sng" dirty="0">
                <a:solidFill>
                  <a:schemeClr val="bg2">
                    <a:lumMod val="50000"/>
                  </a:schemeClr>
                </a:solidFill>
              </a:rPr>
              <a:t>Berkeley Software Distribution (BSD) License</a:t>
            </a:r>
            <a:endParaRPr lang="en-US" sz="2200" dirty="0">
              <a:solidFill>
                <a:schemeClr val="bg2">
                  <a:lumMod val="50000"/>
                </a:schemeClr>
              </a:solidFill>
            </a:endParaRPr>
          </a:p>
          <a:p>
            <a:pPr lvl="1"/>
            <a:r>
              <a:rPr lang="en-US" sz="2200" b="1" dirty="0">
                <a:hlinkClick r:id="rId3"/>
              </a:rPr>
              <a:t>BSD 3-Clause "New" or "Revised" license</a:t>
            </a:r>
            <a:endParaRPr lang="en-US" sz="2200" dirty="0"/>
          </a:p>
          <a:p>
            <a:pPr lvl="1"/>
            <a:r>
              <a:rPr lang="en-US" sz="2200" b="1" dirty="0">
                <a:hlinkClick r:id="rId4"/>
              </a:rPr>
              <a:t>BSD 2-Clause "Simplified" or "FreeBSD" </a:t>
            </a:r>
            <a:r>
              <a:rPr lang="en-US" sz="2200" b="1" dirty="0" smtClean="0">
                <a:hlinkClick r:id="rId4"/>
              </a:rPr>
              <a:t>license</a:t>
            </a:r>
            <a:endParaRPr lang="en-US" sz="2200" dirty="0"/>
          </a:p>
          <a:p>
            <a:pPr lvl="1"/>
            <a:r>
              <a:rPr lang="en-US" sz="2200" b="1" u="sng" dirty="0">
                <a:hlinkClick r:id="rId5"/>
              </a:rPr>
              <a:t>Common Development and Distribution License (CDDL-1.0</a:t>
            </a:r>
            <a:r>
              <a:rPr lang="en-US" sz="2200" b="1" u="sng" dirty="0" smtClean="0">
                <a:hlinkClick r:id="rId5"/>
              </a:rPr>
              <a:t>)</a:t>
            </a:r>
            <a:endParaRPr lang="en-US" sz="2200" dirty="0"/>
          </a:p>
          <a:p>
            <a:pPr lvl="1"/>
            <a:r>
              <a:rPr lang="en-US" sz="2200" b="1" u="sng" dirty="0">
                <a:hlinkClick r:id="rId6"/>
              </a:rPr>
              <a:t>Eclipse Public License (EPL-1.0)</a:t>
            </a:r>
            <a:endParaRPr lang="en-US" sz="2200" dirty="0"/>
          </a:p>
          <a:p>
            <a:pPr marL="0" indent="0">
              <a:buNone/>
            </a:pPr>
            <a:endParaRPr lang="en-US" sz="2200" dirty="0"/>
          </a:p>
        </p:txBody>
      </p:sp>
      <p:sp>
        <p:nvSpPr>
          <p:cNvPr id="4" name="Text Placeholder 3"/>
          <p:cNvSpPr>
            <a:spLocks noGrp="1"/>
          </p:cNvSpPr>
          <p:nvPr>
            <p:ph type="body" sz="half" idx="4294967295"/>
          </p:nvPr>
        </p:nvSpPr>
        <p:spPr>
          <a:xfrm>
            <a:off x="438233" y="4664835"/>
            <a:ext cx="5870575" cy="688975"/>
          </a:xfrm>
        </p:spPr>
        <p:txBody>
          <a:bodyPr>
            <a:noAutofit/>
          </a:bodyPr>
          <a:lstStyle/>
          <a:p>
            <a:r>
              <a:rPr lang="en-US" sz="2200" dirty="0" smtClean="0"/>
              <a:t>These </a:t>
            </a:r>
            <a:r>
              <a:rPr lang="en-US" sz="2200" dirty="0"/>
              <a:t>are examples of OSI--approved licenses that are popular and widely-used or with strong communities</a:t>
            </a:r>
            <a:r>
              <a:rPr lang="en-US" sz="2200" dirty="0" smtClean="0"/>
              <a:t>:</a:t>
            </a:r>
          </a:p>
          <a:p>
            <a:pPr lvl="1"/>
            <a:r>
              <a:rPr lang="en-US" sz="2200" b="1" u="sng" dirty="0">
                <a:hlinkClick r:id="rId7"/>
              </a:rPr>
              <a:t>GNU General Public License (GPL)</a:t>
            </a:r>
            <a:endParaRPr lang="en-US" sz="2200" dirty="0"/>
          </a:p>
          <a:p>
            <a:pPr lvl="1"/>
            <a:r>
              <a:rPr lang="en-US" sz="2200" b="1" u="sng" dirty="0">
                <a:hlinkClick r:id="rId8"/>
              </a:rPr>
              <a:t>GNU Lesser General Public License (LGPL</a:t>
            </a:r>
            <a:r>
              <a:rPr lang="en-US" sz="2200" b="1" u="sng" dirty="0" smtClean="0">
                <a:hlinkClick r:id="rId8"/>
              </a:rPr>
              <a:t>)</a:t>
            </a:r>
            <a:endParaRPr lang="en-US" sz="2200" b="1" u="sng" dirty="0" smtClean="0"/>
          </a:p>
          <a:p>
            <a:pPr lvl="1"/>
            <a:r>
              <a:rPr lang="en-US" sz="2200" b="1" u="sng" dirty="0">
                <a:hlinkClick r:id="rId9"/>
              </a:rPr>
              <a:t>MIT license (MIT)</a:t>
            </a:r>
            <a:endParaRPr lang="en-US" sz="2200" dirty="0"/>
          </a:p>
          <a:p>
            <a:pPr lvl="1"/>
            <a:r>
              <a:rPr lang="en-US" sz="2200" b="1" dirty="0"/>
              <a:t> </a:t>
            </a:r>
            <a:r>
              <a:rPr lang="en-US" sz="2200" b="1" u="sng" dirty="0">
                <a:hlinkClick r:id="rId10"/>
              </a:rPr>
              <a:t>Mozilla Public License 2.0 (MPL-2.0</a:t>
            </a:r>
            <a:r>
              <a:rPr lang="en-US" sz="2200" b="1" u="sng" dirty="0" smtClean="0">
                <a:hlinkClick r:id="rId10"/>
              </a:rPr>
              <a:t>)</a:t>
            </a:r>
            <a:endParaRPr lang="en-US" sz="2200" dirty="0"/>
          </a:p>
          <a:p>
            <a:endParaRPr lang="en-US" sz="2200" dirty="0"/>
          </a:p>
          <a:p>
            <a:endParaRPr lang="en-US" sz="2200" b="1" dirty="0"/>
          </a:p>
          <a:p>
            <a:endParaRPr lang="en-US" sz="2200" dirty="0"/>
          </a:p>
        </p:txBody>
      </p:sp>
      <p:sp>
        <p:nvSpPr>
          <p:cNvPr id="3" name="Rectangle 2"/>
          <p:cNvSpPr/>
          <p:nvPr/>
        </p:nvSpPr>
        <p:spPr>
          <a:xfrm>
            <a:off x="819150" y="1903091"/>
            <a:ext cx="8362950" cy="369332"/>
          </a:xfrm>
          <a:prstGeom prst="rect">
            <a:avLst/>
          </a:prstGeom>
        </p:spPr>
        <p:txBody>
          <a:bodyPr wrap="square">
            <a:spAutoFit/>
          </a:bodyPr>
          <a:lstStyle/>
          <a:p>
            <a:r>
              <a:rPr lang="en-US" b="1" dirty="0"/>
              <a:t>OSI has approved more than 50 licenses for Open Source Software.</a:t>
            </a:r>
          </a:p>
        </p:txBody>
      </p:sp>
    </p:spTree>
    <p:extLst>
      <p:ext uri="{BB962C8B-B14F-4D97-AF65-F5344CB8AC3E}">
        <p14:creationId xmlns:p14="http://schemas.microsoft.com/office/powerpoint/2010/main" val="38230192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563226" y="557213"/>
            <a:ext cx="8596313" cy="1154112"/>
          </a:xfrm>
        </p:spPr>
        <p:txBody>
          <a:bodyPr>
            <a:normAutofit fontScale="90000"/>
          </a:bodyPr>
          <a:lstStyle/>
          <a:p>
            <a:pPr lvl="0" defTabSz="914400" eaLnBrk="0" fontAlgn="base" hangingPunct="0">
              <a:spcAft>
                <a:spcPct val="0"/>
              </a:spcAft>
            </a:pPr>
            <a:r>
              <a:rPr lang="en-US" altLang="en-US" b="1" dirty="0">
                <a:solidFill>
                  <a:schemeClr val="tx1"/>
                </a:solidFill>
                <a:latin typeface="Calibri" panose="020F0502020204030204" pitchFamily="34" charset="0"/>
                <a:ea typeface="Calibri" panose="020F0502020204030204" pitchFamily="34" charset="0"/>
                <a:cs typeface="Mangal"/>
              </a:rPr>
              <a:t>Intentions of open source software</a:t>
            </a:r>
            <a:r>
              <a:rPr lang="en-US" altLang="en-US" sz="4400" dirty="0">
                <a:solidFill>
                  <a:schemeClr val="tx1"/>
                </a:solidFill>
              </a:rPr>
              <a:t/>
            </a:r>
            <a:br>
              <a:rPr lang="en-US" altLang="en-US" sz="4400" dirty="0">
                <a:solidFill>
                  <a:schemeClr val="tx1"/>
                </a:solidFill>
              </a:rPr>
            </a:br>
            <a:r>
              <a:rPr lang="en-US" altLang="en-US" sz="1800" dirty="0">
                <a:solidFill>
                  <a:schemeClr val="tx1"/>
                </a:solidFill>
                <a:latin typeface="Calibri" panose="020F0502020204030204" pitchFamily="34" charset="0"/>
                <a:ea typeface="Calibri" panose="020F0502020204030204" pitchFamily="34" charset="0"/>
                <a:cs typeface="Mangal"/>
              </a:rPr>
              <a:t>The main intentions for the OSD are described in the article "Open source licensing, Part 1: The intent" [1] by Martin Streicher and are summarized below.</a:t>
            </a:r>
            <a:r>
              <a:rPr lang="en-US" altLang="en-US" sz="1800" dirty="0">
                <a:solidFill>
                  <a:schemeClr val="tx1"/>
                </a:solidFill>
                <a:latin typeface="Arial" panose="020B0604020202020204" pitchFamily="34" charset="0"/>
              </a:rPr>
              <a:t/>
            </a:r>
            <a:br>
              <a:rPr lang="en-US" altLang="en-US" sz="1800" dirty="0">
                <a:solidFill>
                  <a:schemeClr val="tx1"/>
                </a:solidFill>
                <a:latin typeface="Arial" panose="020B0604020202020204" pitchFamily="34" charset="0"/>
              </a:rPr>
            </a:br>
            <a:endParaRPr lang="en-US" sz="1800" dirty="0"/>
          </a:p>
        </p:txBody>
      </p:sp>
      <p:graphicFrame>
        <p:nvGraphicFramePr>
          <p:cNvPr id="7" name="Content Placeholder 6"/>
          <p:cNvGraphicFramePr>
            <a:graphicFrameLocks noGrp="1"/>
          </p:cNvGraphicFramePr>
          <p:nvPr>
            <p:ph idx="4294967295"/>
            <p:extLst>
              <p:ext uri="{D42A27DB-BD31-4B8C-83A1-F6EECF244321}">
                <p14:modId xmlns:p14="http://schemas.microsoft.com/office/powerpoint/2010/main" val="66186429"/>
              </p:ext>
            </p:extLst>
          </p:nvPr>
        </p:nvGraphicFramePr>
        <p:xfrm>
          <a:off x="1390650" y="1473339"/>
          <a:ext cx="8297201" cy="4937759"/>
        </p:xfrm>
        <a:graphic>
          <a:graphicData uri="http://schemas.openxmlformats.org/drawingml/2006/table">
            <a:tbl>
              <a:tblPr firstRow="1" firstCol="1" bandRow="1">
                <a:tableStyleId>{5C22544A-7EE6-4342-B048-85BDC9FD1C3A}</a:tableStyleId>
              </a:tblPr>
              <a:tblGrid>
                <a:gridCol w="421535">
                  <a:extLst>
                    <a:ext uri="{9D8B030D-6E8A-4147-A177-3AD203B41FA5}">
                      <a16:colId xmlns:a16="http://schemas.microsoft.com/office/drawing/2014/main" xmlns="" val="2649329583"/>
                    </a:ext>
                  </a:extLst>
                </a:gridCol>
                <a:gridCol w="2562383">
                  <a:extLst>
                    <a:ext uri="{9D8B030D-6E8A-4147-A177-3AD203B41FA5}">
                      <a16:colId xmlns:a16="http://schemas.microsoft.com/office/drawing/2014/main" xmlns="" val="1613141734"/>
                    </a:ext>
                  </a:extLst>
                </a:gridCol>
                <a:gridCol w="5313283">
                  <a:extLst>
                    <a:ext uri="{9D8B030D-6E8A-4147-A177-3AD203B41FA5}">
                      <a16:colId xmlns:a16="http://schemas.microsoft.com/office/drawing/2014/main" xmlns="" val="2803435867"/>
                    </a:ext>
                  </a:extLst>
                </a:gridCol>
              </a:tblGrid>
              <a:tr h="204690">
                <a:tc>
                  <a:txBody>
                    <a:bodyPr/>
                    <a:lstStyle/>
                    <a:p>
                      <a:pPr marL="0" marR="0">
                        <a:lnSpc>
                          <a:spcPct val="107000"/>
                        </a:lnSpc>
                        <a:spcBef>
                          <a:spcPts val="0"/>
                        </a:spcBef>
                        <a:spcAft>
                          <a:spcPts val="0"/>
                        </a:spcAft>
                      </a:pPr>
                      <a:r>
                        <a:rPr lang="en-US" sz="1000" dirty="0">
                          <a:effectLst/>
                        </a:rPr>
                        <a:t> </a:t>
                      </a:r>
                      <a:endParaRPr lang="en-US" sz="1100"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marL="0" marR="0">
                        <a:lnSpc>
                          <a:spcPct val="107000"/>
                        </a:lnSpc>
                        <a:spcBef>
                          <a:spcPts val="0"/>
                        </a:spcBef>
                        <a:spcAft>
                          <a:spcPts val="0"/>
                        </a:spcAft>
                      </a:pPr>
                      <a:r>
                        <a:rPr lang="en-US" sz="1000" dirty="0">
                          <a:effectLst/>
                        </a:rPr>
                        <a:t>Intention</a:t>
                      </a:r>
                      <a:endParaRPr lang="en-US" sz="1100"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marL="0" marR="0">
                        <a:lnSpc>
                          <a:spcPct val="107000"/>
                        </a:lnSpc>
                        <a:spcBef>
                          <a:spcPts val="0"/>
                        </a:spcBef>
                        <a:spcAft>
                          <a:spcPts val="0"/>
                        </a:spcAft>
                      </a:pPr>
                      <a:r>
                        <a:rPr lang="en-US" sz="1000" dirty="0">
                          <a:effectLst/>
                        </a:rPr>
                        <a:t>Explanation</a:t>
                      </a:r>
                      <a:endParaRPr lang="en-US" sz="1100" dirty="0">
                        <a:effectLst/>
                        <a:latin typeface="Calibri" panose="020F0502020204030204" pitchFamily="34" charset="0"/>
                        <a:ea typeface="Calibri" panose="020F0502020204030204" pitchFamily="34" charset="0"/>
                        <a:cs typeface="Mangal"/>
                      </a:endParaRPr>
                    </a:p>
                  </a:txBody>
                  <a:tcPr marL="68580" marR="68580" marT="0" marB="0"/>
                </a:tc>
                <a:extLst>
                  <a:ext uri="{0D108BD9-81ED-4DB2-BD59-A6C34878D82A}">
                    <a16:rowId xmlns:a16="http://schemas.microsoft.com/office/drawing/2014/main" xmlns="" val="2587046442"/>
                  </a:ext>
                </a:extLst>
              </a:tr>
              <a:tr h="715220">
                <a:tc>
                  <a:txBody>
                    <a:bodyPr/>
                    <a:lstStyle/>
                    <a:p>
                      <a:pPr marL="0" marR="0">
                        <a:lnSpc>
                          <a:spcPct val="107000"/>
                        </a:lnSpc>
                        <a:spcBef>
                          <a:spcPts val="0"/>
                        </a:spcBef>
                        <a:spcAft>
                          <a:spcPts val="0"/>
                        </a:spcAft>
                      </a:pPr>
                      <a:r>
                        <a:rPr lang="en-US" sz="1200" dirty="0">
                          <a:effectLst/>
                          <a:latin typeface="Calibri" panose="020F0502020204030204" pitchFamily="34" charset="0"/>
                          <a:cs typeface="Calibri" panose="020F0502020204030204" pitchFamily="34" charset="0"/>
                        </a:rPr>
                        <a:t>1</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400" b="0" dirty="0">
                          <a:solidFill>
                            <a:schemeClr val="tx1"/>
                          </a:solidFill>
                          <a:effectLst/>
                          <a:latin typeface="Calibri" panose="020F0502020204030204" pitchFamily="34" charset="0"/>
                          <a:cs typeface="Calibri" panose="020F0502020204030204" pitchFamily="34" charset="0"/>
                        </a:rPr>
                        <a:t>Licensees are free to use open source software for any purpose whatsoever.</a:t>
                      </a:r>
                      <a:endParaRPr lang="en-US" sz="14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400" b="0" dirty="0">
                          <a:solidFill>
                            <a:schemeClr val="tx1"/>
                          </a:solidFill>
                          <a:effectLst/>
                          <a:latin typeface="Calibri" panose="020F0502020204030204" pitchFamily="34" charset="0"/>
                          <a:cs typeface="Calibri" panose="020F0502020204030204" pitchFamily="34" charset="0"/>
                        </a:rPr>
                        <a:t>This basically means that the licensee need not justify the usage of the open source software</a:t>
                      </a:r>
                      <a:endParaRPr lang="en-US" sz="14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xmlns="" val="3340881283"/>
                  </a:ext>
                </a:extLst>
              </a:tr>
              <a:tr h="1244474">
                <a:tc>
                  <a:txBody>
                    <a:bodyPr/>
                    <a:lstStyle/>
                    <a:p>
                      <a:pPr marL="0" marR="0">
                        <a:lnSpc>
                          <a:spcPct val="107000"/>
                        </a:lnSpc>
                        <a:spcBef>
                          <a:spcPts val="0"/>
                        </a:spcBef>
                        <a:spcAft>
                          <a:spcPts val="0"/>
                        </a:spcAft>
                      </a:pPr>
                      <a:r>
                        <a:rPr lang="en-US" sz="1200" dirty="0">
                          <a:effectLst/>
                          <a:latin typeface="Calibri" panose="020F0502020204030204" pitchFamily="34" charset="0"/>
                          <a:cs typeface="Calibri" panose="020F0502020204030204" pitchFamily="34" charset="0"/>
                        </a:rPr>
                        <a:t>2</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400" b="0" dirty="0">
                          <a:solidFill>
                            <a:schemeClr val="tx1"/>
                          </a:solidFill>
                          <a:effectLst/>
                          <a:latin typeface="Calibri" panose="020F0502020204030204" pitchFamily="34" charset="0"/>
                          <a:cs typeface="Calibri" panose="020F0502020204030204" pitchFamily="34" charset="0"/>
                        </a:rPr>
                        <a:t>Licensees are free to make copies of open source software and are free to distribute those copies without payment of royalties to a licensor.</a:t>
                      </a:r>
                      <a:endParaRPr lang="en-US" sz="14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400" b="0" dirty="0">
                          <a:solidFill>
                            <a:schemeClr val="tx1"/>
                          </a:solidFill>
                          <a:effectLst/>
                          <a:latin typeface="Calibri" panose="020F0502020204030204" pitchFamily="34" charset="0"/>
                          <a:cs typeface="Calibri" panose="020F0502020204030204" pitchFamily="34" charset="0"/>
                        </a:rPr>
                        <a:t>This implies that the licensee can redistribute the software at a cost or free of charge.</a:t>
                      </a:r>
                      <a:endParaRPr lang="en-US" sz="14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xmlns="" val="871589537"/>
                  </a:ext>
                </a:extLst>
              </a:tr>
              <a:tr h="1441144">
                <a:tc>
                  <a:txBody>
                    <a:bodyPr/>
                    <a:lstStyle/>
                    <a:p>
                      <a:pPr marL="0" marR="0">
                        <a:lnSpc>
                          <a:spcPct val="107000"/>
                        </a:lnSpc>
                        <a:spcBef>
                          <a:spcPts val="0"/>
                        </a:spcBef>
                        <a:spcAft>
                          <a:spcPts val="0"/>
                        </a:spcAft>
                      </a:pPr>
                      <a:r>
                        <a:rPr lang="en-US" sz="1200" dirty="0">
                          <a:effectLst/>
                          <a:latin typeface="Calibri" panose="020F0502020204030204" pitchFamily="34" charset="0"/>
                          <a:cs typeface="Calibri" panose="020F0502020204030204" pitchFamily="34" charset="0"/>
                        </a:rPr>
                        <a:t>3</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400" b="0" dirty="0">
                          <a:solidFill>
                            <a:schemeClr val="tx1"/>
                          </a:solidFill>
                          <a:effectLst/>
                          <a:latin typeface="Calibri" panose="020F0502020204030204" pitchFamily="34" charset="0"/>
                          <a:cs typeface="Calibri" panose="020F0502020204030204" pitchFamily="34" charset="0"/>
                        </a:rPr>
                        <a:t>Licensees are free to create derivative works of open source software and are free to distribute those works without payment of royalties to a licensor.</a:t>
                      </a:r>
                      <a:endParaRPr lang="en-US" sz="14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400" b="0" dirty="0">
                          <a:solidFill>
                            <a:schemeClr val="tx1"/>
                          </a:solidFill>
                          <a:effectLst/>
                          <a:latin typeface="Calibri" panose="020F0502020204030204" pitchFamily="34" charset="0"/>
                          <a:cs typeface="Calibri" panose="020F0502020204030204" pitchFamily="34" charset="0"/>
                        </a:rPr>
                        <a:t>This allows the licensee to modify the open source software and then redistribute it with or without charge. The licensee is in no way liable to pay any amount to the licensor for this neither can the licensor pose any restrictions on the derivative works. A pre-requisite for intention 3 to occur is the pre-existence of intention 4.</a:t>
                      </a:r>
                      <a:endParaRPr lang="en-US" sz="14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xmlns="" val="1168546038"/>
                  </a:ext>
                </a:extLst>
              </a:tr>
              <a:tr h="715220">
                <a:tc>
                  <a:txBody>
                    <a:bodyPr/>
                    <a:lstStyle/>
                    <a:p>
                      <a:pPr marL="0" marR="0">
                        <a:lnSpc>
                          <a:spcPct val="107000"/>
                        </a:lnSpc>
                        <a:spcBef>
                          <a:spcPts val="0"/>
                        </a:spcBef>
                        <a:spcAft>
                          <a:spcPts val="0"/>
                        </a:spcAft>
                      </a:pPr>
                      <a:r>
                        <a:rPr lang="en-US" sz="1200" dirty="0">
                          <a:effectLst/>
                          <a:latin typeface="Calibri" panose="020F0502020204030204" pitchFamily="34" charset="0"/>
                          <a:cs typeface="Calibri" panose="020F0502020204030204" pitchFamily="34" charset="0"/>
                        </a:rPr>
                        <a:t>4</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400" b="0" dirty="0">
                          <a:solidFill>
                            <a:schemeClr val="tx1"/>
                          </a:solidFill>
                          <a:effectLst/>
                          <a:latin typeface="Calibri" panose="020F0502020204030204" pitchFamily="34" charset="0"/>
                          <a:cs typeface="Calibri" panose="020F0502020204030204" pitchFamily="34" charset="0"/>
                        </a:rPr>
                        <a:t>Licensees are free to access and use the source code of open source software.</a:t>
                      </a:r>
                      <a:endParaRPr lang="en-US" sz="14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400" b="0" dirty="0">
                          <a:solidFill>
                            <a:schemeClr val="tx1"/>
                          </a:solidFill>
                          <a:effectLst/>
                          <a:latin typeface="Calibri" panose="020F0502020204030204" pitchFamily="34" charset="0"/>
                          <a:cs typeface="Calibri" panose="020F0502020204030204" pitchFamily="34" charset="0"/>
                        </a:rPr>
                        <a:t>This means the source code is freely available.</a:t>
                      </a:r>
                      <a:endParaRPr lang="en-US" sz="14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xmlns="" val="1172732958"/>
                  </a:ext>
                </a:extLst>
              </a:tr>
              <a:tr h="617011">
                <a:tc>
                  <a:txBody>
                    <a:bodyPr/>
                    <a:lstStyle/>
                    <a:p>
                      <a:pPr marL="0" marR="0">
                        <a:lnSpc>
                          <a:spcPct val="107000"/>
                        </a:lnSpc>
                        <a:spcBef>
                          <a:spcPts val="0"/>
                        </a:spcBef>
                        <a:spcAft>
                          <a:spcPts val="0"/>
                        </a:spcAft>
                      </a:pPr>
                      <a:r>
                        <a:rPr lang="en-US" sz="1200" dirty="0">
                          <a:effectLst/>
                          <a:latin typeface="Calibri" panose="020F0502020204030204" pitchFamily="34" charset="0"/>
                          <a:cs typeface="Calibri" panose="020F0502020204030204" pitchFamily="34" charset="0"/>
                        </a:rPr>
                        <a:t>5</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400" b="0" dirty="0">
                          <a:solidFill>
                            <a:schemeClr val="tx1"/>
                          </a:solidFill>
                          <a:effectLst/>
                          <a:latin typeface="Calibri" panose="020F0502020204030204" pitchFamily="34" charset="0"/>
                          <a:cs typeface="Calibri" panose="020F0502020204030204" pitchFamily="34" charset="0"/>
                        </a:rPr>
                        <a:t>Licensees are free to combine open source and other software.</a:t>
                      </a:r>
                      <a:endParaRPr lang="en-US" sz="14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400" b="0" dirty="0">
                          <a:solidFill>
                            <a:schemeClr val="tx1"/>
                          </a:solidFill>
                          <a:effectLst/>
                          <a:latin typeface="Calibri" panose="020F0502020204030204" pitchFamily="34" charset="0"/>
                          <a:cs typeface="Calibri" panose="020F0502020204030204" pitchFamily="34" charset="0"/>
                        </a:rPr>
                        <a:t>This gives the licensee the ability to mix open source software with other software.</a:t>
                      </a:r>
                      <a:endParaRPr lang="en-US" sz="14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xmlns="" val="3202441895"/>
                  </a:ext>
                </a:extLst>
              </a:tr>
            </a:tbl>
          </a:graphicData>
        </a:graphic>
      </p:graphicFrame>
      <p:sp>
        <p:nvSpPr>
          <p:cNvPr id="9" name="Bevel 8">
            <a:hlinkClick r:id="rId3" action="ppaction://hlinksldjump"/>
          </p:cNvPr>
          <p:cNvSpPr/>
          <p:nvPr/>
        </p:nvSpPr>
        <p:spPr>
          <a:xfrm>
            <a:off x="10220535" y="4757890"/>
            <a:ext cx="1491175" cy="28135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accent3">
                    <a:lumMod val="20000"/>
                    <a:lumOff val="80000"/>
                  </a:schemeClr>
                </a:solidFill>
              </a:rPr>
              <a:t>MIT License</a:t>
            </a:r>
            <a:endParaRPr lang="en-US" sz="1100" b="1" dirty="0">
              <a:solidFill>
                <a:schemeClr val="accent3">
                  <a:lumMod val="20000"/>
                  <a:lumOff val="80000"/>
                </a:schemeClr>
              </a:solidFill>
            </a:endParaRPr>
          </a:p>
        </p:txBody>
      </p:sp>
      <p:sp>
        <p:nvSpPr>
          <p:cNvPr id="10" name="Bevel 9">
            <a:hlinkClick r:id="rId3" action="ppaction://hlinksldjump"/>
          </p:cNvPr>
          <p:cNvSpPr/>
          <p:nvPr/>
        </p:nvSpPr>
        <p:spPr>
          <a:xfrm>
            <a:off x="10220537" y="5157328"/>
            <a:ext cx="1491175" cy="28135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accent3">
                    <a:lumMod val="20000"/>
                    <a:lumOff val="80000"/>
                  </a:schemeClr>
                </a:solidFill>
              </a:rPr>
              <a:t>BSD License</a:t>
            </a:r>
            <a:endParaRPr lang="en-US" sz="1100" b="1" dirty="0">
              <a:solidFill>
                <a:schemeClr val="accent3">
                  <a:lumMod val="20000"/>
                  <a:lumOff val="80000"/>
                </a:schemeClr>
              </a:solidFill>
            </a:endParaRPr>
          </a:p>
        </p:txBody>
      </p:sp>
      <p:sp>
        <p:nvSpPr>
          <p:cNvPr id="6" name="Bevel 5">
            <a:hlinkClick r:id="rId3" action="ppaction://hlinksldjump"/>
          </p:cNvPr>
          <p:cNvSpPr/>
          <p:nvPr/>
        </p:nvSpPr>
        <p:spPr>
          <a:xfrm>
            <a:off x="10220536" y="4363142"/>
            <a:ext cx="1491175" cy="28135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accent3">
                    <a:lumMod val="20000"/>
                    <a:lumOff val="80000"/>
                  </a:schemeClr>
                </a:solidFill>
              </a:rPr>
              <a:t>GNU GPL License</a:t>
            </a:r>
            <a:endParaRPr lang="en-US" sz="1100" b="1" dirty="0">
              <a:solidFill>
                <a:schemeClr val="accent3">
                  <a:lumMod val="20000"/>
                  <a:lumOff val="80000"/>
                </a:schemeClr>
              </a:solidFill>
            </a:endParaRPr>
          </a:p>
        </p:txBody>
      </p:sp>
      <p:sp>
        <p:nvSpPr>
          <p:cNvPr id="8" name="Bevel 7">
            <a:hlinkClick r:id="rId3" action="ppaction://hlinksldjump"/>
          </p:cNvPr>
          <p:cNvSpPr/>
          <p:nvPr/>
        </p:nvSpPr>
        <p:spPr>
          <a:xfrm>
            <a:off x="10213913" y="5568143"/>
            <a:ext cx="1491175" cy="28135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accent3">
                    <a:lumMod val="20000"/>
                    <a:lumOff val="80000"/>
                  </a:schemeClr>
                </a:solidFill>
              </a:rPr>
              <a:t>MPL License</a:t>
            </a:r>
            <a:endParaRPr lang="en-US" sz="1100" b="1" dirty="0">
              <a:solidFill>
                <a:schemeClr val="accent3">
                  <a:lumMod val="20000"/>
                  <a:lumOff val="80000"/>
                </a:schemeClr>
              </a:solidFill>
            </a:endParaRPr>
          </a:p>
        </p:txBody>
      </p:sp>
      <p:sp>
        <p:nvSpPr>
          <p:cNvPr id="11" name="Bevel 10">
            <a:hlinkClick r:id="rId3" action="ppaction://hlinksldjump"/>
          </p:cNvPr>
          <p:cNvSpPr/>
          <p:nvPr/>
        </p:nvSpPr>
        <p:spPr>
          <a:xfrm>
            <a:off x="10213912" y="5951514"/>
            <a:ext cx="1491175" cy="28135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accent3">
                    <a:lumMod val="20000"/>
                    <a:lumOff val="80000"/>
                  </a:schemeClr>
                </a:solidFill>
              </a:rPr>
              <a:t>Apache License</a:t>
            </a:r>
            <a:endParaRPr lang="en-US" sz="1100" b="1" dirty="0">
              <a:solidFill>
                <a:schemeClr val="accent3">
                  <a:lumMod val="20000"/>
                  <a:lumOff val="80000"/>
                </a:schemeClr>
              </a:solidFill>
            </a:endParaRPr>
          </a:p>
        </p:txBody>
      </p:sp>
    </p:spTree>
    <p:extLst>
      <p:ext uri="{BB962C8B-B14F-4D97-AF65-F5344CB8AC3E}">
        <p14:creationId xmlns:p14="http://schemas.microsoft.com/office/powerpoint/2010/main" val="601966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1166696"/>
            <a:ext cx="11029616" cy="1013800"/>
          </a:xfrm>
        </p:spPr>
        <p:txBody>
          <a:bodyPr>
            <a:normAutofit fontScale="90000"/>
          </a:bodyPr>
          <a:lstStyle/>
          <a:p>
            <a:r>
              <a:rPr lang="en-US" dirty="0" smtClean="0">
                <a:solidFill>
                  <a:schemeClr val="tx1"/>
                </a:solidFill>
              </a:rPr>
              <a:t/>
            </a:r>
            <a:br>
              <a:rPr lang="en-US" dirty="0" smtClean="0">
                <a:solidFill>
                  <a:schemeClr val="tx1"/>
                </a:solidFill>
              </a:rPr>
            </a:br>
            <a:r>
              <a:rPr lang="en-US" dirty="0">
                <a:solidFill>
                  <a:schemeClr val="tx1"/>
                </a:solidFill>
              </a:rPr>
              <a:t/>
            </a:r>
            <a:br>
              <a:rPr lang="en-US" dirty="0">
                <a:solidFill>
                  <a:schemeClr val="tx1"/>
                </a:solidFill>
              </a:rPr>
            </a:br>
            <a:r>
              <a:rPr lang="en-US" dirty="0" smtClean="0">
                <a:solidFill>
                  <a:schemeClr val="tx1"/>
                </a:solidFill>
              </a:rPr>
              <a:t/>
            </a:r>
            <a:br>
              <a:rPr lang="en-US" dirty="0" smtClean="0">
                <a:solidFill>
                  <a:schemeClr val="tx1"/>
                </a:solidFill>
              </a:rPr>
            </a:br>
            <a:r>
              <a:rPr lang="en-US" dirty="0">
                <a:solidFill>
                  <a:schemeClr val="tx1"/>
                </a:solidFill>
              </a:rPr>
              <a:t/>
            </a:r>
            <a:br>
              <a:rPr lang="en-US" dirty="0">
                <a:solidFill>
                  <a:schemeClr val="tx1"/>
                </a:solidFill>
              </a:rPr>
            </a:br>
            <a:r>
              <a:rPr lang="en-US" dirty="0" smtClean="0">
                <a:solidFill>
                  <a:schemeClr val="tx1"/>
                </a:solidFill>
              </a:rPr>
              <a:t>The </a:t>
            </a:r>
            <a:r>
              <a:rPr lang="en-US" dirty="0">
                <a:solidFill>
                  <a:schemeClr val="tx1"/>
                </a:solidFill>
              </a:rPr>
              <a:t>MIT, BSD, Apache, and Academic Free Licenses</a:t>
            </a:r>
            <a:br>
              <a:rPr lang="en-US" dirty="0">
                <a:solidFill>
                  <a:schemeClr val="tx1"/>
                </a:solidFill>
              </a:rPr>
            </a:br>
            <a:r>
              <a:rPr lang="en-US" dirty="0">
                <a:solidFill>
                  <a:schemeClr val="tx1"/>
                </a:solidFill>
              </a:rPr>
              <a:t/>
            </a:r>
            <a:br>
              <a:rPr lang="en-US" dirty="0">
                <a:solidFill>
                  <a:schemeClr val="tx1"/>
                </a:solidFill>
              </a:rPr>
            </a:br>
            <a:endParaRPr lang="en-US" dirty="0">
              <a:solidFill>
                <a:schemeClr val="tx1"/>
              </a:solidFill>
            </a:endParaRPr>
          </a:p>
        </p:txBody>
      </p:sp>
      <p:sp>
        <p:nvSpPr>
          <p:cNvPr id="8" name="Text Placeholder 7"/>
          <p:cNvSpPr>
            <a:spLocks noGrp="1"/>
          </p:cNvSpPr>
          <p:nvPr>
            <p:ph idx="1"/>
          </p:nvPr>
        </p:nvSpPr>
        <p:spPr>
          <a:xfrm>
            <a:off x="581191" y="1625242"/>
            <a:ext cx="11029615" cy="3678303"/>
          </a:xfrm>
        </p:spPr>
        <p:txBody>
          <a:bodyPr>
            <a:noAutofit/>
          </a:bodyPr>
          <a:lstStyle/>
          <a:p>
            <a:r>
              <a:rPr lang="en-US" sz="2400" dirty="0"/>
              <a:t>These licenses, as applied to the original licensed code, allow that code to be used in proprietary software and do not require that open source versions of the code be distributed. Code created under these licenses, or derived from such code, may go “closed” and developments can be made under that proprietary license, which are lost to the open source community</a:t>
            </a:r>
          </a:p>
        </p:txBody>
      </p:sp>
    </p:spTree>
    <p:extLst>
      <p:ext uri="{BB962C8B-B14F-4D97-AF65-F5344CB8AC3E}">
        <p14:creationId xmlns:p14="http://schemas.microsoft.com/office/powerpoint/2010/main" val="5357069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5" y="609600"/>
            <a:ext cx="8596668" cy="1416148"/>
          </a:xfrm>
        </p:spPr>
        <p:txBody>
          <a:bodyPr>
            <a:normAutofit fontScale="90000"/>
          </a:bodyPr>
          <a:lstStyle/>
          <a:p>
            <a:r>
              <a:rPr lang="en-US" dirty="0"/>
              <a:t>The MIT (or X) License</a:t>
            </a:r>
            <a:br>
              <a:rPr lang="en-US" dirty="0"/>
            </a:br>
            <a:endParaRPr lang="en-US" dirty="0"/>
          </a:p>
        </p:txBody>
      </p:sp>
      <p:sp>
        <p:nvSpPr>
          <p:cNvPr id="8" name="Text Placeholder 7"/>
          <p:cNvSpPr>
            <a:spLocks noGrp="1"/>
          </p:cNvSpPr>
          <p:nvPr>
            <p:ph type="body" idx="1"/>
          </p:nvPr>
        </p:nvSpPr>
        <p:spPr>
          <a:xfrm>
            <a:off x="677335" y="1452196"/>
            <a:ext cx="10543115" cy="4493916"/>
          </a:xfrm>
        </p:spPr>
        <p:txBody>
          <a:bodyPr>
            <a:noAutofit/>
          </a:bodyPr>
          <a:lstStyle/>
          <a:p>
            <a:r>
              <a:rPr lang="en-US" sz="2200" dirty="0"/>
              <a:t>Copyright (c) &lt;year&gt; &lt;copyright holders&gt; Permission is hereby granted, free of charge, to any person obtaining a copy of this software and associated documentation files (the “Software”), to deal in the Software without restriction, including without limitation the rights to use, copy, </a:t>
            </a:r>
            <a:r>
              <a:rPr lang="en-US" sz="2200" dirty="0" smtClean="0"/>
              <a:t>modify, merge</a:t>
            </a:r>
            <a:r>
              <a:rPr lang="en-US" sz="2200" dirty="0"/>
              <a:t>, publish, distribute, sublicense, and/or sell copies of the Software, and to permit persons to whom the Software is furnished to do so, subject to the following conditions</a:t>
            </a:r>
            <a:r>
              <a:rPr lang="en-US" sz="2200" dirty="0" smtClean="0"/>
              <a:t>:</a:t>
            </a:r>
          </a:p>
          <a:p>
            <a:r>
              <a:rPr lang="en-US" sz="2200" dirty="0" smtClean="0"/>
              <a:t>(1) The </a:t>
            </a:r>
            <a:r>
              <a:rPr lang="en-US" sz="2200" dirty="0"/>
              <a:t>above copyright notice and this permission notice shall be included in all copies or substantial portions of the Software. </a:t>
            </a:r>
            <a:endParaRPr lang="en-US" sz="2200" dirty="0" smtClean="0"/>
          </a:p>
          <a:p>
            <a:r>
              <a:rPr lang="en-US" sz="2200" dirty="0" smtClean="0"/>
              <a:t>(2) And</a:t>
            </a:r>
            <a:r>
              <a:rPr lang="en-US" sz="2200" dirty="0"/>
              <a:t>: 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 [all caps in original] </a:t>
            </a:r>
          </a:p>
        </p:txBody>
      </p:sp>
    </p:spTree>
    <p:extLst>
      <p:ext uri="{BB962C8B-B14F-4D97-AF65-F5344CB8AC3E}">
        <p14:creationId xmlns:p14="http://schemas.microsoft.com/office/powerpoint/2010/main" val="7660193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95492" y="5452796"/>
            <a:ext cx="4909445" cy="689514"/>
          </a:xfrm>
        </p:spPr>
        <p:txBody>
          <a:bodyPr>
            <a:normAutofit fontScale="90000"/>
          </a:bodyPr>
          <a:lstStyle/>
          <a:p>
            <a:r>
              <a:rPr lang="en-US" sz="3200" b="1" dirty="0">
                <a:solidFill>
                  <a:schemeClr val="tx1"/>
                </a:solidFill>
              </a:rPr>
              <a:t>The MIT (or X) </a:t>
            </a:r>
            <a:r>
              <a:rPr lang="en-US" sz="3200" b="1" dirty="0" smtClean="0">
                <a:solidFill>
                  <a:schemeClr val="tx1"/>
                </a:solidFill>
              </a:rPr>
              <a:t>License</a:t>
            </a:r>
            <a:endParaRPr lang="en-US" sz="3200" b="1" dirty="0">
              <a:solidFill>
                <a:schemeClr val="tx1"/>
              </a:solidFill>
            </a:endParaRPr>
          </a:p>
        </p:txBody>
      </p:sp>
      <p:sp>
        <p:nvSpPr>
          <p:cNvPr id="8" name="Text Placeholder 7"/>
          <p:cNvSpPr>
            <a:spLocks noGrp="1"/>
          </p:cNvSpPr>
          <p:nvPr>
            <p:ph idx="1"/>
          </p:nvPr>
        </p:nvSpPr>
        <p:spPr/>
        <p:txBody>
          <a:bodyPr>
            <a:normAutofit/>
          </a:bodyPr>
          <a:lstStyle/>
          <a:p>
            <a:r>
              <a:rPr lang="en-US" sz="2400" dirty="0" smtClean="0"/>
              <a:t>The </a:t>
            </a:r>
            <a:r>
              <a:rPr lang="en-US" sz="2400" dirty="0"/>
              <a:t>phrase “permission is hereby granted, free of charge" clearly indicates that MIT permits licensees to access and use open source software for any purpose whatsoever (Intention 1). Further the phrase "rights to use, copy, modify, merge, publish, distribute, sublicense and/or sell copies" combined with "free of charge" indicates that licensees are free to make and distribute copies, access the source code, create derivative works and combine open source and other software without payment of royalties (Intentions 2, 3, 4 and 5).</a:t>
            </a:r>
          </a:p>
          <a:p>
            <a:endParaRPr lang="en-US" sz="2400" dirty="0"/>
          </a:p>
        </p:txBody>
      </p:sp>
      <p:sp>
        <p:nvSpPr>
          <p:cNvPr id="2" name="Text Placeholder 1"/>
          <p:cNvSpPr>
            <a:spLocks noGrp="1"/>
          </p:cNvSpPr>
          <p:nvPr>
            <p:ph type="body" sz="half" idx="2"/>
          </p:nvPr>
        </p:nvSpPr>
        <p:spPr>
          <a:xfrm>
            <a:off x="5870669" y="6142310"/>
            <a:ext cx="5869987" cy="689515"/>
          </a:xfrm>
        </p:spPr>
        <p:txBody>
          <a:bodyPr>
            <a:normAutofit/>
          </a:bodyPr>
          <a:lstStyle/>
          <a:p>
            <a:r>
              <a:rPr lang="en-US" sz="2400" dirty="0"/>
              <a:t>An excerpt of the MIT license</a:t>
            </a:r>
          </a:p>
          <a:p>
            <a:endParaRPr lang="en-US" sz="2400" dirty="0"/>
          </a:p>
        </p:txBody>
      </p:sp>
    </p:spTree>
    <p:extLst>
      <p:ext uri="{BB962C8B-B14F-4D97-AF65-F5344CB8AC3E}">
        <p14:creationId xmlns:p14="http://schemas.microsoft.com/office/powerpoint/2010/main" val="35364883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5" y="609600"/>
            <a:ext cx="8596668" cy="1416148"/>
          </a:xfrm>
        </p:spPr>
        <p:txBody>
          <a:bodyPr>
            <a:normAutofit fontScale="90000"/>
          </a:bodyPr>
          <a:lstStyle/>
          <a:p>
            <a:r>
              <a:rPr lang="en-US" dirty="0"/>
              <a:t>The </a:t>
            </a:r>
            <a:r>
              <a:rPr lang="en-US" dirty="0" smtClean="0"/>
              <a:t>BSD License</a:t>
            </a:r>
            <a:r>
              <a:rPr lang="en-US" dirty="0"/>
              <a:t/>
            </a:r>
            <a:br>
              <a:rPr lang="en-US" dirty="0"/>
            </a:br>
            <a:endParaRPr lang="en-US" dirty="0"/>
          </a:p>
        </p:txBody>
      </p:sp>
      <p:sp>
        <p:nvSpPr>
          <p:cNvPr id="8" name="Text Placeholder 7"/>
          <p:cNvSpPr>
            <a:spLocks noGrp="1"/>
          </p:cNvSpPr>
          <p:nvPr>
            <p:ph type="body" idx="1"/>
          </p:nvPr>
        </p:nvSpPr>
        <p:spPr>
          <a:xfrm>
            <a:off x="505884" y="1058141"/>
            <a:ext cx="10866965" cy="4545071"/>
          </a:xfrm>
        </p:spPr>
        <p:txBody>
          <a:bodyPr>
            <a:noAutofit/>
          </a:bodyPr>
          <a:lstStyle/>
          <a:p>
            <a:r>
              <a:rPr lang="en-US" sz="2200" dirty="0"/>
              <a:t>Copyright (c) &lt;year&gt; &lt;copyright holders&gt; Permission is hereby granted, free of charge, to any person obtaining a copy of this software and associated documentation files (the “Software”), to deal in the Software without restriction, including without limitation the rights to use, copy, </a:t>
            </a:r>
            <a:r>
              <a:rPr lang="en-US" sz="2200" dirty="0" smtClean="0"/>
              <a:t>modify, merge</a:t>
            </a:r>
            <a:r>
              <a:rPr lang="en-US" sz="2200" dirty="0"/>
              <a:t>, publish, distribute, sublicense, and/or sell copies of the Software, and to permit persons to whom the Software is furnished to do so, subject to the following conditions</a:t>
            </a:r>
            <a:r>
              <a:rPr lang="en-US" sz="2200" dirty="0" smtClean="0"/>
              <a:t>:</a:t>
            </a:r>
          </a:p>
          <a:p>
            <a:r>
              <a:rPr lang="en-US" sz="2200" dirty="0" smtClean="0"/>
              <a:t>(1) The </a:t>
            </a:r>
            <a:r>
              <a:rPr lang="en-US" sz="2200" dirty="0"/>
              <a:t>above copyright notice and this permission notice shall be included in all copies or substantial portions of the Software. </a:t>
            </a:r>
            <a:endParaRPr lang="en-US" sz="2200" dirty="0" smtClean="0"/>
          </a:p>
          <a:p>
            <a:r>
              <a:rPr lang="en-US" sz="2200" dirty="0" smtClean="0"/>
              <a:t>(2) And</a:t>
            </a:r>
            <a:r>
              <a:rPr lang="en-US" sz="2200" dirty="0"/>
              <a:t>: 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 [all caps in original] </a:t>
            </a:r>
          </a:p>
        </p:txBody>
      </p:sp>
    </p:spTree>
    <p:extLst>
      <p:ext uri="{BB962C8B-B14F-4D97-AF65-F5344CB8AC3E}">
        <p14:creationId xmlns:p14="http://schemas.microsoft.com/office/powerpoint/2010/main" val="15140507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22278" y="5951811"/>
            <a:ext cx="7002472" cy="689514"/>
          </a:xfrm>
        </p:spPr>
        <p:txBody>
          <a:bodyPr>
            <a:noAutofit/>
          </a:bodyPr>
          <a:lstStyle/>
          <a:p>
            <a:r>
              <a:rPr lang="en-US" sz="2400" b="1" dirty="0">
                <a:solidFill>
                  <a:schemeClr val="tx1"/>
                </a:solidFill>
              </a:rPr>
              <a:t>The GPL, LGPL, and Mozilla Licenses</a:t>
            </a:r>
            <a:br>
              <a:rPr lang="en-US" sz="2400" b="1" dirty="0">
                <a:solidFill>
                  <a:schemeClr val="tx1"/>
                </a:solidFill>
              </a:rPr>
            </a:br>
            <a:r>
              <a:rPr lang="en-US" sz="2400" b="1" dirty="0">
                <a:solidFill>
                  <a:schemeClr val="tx1"/>
                </a:solidFill>
              </a:rPr>
              <a:t/>
            </a:r>
            <a:br>
              <a:rPr lang="en-US" sz="2400" b="1" dirty="0">
                <a:solidFill>
                  <a:schemeClr val="tx1"/>
                </a:solidFill>
              </a:rPr>
            </a:br>
            <a:r>
              <a:rPr lang="en-US" sz="2400" b="1" dirty="0">
                <a:solidFill>
                  <a:schemeClr val="tx1"/>
                </a:solidFill>
              </a:rPr>
              <a:t/>
            </a:r>
            <a:br>
              <a:rPr lang="en-US" sz="2400" b="1" dirty="0">
                <a:solidFill>
                  <a:schemeClr val="tx1"/>
                </a:solidFill>
              </a:rPr>
            </a:br>
            <a:endParaRPr lang="en-US" sz="2400" b="1" dirty="0">
              <a:solidFill>
                <a:schemeClr val="tx1"/>
              </a:solidFill>
            </a:endParaRPr>
          </a:p>
        </p:txBody>
      </p:sp>
      <p:sp>
        <p:nvSpPr>
          <p:cNvPr id="8" name="Text Placeholder 7"/>
          <p:cNvSpPr>
            <a:spLocks noGrp="1"/>
          </p:cNvSpPr>
          <p:nvPr>
            <p:ph idx="1"/>
          </p:nvPr>
        </p:nvSpPr>
        <p:spPr/>
        <p:txBody>
          <a:bodyPr>
            <a:normAutofit/>
          </a:bodyPr>
          <a:lstStyle/>
          <a:p>
            <a:r>
              <a:rPr lang="en-US" sz="2400" dirty="0"/>
              <a:t>These licenses impose substantial limitations on those who create and distribute derivative works based on works that use these </a:t>
            </a:r>
            <a:r>
              <a:rPr lang="en-US" sz="2400" dirty="0" smtClean="0"/>
              <a:t>licenses.</a:t>
            </a:r>
            <a:endParaRPr lang="en-US" sz="2400" dirty="0"/>
          </a:p>
        </p:txBody>
      </p:sp>
    </p:spTree>
    <p:extLst>
      <p:ext uri="{BB962C8B-B14F-4D97-AF65-F5344CB8AC3E}">
        <p14:creationId xmlns:p14="http://schemas.microsoft.com/office/powerpoint/2010/main" val="29894111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509355" y="1712840"/>
            <a:ext cx="11173290" cy="4197350"/>
          </a:xfrm>
        </p:spPr>
        <p:txBody>
          <a:bodyPr>
            <a:noAutofit/>
          </a:bodyPr>
          <a:lstStyle/>
          <a:p>
            <a:pPr marL="0" indent="0">
              <a:buNone/>
            </a:pPr>
            <a:r>
              <a:rPr lang="en-US" sz="2800" dirty="0" smtClean="0"/>
              <a:t>2</a:t>
            </a:r>
            <a:r>
              <a:rPr lang="en-US" sz="2800" dirty="0"/>
              <a:t>. </a:t>
            </a:r>
            <a:r>
              <a:rPr lang="en-US" sz="2800" b="1" dirty="0"/>
              <a:t>Source Code </a:t>
            </a:r>
            <a:endParaRPr lang="en-US" sz="2800" b="1" dirty="0" smtClean="0"/>
          </a:p>
          <a:p>
            <a:pPr marL="0" indent="0">
              <a:buNone/>
            </a:pPr>
            <a:r>
              <a:rPr lang="en-US" sz="2400" dirty="0" smtClean="0"/>
              <a:t>The </a:t>
            </a:r>
            <a:r>
              <a:rPr lang="en-US" sz="2400" dirty="0"/>
              <a:t>program must include source code, and must allow distribution in source code as well as compiled form. Where some form of a product is not distributed with source code, there must be a well-publicized means of obtaining the source code for no more than a reasonable reproduction cost–preferably, downloading via the Internet without charge. The source code must be the preferred form in which a programmer would modify the program. Deliberately obfuscated source code is not allowed. Intermediate forms such as the output of a preprocessor or translator are not allowed. </a:t>
            </a:r>
          </a:p>
          <a:p>
            <a:endParaRPr lang="en-US" sz="2400" dirty="0"/>
          </a:p>
        </p:txBody>
      </p:sp>
    </p:spTree>
    <p:extLst>
      <p:ext uri="{BB962C8B-B14F-4D97-AF65-F5344CB8AC3E}">
        <p14:creationId xmlns:p14="http://schemas.microsoft.com/office/powerpoint/2010/main" val="15904742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chemeClr val="tx1"/>
                </a:solidFill>
              </a:rPr>
              <a:t>GNU General Public License </a:t>
            </a:r>
          </a:p>
        </p:txBody>
      </p:sp>
      <p:sp>
        <p:nvSpPr>
          <p:cNvPr id="4" name="Content Placeholder 3"/>
          <p:cNvSpPr>
            <a:spLocks noGrp="1"/>
          </p:cNvSpPr>
          <p:nvPr>
            <p:ph idx="1"/>
          </p:nvPr>
        </p:nvSpPr>
        <p:spPr/>
        <p:txBody>
          <a:bodyPr/>
          <a:lstStyle/>
          <a:p>
            <a:pPr marL="285750" indent="-285750">
              <a:buFont typeface="Wingdings" panose="05000000000000000000" pitchFamily="2" charset="2"/>
              <a:buChar char="q"/>
            </a:pPr>
            <a:r>
              <a:rPr lang="en-US" sz="2400" dirty="0"/>
              <a:t>One of the foundation open source licenses</a:t>
            </a:r>
          </a:p>
          <a:p>
            <a:pPr marL="285750" indent="-285750">
              <a:buFont typeface="Wingdings" panose="05000000000000000000" pitchFamily="2" charset="2"/>
              <a:buChar char="q"/>
            </a:pPr>
            <a:r>
              <a:rPr lang="en-US" sz="2400" dirty="0"/>
              <a:t>Created by the Free Software Foundation (FSF)</a:t>
            </a:r>
          </a:p>
          <a:p>
            <a:endParaRPr lang="en-US" dirty="0"/>
          </a:p>
          <a:p>
            <a:endParaRPr lang="en-US" dirty="0"/>
          </a:p>
        </p:txBody>
      </p:sp>
    </p:spTree>
    <p:extLst>
      <p:ext uri="{BB962C8B-B14F-4D97-AF65-F5344CB8AC3E}">
        <p14:creationId xmlns:p14="http://schemas.microsoft.com/office/powerpoint/2010/main" val="19299959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GNU General Public License (GPL)</a:t>
            </a:r>
            <a:endParaRPr lang="en-US" dirty="0"/>
          </a:p>
        </p:txBody>
      </p:sp>
      <p:sp>
        <p:nvSpPr>
          <p:cNvPr id="3" name="Content Placeholder 2"/>
          <p:cNvSpPr>
            <a:spLocks noGrp="1"/>
          </p:cNvSpPr>
          <p:nvPr>
            <p:ph idx="1"/>
          </p:nvPr>
        </p:nvSpPr>
        <p:spPr>
          <a:xfrm>
            <a:off x="677333" y="1641764"/>
            <a:ext cx="8778393" cy="4399599"/>
          </a:xfrm>
        </p:spPr>
        <p:txBody>
          <a:bodyPr>
            <a:normAutofit/>
          </a:bodyPr>
          <a:lstStyle/>
          <a:p>
            <a:r>
              <a:rPr lang="en-US" sz="2200" b="1" dirty="0"/>
              <a:t>An excerpt of the GNU license </a:t>
            </a:r>
            <a:endParaRPr lang="en-US" sz="2200" dirty="0"/>
          </a:p>
          <a:p>
            <a:pPr marL="0" indent="0">
              <a:buNone/>
            </a:pPr>
            <a:r>
              <a:rPr lang="en-US" sz="2200" dirty="0"/>
              <a:t>The sentence "You may modify your copy or copies of the Program or any portion of it, thus forming a work based on the Program, and copy and distribute such modifications or work" indicates that licensees are free to access, and use open source software for any purpose and that they are free to create and distribute derivative works (Intention 1, 3, 4 and 5). In the same sentence, the clause "copy and distribute such modifications or work" further indicates that licensees are free to make copies of the open source software (Intention 2).  </a:t>
            </a:r>
          </a:p>
          <a:p>
            <a:endParaRPr lang="en-US" sz="2200" dirty="0"/>
          </a:p>
        </p:txBody>
      </p:sp>
    </p:spTree>
    <p:extLst>
      <p:ext uri="{BB962C8B-B14F-4D97-AF65-F5344CB8AC3E}">
        <p14:creationId xmlns:p14="http://schemas.microsoft.com/office/powerpoint/2010/main" val="23729793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GNU Lesser General Public License (LGPL)</a:t>
            </a:r>
            <a:endParaRPr lang="en-US" dirty="0"/>
          </a:p>
        </p:txBody>
      </p:sp>
      <p:sp>
        <p:nvSpPr>
          <p:cNvPr id="3" name="Content Placeholder 2"/>
          <p:cNvSpPr>
            <a:spLocks noGrp="1"/>
          </p:cNvSpPr>
          <p:nvPr>
            <p:ph idx="1"/>
          </p:nvPr>
        </p:nvSpPr>
        <p:spPr/>
        <p:txBody>
          <a:bodyPr>
            <a:normAutofit/>
          </a:bodyPr>
          <a:lstStyle/>
          <a:p>
            <a:r>
              <a:rPr lang="en-US" sz="2200" dirty="0"/>
              <a:t>The LGPL provides an alternative license that preserves many of the benefits of the GPL model for such libraries—in fact, the Lesser General Public License was in its first incarnation known as the Library General Public License. LGPL-licensed libraries can be linked with non-GPL licensed programs, including proprietary software. However, libraries need not be licensed under the LGPL, and as the following preamble to the license points out, the preferable way to license libraries, at least under some circumstances, is under the GPL. </a:t>
            </a:r>
          </a:p>
        </p:txBody>
      </p:sp>
    </p:spTree>
    <p:extLst>
      <p:ext uri="{BB962C8B-B14F-4D97-AF65-F5344CB8AC3E}">
        <p14:creationId xmlns:p14="http://schemas.microsoft.com/office/powerpoint/2010/main" val="14075072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Open Source Licenses</a:t>
            </a:r>
            <a:endParaRPr lang="en-US" dirty="0"/>
          </a:p>
        </p:txBody>
      </p:sp>
      <p:sp>
        <p:nvSpPr>
          <p:cNvPr id="3" name="Content Placeholder 2"/>
          <p:cNvSpPr>
            <a:spLocks noGrp="1"/>
          </p:cNvSpPr>
          <p:nvPr>
            <p:ph idx="1"/>
          </p:nvPr>
        </p:nvSpPr>
        <p:spPr>
          <a:xfrm>
            <a:off x="1124842" y="1940053"/>
            <a:ext cx="10485966" cy="2974848"/>
          </a:xfrm>
        </p:spPr>
        <p:txBody>
          <a:bodyPr>
            <a:noAutofit/>
          </a:bodyPr>
          <a:lstStyle/>
          <a:p>
            <a:pPr marL="457200" indent="-457200">
              <a:buFont typeface="+mj-lt"/>
              <a:buAutoNum type="arabicPeriod"/>
            </a:pPr>
            <a:r>
              <a:rPr lang="en-US" sz="2400" dirty="0" smtClean="0"/>
              <a:t>Restrictive (aka </a:t>
            </a:r>
            <a:r>
              <a:rPr lang="en-US" sz="2400" dirty="0" err="1" smtClean="0"/>
              <a:t>Copyleft</a:t>
            </a:r>
            <a:r>
              <a:rPr lang="en-US" sz="2400" dirty="0" smtClean="0"/>
              <a:t>, reciprocal)</a:t>
            </a:r>
          </a:p>
          <a:p>
            <a:pPr marL="457200" indent="-457200">
              <a:buFont typeface="+mj-lt"/>
              <a:buAutoNum type="arabicPeriod"/>
            </a:pPr>
            <a:r>
              <a:rPr lang="en-US" sz="2400" dirty="0"/>
              <a:t>Permissive</a:t>
            </a:r>
          </a:p>
          <a:p>
            <a:pPr marL="457200" indent="-457200">
              <a:buFont typeface="+mj-lt"/>
              <a:buAutoNum type="arabicPeriod"/>
            </a:pPr>
            <a:endParaRPr lang="en-US" sz="2400" dirty="0" smtClean="0"/>
          </a:p>
        </p:txBody>
      </p:sp>
    </p:spTree>
    <p:extLst>
      <p:ext uri="{BB962C8B-B14F-4D97-AF65-F5344CB8AC3E}">
        <p14:creationId xmlns:p14="http://schemas.microsoft.com/office/powerpoint/2010/main" val="23725151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Open Source Licenses</a:t>
            </a:r>
          </a:p>
        </p:txBody>
      </p:sp>
      <p:sp>
        <p:nvSpPr>
          <p:cNvPr id="3" name="Content Placeholder 2"/>
          <p:cNvSpPr>
            <a:spLocks noGrp="1"/>
          </p:cNvSpPr>
          <p:nvPr>
            <p:ph idx="1"/>
          </p:nvPr>
        </p:nvSpPr>
        <p:spPr/>
        <p:txBody>
          <a:bodyPr/>
          <a:lstStyle/>
          <a:p>
            <a:pPr marL="0" indent="0">
              <a:buNone/>
            </a:pPr>
            <a:r>
              <a:rPr lang="en-US" sz="2400" b="1" dirty="0" smtClean="0"/>
              <a:t>1. </a:t>
            </a:r>
            <a:r>
              <a:rPr lang="en-US" sz="2600" b="1" dirty="0" smtClean="0"/>
              <a:t>Restrictive </a:t>
            </a:r>
            <a:r>
              <a:rPr lang="en-US" sz="2600" b="1" dirty="0"/>
              <a:t>(aka </a:t>
            </a:r>
            <a:r>
              <a:rPr lang="en-US" sz="2600" b="1" dirty="0" err="1"/>
              <a:t>Copyleft</a:t>
            </a:r>
            <a:r>
              <a:rPr lang="en-US" sz="2600" b="1" dirty="0"/>
              <a:t>, reciprocal)</a:t>
            </a:r>
          </a:p>
          <a:p>
            <a:pPr lvl="1"/>
            <a:r>
              <a:rPr lang="en-US" sz="2400" dirty="0"/>
              <a:t>Requires licensor to make improvements or enhancements available under similar terms </a:t>
            </a:r>
          </a:p>
          <a:p>
            <a:pPr marL="457200" lvl="1" indent="0">
              <a:buNone/>
            </a:pPr>
            <a:r>
              <a:rPr lang="en-US" sz="2400" dirty="0"/>
              <a:t>• Licenses establish a specific trigger for sharing obligation </a:t>
            </a:r>
          </a:p>
          <a:p>
            <a:pPr marL="457200" lvl="1" indent="0">
              <a:buNone/>
            </a:pPr>
            <a:r>
              <a:rPr lang="en-US" sz="2400" dirty="0"/>
              <a:t>• Example is the GPLv2: Licensee must distribute “work based on the program” and cause such works to be licensed at no charge under the terms of the GPL</a:t>
            </a:r>
          </a:p>
          <a:p>
            <a:endParaRPr lang="en-US" dirty="0"/>
          </a:p>
        </p:txBody>
      </p:sp>
    </p:spTree>
    <p:extLst>
      <p:ext uri="{BB962C8B-B14F-4D97-AF65-F5344CB8AC3E}">
        <p14:creationId xmlns:p14="http://schemas.microsoft.com/office/powerpoint/2010/main" val="21734214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Open Source Licenses</a:t>
            </a:r>
          </a:p>
        </p:txBody>
      </p:sp>
      <p:sp>
        <p:nvSpPr>
          <p:cNvPr id="3" name="Content Placeholder 2"/>
          <p:cNvSpPr>
            <a:spLocks noGrp="1"/>
          </p:cNvSpPr>
          <p:nvPr>
            <p:ph idx="1"/>
          </p:nvPr>
        </p:nvSpPr>
        <p:spPr/>
        <p:txBody>
          <a:bodyPr/>
          <a:lstStyle/>
          <a:p>
            <a:pPr marL="0" indent="0">
              <a:buNone/>
            </a:pPr>
            <a:r>
              <a:rPr lang="en-US" sz="2400" b="1" dirty="0" smtClean="0"/>
              <a:t>2. Permissive</a:t>
            </a:r>
            <a:endParaRPr lang="en-US" sz="2400" b="1" dirty="0"/>
          </a:p>
          <a:p>
            <a:pPr lvl="1"/>
            <a:r>
              <a:rPr lang="en-US" sz="2400" dirty="0"/>
              <a:t>Modifications/enhancements may remain proprietary </a:t>
            </a:r>
          </a:p>
          <a:p>
            <a:pPr marL="457200" lvl="1" indent="0">
              <a:buNone/>
            </a:pPr>
            <a:r>
              <a:rPr lang="en-US" sz="2400" dirty="0"/>
              <a:t>• Distribution in source code or object code permitted provided copyright notice &amp; liability disclaimer are included and contributors’ names are not used to endorse products </a:t>
            </a:r>
          </a:p>
          <a:p>
            <a:pPr marL="457200" lvl="1" indent="0">
              <a:buNone/>
            </a:pPr>
            <a:r>
              <a:rPr lang="en-US" sz="2400" dirty="0"/>
              <a:t>• Examples: Berkeley Software Distribution (BSD), Apache Software License </a:t>
            </a:r>
          </a:p>
          <a:p>
            <a:endParaRPr lang="en-US" dirty="0"/>
          </a:p>
        </p:txBody>
      </p:sp>
    </p:spTree>
    <p:extLst>
      <p:ext uri="{BB962C8B-B14F-4D97-AF65-F5344CB8AC3E}">
        <p14:creationId xmlns:p14="http://schemas.microsoft.com/office/powerpoint/2010/main" val="36953631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5657" t="18125" r="17579" b="13125"/>
          <a:stretch/>
        </p:blipFill>
        <p:spPr>
          <a:xfrm>
            <a:off x="1596390" y="793242"/>
            <a:ext cx="8686800" cy="5029200"/>
          </a:xfrm>
          <a:prstGeom prst="rect">
            <a:avLst/>
          </a:prstGeom>
        </p:spPr>
      </p:pic>
    </p:spTree>
    <p:extLst>
      <p:ext uri="{BB962C8B-B14F-4D97-AF65-F5344CB8AC3E}">
        <p14:creationId xmlns:p14="http://schemas.microsoft.com/office/powerpoint/2010/main" val="32724315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4850" t="18605" r="17172" b="5374"/>
          <a:stretch/>
        </p:blipFill>
        <p:spPr>
          <a:xfrm>
            <a:off x="1732936" y="800100"/>
            <a:ext cx="8838512" cy="5557266"/>
          </a:xfrm>
          <a:prstGeom prst="rect">
            <a:avLst/>
          </a:prstGeom>
        </p:spPr>
      </p:pic>
    </p:spTree>
    <p:extLst>
      <p:ext uri="{BB962C8B-B14F-4D97-AF65-F5344CB8AC3E}">
        <p14:creationId xmlns:p14="http://schemas.microsoft.com/office/powerpoint/2010/main" val="27433622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9043135" cy="4181061"/>
          </a:xfrm>
        </p:spPr>
        <p:txBody>
          <a:bodyPr>
            <a:normAutofit/>
          </a:bodyPr>
          <a:lstStyle/>
          <a:p>
            <a:r>
              <a:rPr lang="en-US" sz="3600" dirty="0">
                <a:hlinkClick r:id="rId2"/>
              </a:rPr>
              <a:t>https://opensource.org/licenses/category</a:t>
            </a:r>
            <a:r>
              <a:rPr lang="en-US" dirty="0"/>
              <a:t/>
            </a:r>
            <a:br>
              <a:rPr lang="en-US" dirty="0"/>
            </a:br>
            <a:r>
              <a:rPr lang="en-US" b="1" dirty="0"/>
              <a:t/>
            </a:r>
            <a:br>
              <a:rPr lang="en-US" b="1" dirty="0"/>
            </a:br>
            <a:endParaRPr lang="en-US" dirty="0"/>
          </a:p>
        </p:txBody>
      </p:sp>
      <p:sp>
        <p:nvSpPr>
          <p:cNvPr id="5" name="Content Placeholder 4"/>
          <p:cNvSpPr>
            <a:spLocks noGrp="1"/>
          </p:cNvSpPr>
          <p:nvPr>
            <p:ph type="body" idx="1"/>
          </p:nvPr>
        </p:nvSpPr>
        <p:spPr>
          <a:xfrm>
            <a:off x="677335" y="3059043"/>
            <a:ext cx="8596668" cy="1570962"/>
          </a:xfrm>
        </p:spPr>
        <p:txBody>
          <a:bodyPr>
            <a:normAutofit/>
          </a:bodyPr>
          <a:lstStyle/>
          <a:p>
            <a:r>
              <a:rPr lang="en-US" sz="2400" b="1" dirty="0" smtClean="0"/>
              <a:t>Special </a:t>
            </a:r>
            <a:r>
              <a:rPr lang="en-US" sz="2400" b="1" dirty="0"/>
              <a:t>purpose licenses</a:t>
            </a:r>
          </a:p>
          <a:p>
            <a:r>
              <a:rPr lang="en-US" sz="2400" b="1" dirty="0"/>
              <a:t>Other/Miscellaneous </a:t>
            </a:r>
            <a:r>
              <a:rPr lang="en-US" sz="2400" b="1" dirty="0" smtClean="0"/>
              <a:t>licenses</a:t>
            </a:r>
          </a:p>
          <a:p>
            <a:r>
              <a:rPr lang="en-US" sz="2400" b="1" dirty="0"/>
              <a:t>Licenses that are redundant with more popular licenses</a:t>
            </a:r>
          </a:p>
          <a:p>
            <a:endParaRPr lang="en-US" sz="2400" dirty="0"/>
          </a:p>
        </p:txBody>
      </p:sp>
    </p:spTree>
    <p:extLst>
      <p:ext uri="{BB962C8B-B14F-4D97-AF65-F5344CB8AC3E}">
        <p14:creationId xmlns:p14="http://schemas.microsoft.com/office/powerpoint/2010/main" val="491600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581192" y="1569652"/>
            <a:ext cx="10642938" cy="3206722"/>
          </a:xfrm>
        </p:spPr>
        <p:txBody>
          <a:bodyPr>
            <a:noAutofit/>
          </a:bodyPr>
          <a:lstStyle/>
          <a:p>
            <a:pPr marL="0" indent="0">
              <a:buNone/>
            </a:pPr>
            <a:r>
              <a:rPr lang="en-US" sz="2800" dirty="0"/>
              <a:t>3. </a:t>
            </a:r>
            <a:r>
              <a:rPr lang="en-US" sz="2800" b="1" dirty="0"/>
              <a:t>Derived Works </a:t>
            </a:r>
            <a:endParaRPr lang="en-US" sz="2800" b="1" dirty="0" smtClean="0"/>
          </a:p>
          <a:p>
            <a:pPr marL="0" indent="0">
              <a:buNone/>
            </a:pPr>
            <a:r>
              <a:rPr lang="en-US" sz="2400" dirty="0" smtClean="0"/>
              <a:t>The </a:t>
            </a:r>
            <a:r>
              <a:rPr lang="en-US" sz="2400" dirty="0"/>
              <a:t>license must allow modifications and derived works, and must allow them to be distributed under the same terms as the license of the original software. </a:t>
            </a:r>
            <a:endParaRPr lang="en-US" sz="2400" dirty="0" smtClean="0"/>
          </a:p>
          <a:p>
            <a:pPr marL="0" indent="0">
              <a:buNone/>
            </a:pPr>
            <a:endParaRPr lang="en-US" sz="2200" dirty="0"/>
          </a:p>
        </p:txBody>
      </p:sp>
    </p:spTree>
    <p:extLst>
      <p:ext uri="{BB962C8B-B14F-4D97-AF65-F5344CB8AC3E}">
        <p14:creationId xmlns:p14="http://schemas.microsoft.com/office/powerpoint/2010/main" val="3845091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581192" y="1514788"/>
            <a:ext cx="10478346" cy="4139410"/>
          </a:xfrm>
        </p:spPr>
        <p:txBody>
          <a:bodyPr>
            <a:noAutofit/>
          </a:bodyPr>
          <a:lstStyle/>
          <a:p>
            <a:pPr marL="0" indent="0">
              <a:buNone/>
            </a:pPr>
            <a:r>
              <a:rPr lang="en-US" sz="2800" dirty="0" smtClean="0"/>
              <a:t>4</a:t>
            </a:r>
            <a:r>
              <a:rPr lang="en-US" sz="2800" dirty="0"/>
              <a:t>. </a:t>
            </a:r>
            <a:r>
              <a:rPr lang="en-US" sz="2800" b="1" dirty="0"/>
              <a:t>Integrity of The Author’s Source Code </a:t>
            </a:r>
            <a:endParaRPr lang="en-US" sz="2800" b="1" dirty="0" smtClean="0"/>
          </a:p>
          <a:p>
            <a:pPr marL="0" indent="0">
              <a:buNone/>
            </a:pPr>
            <a:r>
              <a:rPr lang="en-US" sz="2400" dirty="0" smtClean="0"/>
              <a:t>The </a:t>
            </a:r>
            <a:r>
              <a:rPr lang="en-US" sz="2400" dirty="0"/>
              <a:t>license may restrict source-code from being distributed in modified form only if the license allows the distribution of “patch files” with the source code for the purpose of modifying the program at build time. The license must explicitly permit distribution of software built from modified source code. The license may require derived works to carry a different name or version number from the original software. </a:t>
            </a:r>
          </a:p>
        </p:txBody>
      </p:sp>
    </p:spTree>
    <p:extLst>
      <p:ext uri="{BB962C8B-B14F-4D97-AF65-F5344CB8AC3E}">
        <p14:creationId xmlns:p14="http://schemas.microsoft.com/office/powerpoint/2010/main" val="137658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677334" y="1517904"/>
            <a:ext cx="10933474" cy="4523458"/>
          </a:xfrm>
        </p:spPr>
        <p:txBody>
          <a:bodyPr>
            <a:normAutofit/>
          </a:bodyPr>
          <a:lstStyle/>
          <a:p>
            <a:pPr marL="0" indent="0">
              <a:buNone/>
            </a:pPr>
            <a:r>
              <a:rPr lang="en-US" sz="2600" b="1" dirty="0"/>
              <a:t>5. No Discrimination Against Persons or Groups </a:t>
            </a:r>
            <a:endParaRPr lang="en-US" sz="2600" b="1" dirty="0" smtClean="0"/>
          </a:p>
          <a:p>
            <a:pPr marL="0" indent="0">
              <a:buNone/>
            </a:pPr>
            <a:r>
              <a:rPr lang="en-US" sz="2400" dirty="0" smtClean="0"/>
              <a:t>The </a:t>
            </a:r>
            <a:r>
              <a:rPr lang="en-US" sz="2400" dirty="0"/>
              <a:t>license must not discriminate against any person or group of persons</a:t>
            </a:r>
            <a:r>
              <a:rPr lang="en-US" sz="2400" dirty="0" smtClean="0"/>
              <a:t>.</a:t>
            </a:r>
          </a:p>
          <a:p>
            <a:pPr marL="0" indent="0">
              <a:buNone/>
            </a:pPr>
            <a:endParaRPr lang="en-US" sz="2000" dirty="0" smtClean="0"/>
          </a:p>
          <a:p>
            <a:pPr marL="0" indent="0">
              <a:buNone/>
            </a:pPr>
            <a:r>
              <a:rPr lang="en-US" sz="2600" b="1" dirty="0" smtClean="0"/>
              <a:t>6</a:t>
            </a:r>
            <a:r>
              <a:rPr lang="en-US" sz="2600" b="1" dirty="0"/>
              <a:t>. No Discrimination Against Fields of Endeavor </a:t>
            </a:r>
            <a:endParaRPr lang="en-US" sz="2600" b="1" dirty="0" smtClean="0"/>
          </a:p>
          <a:p>
            <a:pPr marL="0" indent="0">
              <a:buNone/>
            </a:pPr>
            <a:r>
              <a:rPr lang="en-US" sz="2400" dirty="0" smtClean="0"/>
              <a:t>The </a:t>
            </a:r>
            <a:r>
              <a:rPr lang="en-US" sz="2400" dirty="0"/>
              <a:t>license must not restrict anyone from making use of the program in a specific field of endeavor. For example, it may not restrict the program from being used in a business, or from being used for genetic research. </a:t>
            </a:r>
          </a:p>
        </p:txBody>
      </p:sp>
    </p:spTree>
    <p:extLst>
      <p:ext uri="{BB962C8B-B14F-4D97-AF65-F5344CB8AC3E}">
        <p14:creationId xmlns:p14="http://schemas.microsoft.com/office/powerpoint/2010/main" val="182204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677334" y="1517904"/>
            <a:ext cx="11063562" cy="4718304"/>
          </a:xfrm>
        </p:spPr>
        <p:txBody>
          <a:bodyPr>
            <a:normAutofit/>
          </a:bodyPr>
          <a:lstStyle/>
          <a:p>
            <a:pPr marL="0" indent="0">
              <a:buNone/>
            </a:pPr>
            <a:r>
              <a:rPr lang="en-US" sz="2800" b="1" dirty="0"/>
              <a:t>7. Distribution of License </a:t>
            </a:r>
            <a:endParaRPr lang="en-US" sz="2800" b="1" dirty="0" smtClean="0"/>
          </a:p>
          <a:p>
            <a:pPr marL="0" indent="0">
              <a:buNone/>
            </a:pPr>
            <a:r>
              <a:rPr lang="en-US" sz="2400" dirty="0" smtClean="0"/>
              <a:t>The </a:t>
            </a:r>
            <a:r>
              <a:rPr lang="en-US" sz="2400" dirty="0"/>
              <a:t>rights attached to the program must apply to all to whom the program is redistributed without the need for execution of an additional license by those parties</a:t>
            </a:r>
            <a:r>
              <a:rPr lang="en-US" sz="2400" dirty="0" smtClean="0"/>
              <a:t>.</a:t>
            </a:r>
          </a:p>
          <a:p>
            <a:pPr marL="0" indent="0">
              <a:buNone/>
            </a:pPr>
            <a:r>
              <a:rPr lang="en-US" sz="2800" b="1" dirty="0"/>
              <a:t>8. License Must Not Be Specific to a </a:t>
            </a:r>
            <a:r>
              <a:rPr lang="en-US" sz="2800" b="1" dirty="0" smtClean="0"/>
              <a:t>Product</a:t>
            </a:r>
          </a:p>
          <a:p>
            <a:pPr marL="0" indent="0">
              <a:buNone/>
            </a:pPr>
            <a:r>
              <a:rPr lang="en-US" sz="2400" b="1" dirty="0" smtClean="0"/>
              <a:t> </a:t>
            </a:r>
            <a:r>
              <a:rPr lang="en-US" sz="2400" dirty="0" smtClean="0"/>
              <a:t>The rights attached to the program </a:t>
            </a:r>
            <a:r>
              <a:rPr lang="en-US" sz="2400" dirty="0"/>
              <a:t>must not depend on the program’s being part of </a:t>
            </a:r>
            <a:r>
              <a:rPr lang="en-US" sz="2400" dirty="0" smtClean="0"/>
              <a:t>a </a:t>
            </a:r>
            <a:r>
              <a:rPr lang="en-US" sz="2400" dirty="0"/>
              <a:t>particular software distribution. If the program is extracted from that distribution </a:t>
            </a:r>
            <a:r>
              <a:rPr lang="en-US" sz="2400" dirty="0" smtClean="0"/>
              <a:t>and used </a:t>
            </a:r>
            <a:r>
              <a:rPr lang="en-US" sz="2400" dirty="0"/>
              <a:t>or distributed within the terms of the program’s license, all parties to whom the program is redistributed should have the same rights as those that are granted in conjunction with the original software distribution.</a:t>
            </a:r>
          </a:p>
        </p:txBody>
      </p:sp>
    </p:spTree>
    <p:extLst>
      <p:ext uri="{BB962C8B-B14F-4D97-AF65-F5344CB8AC3E}">
        <p14:creationId xmlns:p14="http://schemas.microsoft.com/office/powerpoint/2010/main" val="2019589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677334" y="1517904"/>
            <a:ext cx="11081850" cy="4523458"/>
          </a:xfrm>
        </p:spPr>
        <p:txBody>
          <a:bodyPr>
            <a:normAutofit/>
          </a:bodyPr>
          <a:lstStyle/>
          <a:p>
            <a:pPr marL="0" indent="0">
              <a:buNone/>
            </a:pPr>
            <a:r>
              <a:rPr lang="en-US" sz="2800" dirty="0"/>
              <a:t>9. </a:t>
            </a:r>
            <a:r>
              <a:rPr lang="en-US" sz="2800" b="1" dirty="0"/>
              <a:t>The License Must Not Restrict Other Software </a:t>
            </a:r>
            <a:endParaRPr lang="en-US" sz="2800" b="1" dirty="0" smtClean="0"/>
          </a:p>
          <a:p>
            <a:pPr marL="0" indent="0">
              <a:buNone/>
            </a:pPr>
            <a:r>
              <a:rPr lang="en-US" sz="2400" dirty="0" smtClean="0"/>
              <a:t>The </a:t>
            </a:r>
            <a:r>
              <a:rPr lang="en-US" sz="2400" dirty="0"/>
              <a:t>license must not place restrictions on other software that is distributed along with the licensed software. For example, the license must not insist that all other programs distributed on the same medium must be open-source software. </a:t>
            </a:r>
            <a:endParaRPr lang="en-US" sz="2400" dirty="0" smtClean="0"/>
          </a:p>
          <a:p>
            <a:pPr marL="0" indent="0">
              <a:buNone/>
            </a:pPr>
            <a:endParaRPr lang="en-US" sz="2400" dirty="0" smtClean="0"/>
          </a:p>
          <a:p>
            <a:pPr marL="0" indent="0">
              <a:buNone/>
            </a:pPr>
            <a:r>
              <a:rPr lang="en-US" sz="2800" b="1" dirty="0"/>
              <a:t>10. The License must be technology-neutral </a:t>
            </a:r>
            <a:endParaRPr lang="en-US" sz="2800" b="1" dirty="0" smtClean="0"/>
          </a:p>
          <a:p>
            <a:pPr marL="0" indent="0">
              <a:buNone/>
            </a:pPr>
            <a:r>
              <a:rPr lang="en-US" sz="2400" dirty="0" smtClean="0"/>
              <a:t>No </a:t>
            </a:r>
            <a:r>
              <a:rPr lang="en-US" sz="2400" dirty="0"/>
              <a:t>provision of the license may be predicated on any individual technology or style of interface. </a:t>
            </a:r>
          </a:p>
        </p:txBody>
      </p:sp>
    </p:spTree>
    <p:extLst>
      <p:ext uri="{BB962C8B-B14F-4D97-AF65-F5344CB8AC3E}">
        <p14:creationId xmlns:p14="http://schemas.microsoft.com/office/powerpoint/2010/main" val="1237275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61950" y="76200"/>
            <a:ext cx="11029950" cy="1014413"/>
          </a:xfrm>
        </p:spPr>
        <p:txBody>
          <a:bodyPr/>
          <a:lstStyle/>
          <a:p>
            <a:r>
              <a:rPr lang="en-US" dirty="0">
                <a:solidFill>
                  <a:schemeClr val="tx1"/>
                </a:solidFill>
              </a:rPr>
              <a:t>The </a:t>
            </a:r>
            <a:r>
              <a:rPr lang="en-US" dirty="0" smtClean="0">
                <a:solidFill>
                  <a:schemeClr val="tx1"/>
                </a:solidFill>
              </a:rPr>
              <a:t>Open </a:t>
            </a:r>
            <a:r>
              <a:rPr lang="en-US" dirty="0">
                <a:solidFill>
                  <a:schemeClr val="tx1"/>
                </a:solidFill>
              </a:rPr>
              <a:t>Source Definition</a:t>
            </a:r>
          </a:p>
        </p:txBody>
      </p:sp>
      <p:sp>
        <p:nvSpPr>
          <p:cNvPr id="3" name="Content Placeholder 2"/>
          <p:cNvSpPr>
            <a:spLocks noGrp="1"/>
          </p:cNvSpPr>
          <p:nvPr>
            <p:ph idx="4294967295"/>
          </p:nvPr>
        </p:nvSpPr>
        <p:spPr>
          <a:xfrm>
            <a:off x="848868" y="3082100"/>
            <a:ext cx="11029950" cy="4979987"/>
          </a:xfrm>
        </p:spPr>
        <p:txBody>
          <a:bodyPr>
            <a:noAutofit/>
          </a:bodyPr>
          <a:lstStyle/>
          <a:p>
            <a:pPr marL="457200" indent="-457200">
              <a:buFont typeface="+mj-lt"/>
              <a:buAutoNum type="arabicPeriod"/>
            </a:pPr>
            <a:r>
              <a:rPr lang="en-US" sz="2000" dirty="0" smtClean="0">
                <a:solidFill>
                  <a:schemeClr val="tx1"/>
                </a:solidFill>
              </a:rPr>
              <a:t>No </a:t>
            </a:r>
            <a:r>
              <a:rPr lang="en-US" sz="2000" dirty="0">
                <a:solidFill>
                  <a:schemeClr val="tx1"/>
                </a:solidFill>
              </a:rPr>
              <a:t>royalty or other fee imposed upon redistribution</a:t>
            </a:r>
            <a:r>
              <a:rPr lang="en-US" sz="2000" dirty="0" smtClean="0">
                <a:solidFill>
                  <a:schemeClr val="tx1"/>
                </a:solidFill>
              </a:rPr>
              <a:t>.</a:t>
            </a:r>
          </a:p>
          <a:p>
            <a:pPr marL="457200" indent="-457200">
              <a:buFont typeface="+mj-lt"/>
              <a:buAutoNum type="arabicPeriod"/>
            </a:pPr>
            <a:r>
              <a:rPr lang="en-US" sz="2000" dirty="0">
                <a:solidFill>
                  <a:schemeClr val="tx1"/>
                </a:solidFill>
              </a:rPr>
              <a:t>Availability of the source </a:t>
            </a:r>
            <a:r>
              <a:rPr lang="en-US" sz="2000" dirty="0" smtClean="0">
                <a:solidFill>
                  <a:schemeClr val="tx1"/>
                </a:solidFill>
              </a:rPr>
              <a:t>code.</a:t>
            </a:r>
          </a:p>
          <a:p>
            <a:pPr marL="457200" indent="-457200">
              <a:buFont typeface="+mj-lt"/>
              <a:buAutoNum type="arabicPeriod"/>
            </a:pPr>
            <a:r>
              <a:rPr lang="en-US" sz="2000" dirty="0" smtClean="0">
                <a:solidFill>
                  <a:schemeClr val="tx1"/>
                </a:solidFill>
              </a:rPr>
              <a:t>Right </a:t>
            </a:r>
            <a:r>
              <a:rPr lang="en-US" sz="2000" dirty="0">
                <a:solidFill>
                  <a:schemeClr val="tx1"/>
                </a:solidFill>
              </a:rPr>
              <a:t>to create modifications and derivative </a:t>
            </a:r>
            <a:r>
              <a:rPr lang="en-US" sz="2000" dirty="0" smtClean="0">
                <a:solidFill>
                  <a:schemeClr val="tx1"/>
                </a:solidFill>
              </a:rPr>
              <a:t>works.</a:t>
            </a:r>
          </a:p>
          <a:p>
            <a:pPr marL="457200" indent="-457200">
              <a:buFont typeface="+mj-lt"/>
              <a:buAutoNum type="arabicPeriod"/>
            </a:pPr>
            <a:r>
              <a:rPr lang="en-US" sz="2000" dirty="0" smtClean="0">
                <a:solidFill>
                  <a:schemeClr val="tx1"/>
                </a:solidFill>
              </a:rPr>
              <a:t>May </a:t>
            </a:r>
            <a:r>
              <a:rPr lang="en-US" sz="2000" dirty="0">
                <a:solidFill>
                  <a:schemeClr val="tx1"/>
                </a:solidFill>
              </a:rPr>
              <a:t>require modified versions to be distributed as the original version plus patches</a:t>
            </a:r>
            <a:r>
              <a:rPr lang="en-US" sz="2000" dirty="0" smtClean="0">
                <a:solidFill>
                  <a:schemeClr val="tx1"/>
                </a:solidFill>
              </a:rPr>
              <a:t>.</a:t>
            </a:r>
          </a:p>
          <a:p>
            <a:pPr marL="457200" indent="-457200">
              <a:buFont typeface="+mj-lt"/>
              <a:buAutoNum type="arabicPeriod"/>
            </a:pPr>
            <a:r>
              <a:rPr lang="en-US" sz="2000" dirty="0">
                <a:solidFill>
                  <a:schemeClr val="tx1"/>
                </a:solidFill>
              </a:rPr>
              <a:t>No Discrimination Against Persons or Groups </a:t>
            </a:r>
            <a:endParaRPr lang="en-US" sz="2000" dirty="0" smtClean="0">
              <a:solidFill>
                <a:schemeClr val="tx1"/>
              </a:solidFill>
            </a:endParaRPr>
          </a:p>
          <a:p>
            <a:pPr marL="457200" indent="-457200">
              <a:buFont typeface="+mj-lt"/>
              <a:buAutoNum type="arabicPeriod"/>
            </a:pPr>
            <a:r>
              <a:rPr lang="en-US" sz="2000" dirty="0">
                <a:solidFill>
                  <a:schemeClr val="tx1"/>
                </a:solidFill>
              </a:rPr>
              <a:t>No Discrimination Against Fields of Endeavor </a:t>
            </a:r>
          </a:p>
          <a:p>
            <a:pPr marL="457200" indent="-457200">
              <a:buFont typeface="+mj-lt"/>
              <a:buAutoNum type="arabicPeriod"/>
            </a:pPr>
            <a:r>
              <a:rPr lang="en-US" sz="2000" dirty="0" smtClean="0">
                <a:solidFill>
                  <a:schemeClr val="tx1"/>
                </a:solidFill>
              </a:rPr>
              <a:t>All rights granted must flow through to/with redistributed versions.</a:t>
            </a:r>
          </a:p>
          <a:p>
            <a:pPr marL="457200" indent="-457200">
              <a:buFont typeface="+mj-lt"/>
              <a:buAutoNum type="arabicPeriod"/>
            </a:pPr>
            <a:r>
              <a:rPr lang="en-US" sz="2000" dirty="0" smtClean="0">
                <a:solidFill>
                  <a:schemeClr val="tx1"/>
                </a:solidFill>
              </a:rPr>
              <a:t>The license applies to the program as a whole and each of its components.</a:t>
            </a:r>
          </a:p>
          <a:p>
            <a:pPr marL="457200" indent="-457200">
              <a:buFont typeface="+mj-lt"/>
              <a:buAutoNum type="arabicPeriod"/>
            </a:pPr>
            <a:r>
              <a:rPr lang="en-US" sz="2000" dirty="0" smtClean="0">
                <a:solidFill>
                  <a:schemeClr val="tx1"/>
                </a:solidFill>
              </a:rPr>
              <a:t>The license must not restrict other software, thus permitting the distribution of open source and closed source software together. </a:t>
            </a:r>
          </a:p>
          <a:p>
            <a:pPr marL="457200" indent="-457200">
              <a:buFont typeface="+mj-lt"/>
              <a:buAutoNum type="arabicPeriod"/>
            </a:pPr>
            <a:r>
              <a:rPr lang="en-US" sz="2000" dirty="0" smtClean="0">
                <a:solidFill>
                  <a:schemeClr val="tx1"/>
                </a:solidFill>
              </a:rPr>
              <a:t>The license must be technology-neutral; thus no provision of the license may be predicated on any individual technology or style of interface.</a:t>
            </a:r>
          </a:p>
          <a:p>
            <a:pPr marL="457200" indent="-457200">
              <a:buFont typeface="+mj-lt"/>
              <a:buAutoNum type="arabicPeriod"/>
            </a:pPr>
            <a:endParaRPr lang="en-US" sz="2000" dirty="0">
              <a:solidFill>
                <a:schemeClr val="tx1"/>
              </a:solidFill>
            </a:endParaRPr>
          </a:p>
          <a:p>
            <a:pPr marL="457200" indent="-457200">
              <a:buFont typeface="+mj-lt"/>
              <a:buAutoNum type="arabicPeriod"/>
            </a:pPr>
            <a:endParaRPr lang="en-US" sz="2000" dirty="0">
              <a:solidFill>
                <a:schemeClr val="tx1"/>
              </a:solidFill>
            </a:endParaRPr>
          </a:p>
          <a:p>
            <a:pPr marL="457200" indent="-457200">
              <a:buFont typeface="+mj-lt"/>
              <a:buAutoNum type="arabicPeriod"/>
            </a:pPr>
            <a:endParaRPr lang="en-US" sz="2000" dirty="0"/>
          </a:p>
          <a:p>
            <a:pPr marL="457200" indent="-457200">
              <a:buFont typeface="+mj-lt"/>
              <a:buAutoNum type="arabicPeriod"/>
            </a:pPr>
            <a:endParaRPr lang="en-US" sz="2000" dirty="0" smtClean="0">
              <a:solidFill>
                <a:schemeClr val="tx1"/>
              </a:solidFill>
            </a:endParaRPr>
          </a:p>
          <a:p>
            <a:pPr marL="457200" indent="-457200">
              <a:buFont typeface="+mj-lt"/>
              <a:buAutoNum type="arabicPeriod"/>
            </a:pPr>
            <a:endParaRPr lang="en-US" sz="2000" dirty="0">
              <a:solidFill>
                <a:schemeClr val="tx1"/>
              </a:solidFill>
            </a:endParaRPr>
          </a:p>
          <a:p>
            <a:pPr marL="457200" indent="-457200">
              <a:buFont typeface="+mj-lt"/>
              <a:buAutoNum type="arabicPeriod"/>
            </a:pPr>
            <a:endParaRPr lang="en-US" sz="2000" dirty="0">
              <a:solidFill>
                <a:schemeClr val="tx1"/>
              </a:solidFill>
            </a:endParaRPr>
          </a:p>
          <a:p>
            <a:pPr marL="457200" indent="-457200">
              <a:buFont typeface="+mj-lt"/>
              <a:buAutoNum type="arabicPeriod"/>
            </a:pPr>
            <a:endParaRPr lang="en-US" sz="2000" dirty="0" smtClean="0">
              <a:solidFill>
                <a:schemeClr val="tx1"/>
              </a:solidFill>
            </a:endParaRPr>
          </a:p>
          <a:p>
            <a:pPr marL="457200" indent="-457200">
              <a:buFont typeface="+mj-lt"/>
              <a:buAutoNum type="arabicPeriod"/>
            </a:pPr>
            <a:endParaRPr lang="en-US" sz="2000" dirty="0">
              <a:solidFill>
                <a:schemeClr val="tx1"/>
              </a:solidFill>
            </a:endParaRPr>
          </a:p>
          <a:p>
            <a:endParaRPr lang="en-US" sz="2000" dirty="0"/>
          </a:p>
        </p:txBody>
      </p:sp>
    </p:spTree>
    <p:extLst>
      <p:ext uri="{BB962C8B-B14F-4D97-AF65-F5344CB8AC3E}">
        <p14:creationId xmlns:p14="http://schemas.microsoft.com/office/powerpoint/2010/main" val="2360115447"/>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1140</TotalTime>
  <Words>3563</Words>
  <Application>Microsoft Office PowerPoint</Application>
  <PresentationFormat>Custom</PresentationFormat>
  <Paragraphs>246</Paragraphs>
  <Slides>38</Slides>
  <Notes>23</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Dividend</vt:lpstr>
      <vt:lpstr>Open Source Software</vt:lpstr>
      <vt:lpstr>The Open Source Definition</vt:lpstr>
      <vt:lpstr>Contd.</vt:lpstr>
      <vt:lpstr>Contd.</vt:lpstr>
      <vt:lpstr>Contd.</vt:lpstr>
      <vt:lpstr>Contd.</vt:lpstr>
      <vt:lpstr>Contd.</vt:lpstr>
      <vt:lpstr>Contd.</vt:lpstr>
      <vt:lpstr>The Open Source Definition</vt:lpstr>
      <vt:lpstr>Licensing, Contract,  and Copyright Law</vt:lpstr>
      <vt:lpstr>Licensing</vt:lpstr>
      <vt:lpstr>Intellectual Property (IP) </vt:lpstr>
      <vt:lpstr>Trademark</vt:lpstr>
      <vt:lpstr>Patent</vt:lpstr>
      <vt:lpstr>Industrial design right</vt:lpstr>
      <vt:lpstr>Trade secrets</vt:lpstr>
      <vt:lpstr>Contract</vt:lpstr>
      <vt:lpstr>Copyright</vt:lpstr>
      <vt:lpstr>Open source software is fundamentally-grounded in copyright law.  </vt:lpstr>
      <vt:lpstr>Fundamentals of Copyright Law</vt:lpstr>
      <vt:lpstr>PowerPoint Presentation</vt:lpstr>
      <vt:lpstr>The fundamental purpose of open source licensing is to deny anybody the right to exclusively exploit a work.</vt:lpstr>
      <vt:lpstr>  Major OSS Licenses and Their Features  </vt:lpstr>
      <vt:lpstr>Intentions of open source software The main intentions for the OSD are described in the article "Open source licensing, Part 1: The intent" [1] by Martin Streicher and are summarized below. </vt:lpstr>
      <vt:lpstr>    The MIT, BSD, Apache, and Academic Free Licenses  </vt:lpstr>
      <vt:lpstr>The MIT (or X) License </vt:lpstr>
      <vt:lpstr>The MIT (or X) License</vt:lpstr>
      <vt:lpstr>The BSD License </vt:lpstr>
      <vt:lpstr>The GPL, LGPL, and Mozilla Licenses   </vt:lpstr>
      <vt:lpstr>GNU General Public License </vt:lpstr>
      <vt:lpstr>GNU General Public License (GPL)</vt:lpstr>
      <vt:lpstr>GNU Lesser General Public License (LGPL)</vt:lpstr>
      <vt:lpstr>Types of Open Source Licenses</vt:lpstr>
      <vt:lpstr>Types of Open Source Licenses</vt:lpstr>
      <vt:lpstr>Types of Open Source Licenses</vt:lpstr>
      <vt:lpstr>PowerPoint Presentation</vt:lpstr>
      <vt:lpstr>PowerPoint Presentation</vt:lpstr>
      <vt:lpstr>https://opensource.org/licenses/category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 Software</dc:title>
  <dc:creator>jennej</dc:creator>
  <cp:lastModifiedBy>Genesis</cp:lastModifiedBy>
  <cp:revision>56</cp:revision>
  <dcterms:created xsi:type="dcterms:W3CDTF">2017-08-08T07:13:54Z</dcterms:created>
  <dcterms:modified xsi:type="dcterms:W3CDTF">2018-07-31T06:13:18Z</dcterms:modified>
</cp:coreProperties>
</file>