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300" y="695325"/>
            <a:ext cx="4846638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1438" y="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FBB3419C-5E2B-4FDF-8802-4E1A59AAF797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4212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BDA64F37-79F3-4C34-9254-D383850D8D35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1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76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6CD93876-A35A-4399-922F-E0E4142D15BA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10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F841E8B2-BFEF-4043-80E3-B71DA6143C6E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11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AD1E986A-9A5B-4E99-B49D-071E06F380D8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12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2497E1D6-9FB8-4973-91EE-E6E9D8E080EB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13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9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912A9B2A-BB84-49D2-88D8-8CF125BFB2C0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14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06DD8113-8D53-4798-88CD-951171A8B041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15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19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4C5E3A71-90EA-46A4-982C-A5B13FEEDB89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16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3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A4B37528-C047-4443-81A5-C9C1EAF29AE9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17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40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4BAA64A5-5D39-4524-9E80-FD1AE9D17965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18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78B9F47F-B669-4A73-A35F-67ACAC958D46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19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60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DD9276A7-7D2C-45CA-8FE2-5007AE97ACFC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2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2F262FFD-CE25-42FA-B547-2B38F697AAC4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20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7F974B85-A3E5-48D5-AD96-B7E0F050D4F4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21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F7C7AD1A-3278-4984-B269-A244F0119B91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22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11A3D541-4A6F-4526-95FC-A4DB84927B23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3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FDA4B35E-2D64-4119-B64E-ACD2BEA0D9BD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4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7991EC2D-DB32-4C4A-834C-7E75AD32DDC4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5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6CD90D29-E34E-4C37-A06E-E9E13617370A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6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AE707C6D-2A58-4DFA-B86F-F7805959F2DE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7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6A9E4376-EA7A-456B-ADFA-FDE13728BA24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8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fld id="{294039AA-0898-4A0B-A4C5-379E9212CCA7}" type="slidenum">
              <a:rPr lang="en-PH">
                <a:solidFill>
                  <a:srgbClr val="000000"/>
                </a:solidFill>
                <a:latin typeface="Times New Roman" pitchFamily="16" charset="0"/>
              </a:rPr>
              <a:pPr/>
              <a:t>9</a:t>
            </a:fld>
            <a:endParaRPr lang="en-PH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BA280-87F4-4FCC-8F7C-CC5CEA35922A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56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3B9D5-C815-4816-9672-6D1B28FFC07B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869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42888"/>
            <a:ext cx="2095500" cy="6280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2888"/>
            <a:ext cx="6134100" cy="6280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70846-448D-462D-AAF1-8E0BCB94C48A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2071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DB7F5-E4F7-4C90-B127-2373B8827C5C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3300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8D8B8-91EA-4116-9783-3667A908DC8F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5199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C25D1-AAAC-4CD7-AEB9-7AD8990D17D9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1620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96A70-1CDA-422D-8F4C-94CBDD33776B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6450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91A1D-540C-4C65-B7CF-042E6D3DE71C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9831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B238A-763B-4E27-8A7D-1DF07F3EAA86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332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59D21-0E80-4E7B-A558-C9F3AB32135A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3686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B0962-3B5A-482E-8BF6-35B843DABB79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395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A0640-2B8F-4C25-816E-8F95890AAC60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5439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B23DA-6529-496D-AED6-2AB4926923CD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9889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E5C59-DEC5-4980-A6C0-AC4A889DF51F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0554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1788" y="1604963"/>
            <a:ext cx="2074862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72188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CFCEE-A94A-4E04-9D89-94AEB6DCD605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8859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1CFCD-8D63-4ACA-8A0F-B9856390DF01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3176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36A77-A6BD-47D3-B44D-6B07FA641CFD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9086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86169-70DE-447C-80AE-4DCA8333E29C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9361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795463"/>
            <a:ext cx="3938587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795463"/>
            <a:ext cx="394017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A5B3C-450A-4DC2-A1D6-EC013A4244C4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85361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2005D-93D9-46E6-A1B6-F670CF40AC48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3408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DB14B-2CAF-4B48-94A9-1DC3D49E330C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17157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A07FA-5FEC-4776-8BD9-AF171360FF54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892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212DA-A47E-4597-A47C-331226F6C7C1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56536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0FA40-23C4-4D00-9310-F7B486ACDC96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18110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16E6F-7897-444C-917A-3B2AD1B0B4E6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76534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8CE5F-5FF4-4195-9F51-726270BC7627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5178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497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497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0F1DD-7572-4603-B04E-0181387BBDA5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583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43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05000"/>
            <a:ext cx="39243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62C10-A308-494E-82C8-AA582C061AD4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7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688B5-907D-4C01-ADE8-C52457B2E5B7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46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0DC9E-8830-4AEB-BBB7-239D810EEB17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613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F40B3-EAC7-45E4-868D-7FE525372183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386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74081-B81C-4EAD-AF9B-095CD37BF7CF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195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51195-5943-464B-9BC8-03401A981FE2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323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CC00"/>
            </a:gs>
            <a:gs pos="100000">
              <a:srgbClr val="008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319088" y="1828800"/>
            <a:ext cx="8823325" cy="5027613"/>
            <a:chOff x="201" y="1152"/>
            <a:chExt cx="5558" cy="3167"/>
          </a:xfrm>
        </p:grpSpPr>
        <p:sp>
          <p:nvSpPr>
            <p:cNvPr id="1032" name="Freeform 2"/>
            <p:cNvSpPr>
              <a:spLocks noChangeArrowheads="1"/>
            </p:cNvSpPr>
            <p:nvPr/>
          </p:nvSpPr>
          <p:spPr bwMode="auto">
            <a:xfrm>
              <a:off x="528" y="2909"/>
              <a:ext cx="5231" cy="1410"/>
            </a:xfrm>
            <a:custGeom>
              <a:avLst/>
              <a:gdLst>
                <a:gd name="T0" fmla="*/ 0 w 4897"/>
                <a:gd name="T1" fmla="*/ 0 h 2182"/>
                <a:gd name="T2" fmla="*/ 0 w 4897"/>
                <a:gd name="T3" fmla="*/ 1410 h 2182"/>
                <a:gd name="T4" fmla="*/ 5231 w 4897"/>
                <a:gd name="T5" fmla="*/ 1410 h 2182"/>
                <a:gd name="T6" fmla="*/ 5231 w 4897"/>
                <a:gd name="T7" fmla="*/ 0 h 2182"/>
                <a:gd name="T8" fmla="*/ 0 w 4897"/>
                <a:gd name="T9" fmla="*/ 0 h 2182"/>
                <a:gd name="T10" fmla="*/ 0 w 4897"/>
                <a:gd name="T11" fmla="*/ 0 h 2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>
                <a:alpha val="2980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Freeform 3"/>
            <p:cNvSpPr>
              <a:spLocks noChangeArrowheads="1"/>
            </p:cNvSpPr>
            <p:nvPr/>
          </p:nvSpPr>
          <p:spPr bwMode="auto">
            <a:xfrm>
              <a:off x="210" y="1152"/>
              <a:ext cx="5549" cy="3167"/>
            </a:xfrm>
            <a:custGeom>
              <a:avLst/>
              <a:gdLst>
                <a:gd name="T0" fmla="*/ 330 w 5550"/>
                <a:gd name="T1" fmla="*/ 1763 h 3168"/>
                <a:gd name="T2" fmla="*/ 0 w 5550"/>
                <a:gd name="T3" fmla="*/ 1763 h 3168"/>
                <a:gd name="T4" fmla="*/ 0 w 5550"/>
                <a:gd name="T5" fmla="*/ 3167 h 3168"/>
                <a:gd name="T6" fmla="*/ 5549 w 5550"/>
                <a:gd name="T7" fmla="*/ 3167 h 3168"/>
                <a:gd name="T8" fmla="*/ 5549 w 5550"/>
                <a:gd name="T9" fmla="*/ 0 h 3168"/>
                <a:gd name="T10" fmla="*/ 330 w 5550"/>
                <a:gd name="T11" fmla="*/ 0 h 3168"/>
                <a:gd name="T12" fmla="*/ 330 w 5550"/>
                <a:gd name="T13" fmla="*/ 1763 h 3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550" h="3168">
                  <a:moveTo>
                    <a:pt x="330" y="1764"/>
                  </a:moveTo>
                  <a:lnTo>
                    <a:pt x="0" y="1764"/>
                  </a:lnTo>
                  <a:lnTo>
                    <a:pt x="0" y="3168"/>
                  </a:lnTo>
                  <a:lnTo>
                    <a:pt x="5550" y="3168"/>
                  </a:lnTo>
                  <a:lnTo>
                    <a:pt x="5550" y="0"/>
                  </a:lnTo>
                  <a:lnTo>
                    <a:pt x="330" y="0"/>
                  </a:lnTo>
                  <a:lnTo>
                    <a:pt x="330" y="1764"/>
                  </a:lnTo>
                  <a:close/>
                </a:path>
              </a:pathLst>
            </a:custGeom>
            <a:solidFill>
              <a:srgbClr val="006600">
                <a:alpha val="2980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Freeform 4"/>
            <p:cNvSpPr>
              <a:spLocks noChangeArrowheads="1"/>
            </p:cNvSpPr>
            <p:nvPr/>
          </p:nvSpPr>
          <p:spPr bwMode="auto">
            <a:xfrm>
              <a:off x="528" y="2932"/>
              <a:ext cx="5231" cy="1387"/>
            </a:xfrm>
            <a:custGeom>
              <a:avLst/>
              <a:gdLst>
                <a:gd name="T0" fmla="*/ 0 w 4897"/>
                <a:gd name="T1" fmla="*/ 0 h 2182"/>
                <a:gd name="T2" fmla="*/ 0 w 4897"/>
                <a:gd name="T3" fmla="*/ 1387 h 2182"/>
                <a:gd name="T4" fmla="*/ 5231 w 4897"/>
                <a:gd name="T5" fmla="*/ 1387 h 2182"/>
                <a:gd name="T6" fmla="*/ 5231 w 4897"/>
                <a:gd name="T7" fmla="*/ 0 h 2182"/>
                <a:gd name="T8" fmla="*/ 0 w 4897"/>
                <a:gd name="T9" fmla="*/ 0 h 2182"/>
                <a:gd name="T10" fmla="*/ 0 w 4897"/>
                <a:gd name="T11" fmla="*/ 0 h 2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00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Freeform 5"/>
            <p:cNvSpPr>
              <a:spLocks noChangeArrowheads="1"/>
            </p:cNvSpPr>
            <p:nvPr/>
          </p:nvSpPr>
          <p:spPr bwMode="auto">
            <a:xfrm>
              <a:off x="528" y="1152"/>
              <a:ext cx="4606" cy="28"/>
            </a:xfrm>
            <a:custGeom>
              <a:avLst/>
              <a:gdLst>
                <a:gd name="T0" fmla="*/ 0 w 5387"/>
                <a:gd name="T1" fmla="*/ 0 h 149"/>
                <a:gd name="T2" fmla="*/ 0 w 5387"/>
                <a:gd name="T3" fmla="*/ 28 h 149"/>
                <a:gd name="T4" fmla="*/ 4606 w 5387"/>
                <a:gd name="T5" fmla="*/ 28 h 149"/>
                <a:gd name="T6" fmla="*/ 4606 w 5387"/>
                <a:gd name="T7" fmla="*/ 0 h 149"/>
                <a:gd name="T8" fmla="*/ 0 w 5387"/>
                <a:gd name="T9" fmla="*/ 0 h 149"/>
                <a:gd name="T10" fmla="*/ 0 w 5387"/>
                <a:gd name="T11" fmla="*/ 0 h 1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5300"/>
                </a:gs>
                <a:gs pos="100000">
                  <a:srgbClr val="006600">
                    <a:alpha val="0"/>
                  </a:srgbClr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Freeform 6"/>
            <p:cNvSpPr>
              <a:spLocks noChangeArrowheads="1"/>
            </p:cNvSpPr>
            <p:nvPr/>
          </p:nvSpPr>
          <p:spPr bwMode="auto">
            <a:xfrm>
              <a:off x="528" y="1152"/>
              <a:ext cx="28" cy="1784"/>
            </a:xfrm>
            <a:custGeom>
              <a:avLst/>
              <a:gdLst>
                <a:gd name="T0" fmla="*/ 0 w 29"/>
                <a:gd name="T1" fmla="*/ 0 h 2161"/>
                <a:gd name="T2" fmla="*/ 0 w 29"/>
                <a:gd name="T3" fmla="*/ 1784 h 2161"/>
                <a:gd name="T4" fmla="*/ 28 w 29"/>
                <a:gd name="T5" fmla="*/ 1784 h 2161"/>
                <a:gd name="T6" fmla="*/ 26 w 29"/>
                <a:gd name="T7" fmla="*/ 22 h 2161"/>
                <a:gd name="T8" fmla="*/ 0 w 29"/>
                <a:gd name="T9" fmla="*/ 0 h 2161"/>
                <a:gd name="T10" fmla="*/ 0 w 29"/>
                <a:gd name="T11" fmla="*/ 0 h 21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781E"/>
                </a:gs>
                <a:gs pos="100000">
                  <a:srgbClr val="0066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7"/>
            <p:cNvSpPr>
              <a:spLocks noChangeArrowheads="1"/>
            </p:cNvSpPr>
            <p:nvPr/>
          </p:nvSpPr>
          <p:spPr bwMode="auto">
            <a:xfrm>
              <a:off x="527" y="2904"/>
              <a:ext cx="28" cy="1415"/>
            </a:xfrm>
            <a:custGeom>
              <a:avLst/>
              <a:gdLst>
                <a:gd name="T0" fmla="*/ 0 w 29"/>
                <a:gd name="T1" fmla="*/ 1415 h 1416"/>
                <a:gd name="T2" fmla="*/ 28 w 29"/>
                <a:gd name="T3" fmla="*/ 1415 h 1416"/>
                <a:gd name="T4" fmla="*/ 27 w 29"/>
                <a:gd name="T5" fmla="*/ 24 h 1416"/>
                <a:gd name="T6" fmla="*/ 0 w 29"/>
                <a:gd name="T7" fmla="*/ 0 h 1416"/>
                <a:gd name="T8" fmla="*/ 0 w 29"/>
                <a:gd name="T9" fmla="*/ 1415 h 1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416">
                  <a:moveTo>
                    <a:pt x="0" y="1416"/>
                  </a:moveTo>
                  <a:lnTo>
                    <a:pt x="29" y="1416"/>
                  </a:lnTo>
                  <a:lnTo>
                    <a:pt x="28" y="24"/>
                  </a:lnTo>
                  <a:lnTo>
                    <a:pt x="0" y="0"/>
                  </a:lnTo>
                  <a:lnTo>
                    <a:pt x="0" y="1416"/>
                  </a:lnTo>
                  <a:close/>
                </a:path>
              </a:pathLst>
            </a:custGeom>
            <a:gradFill rotWithShape="0">
              <a:gsLst>
                <a:gs pos="0">
                  <a:srgbClr val="1E781E"/>
                </a:gs>
                <a:gs pos="100000">
                  <a:srgbClr val="006600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8"/>
            <p:cNvSpPr>
              <a:spLocks noChangeArrowheads="1"/>
            </p:cNvSpPr>
            <p:nvPr/>
          </p:nvSpPr>
          <p:spPr bwMode="auto">
            <a:xfrm>
              <a:off x="201" y="2904"/>
              <a:ext cx="2878" cy="28"/>
            </a:xfrm>
            <a:custGeom>
              <a:avLst/>
              <a:gdLst>
                <a:gd name="T0" fmla="*/ 0 w 5387"/>
                <a:gd name="T1" fmla="*/ 0 h 149"/>
                <a:gd name="T2" fmla="*/ 0 w 5387"/>
                <a:gd name="T3" fmla="*/ 28 h 149"/>
                <a:gd name="T4" fmla="*/ 2878 w 5387"/>
                <a:gd name="T5" fmla="*/ 28 h 149"/>
                <a:gd name="T6" fmla="*/ 2878 w 5387"/>
                <a:gd name="T7" fmla="*/ 0 h 149"/>
                <a:gd name="T8" fmla="*/ 0 w 5387"/>
                <a:gd name="T9" fmla="*/ 0 h 149"/>
                <a:gd name="T10" fmla="*/ 0 w 5387"/>
                <a:gd name="T11" fmla="*/ 0 h 1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5300"/>
                </a:gs>
                <a:gs pos="100000">
                  <a:srgbClr val="006600">
                    <a:alpha val="0"/>
                  </a:srgbClr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Freeform 9"/>
            <p:cNvSpPr>
              <a:spLocks noChangeArrowheads="1"/>
            </p:cNvSpPr>
            <p:nvPr/>
          </p:nvSpPr>
          <p:spPr bwMode="auto">
            <a:xfrm>
              <a:off x="201" y="2904"/>
              <a:ext cx="29" cy="1415"/>
            </a:xfrm>
            <a:custGeom>
              <a:avLst/>
              <a:gdLst>
                <a:gd name="T0" fmla="*/ 0 w 30"/>
                <a:gd name="T1" fmla="*/ 0 h 1416"/>
                <a:gd name="T2" fmla="*/ 0 w 30"/>
                <a:gd name="T3" fmla="*/ 1415 h 1416"/>
                <a:gd name="T4" fmla="*/ 28 w 30"/>
                <a:gd name="T5" fmla="*/ 1415 h 1416"/>
                <a:gd name="T6" fmla="*/ 29 w 30"/>
                <a:gd name="T7" fmla="*/ 27 h 1416"/>
                <a:gd name="T8" fmla="*/ 0 w 30"/>
                <a:gd name="T9" fmla="*/ 0 h 1416"/>
                <a:gd name="T10" fmla="*/ 0 w 30"/>
                <a:gd name="T11" fmla="*/ 0 h 14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781E"/>
                </a:gs>
                <a:gs pos="100000">
                  <a:srgbClr val="006600">
                    <a:alpha val="9998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4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838200" y="6245225"/>
            <a:ext cx="18954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3429000" y="6245225"/>
            <a:ext cx="2889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6937375" y="6245225"/>
            <a:ext cx="18954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FFFFFF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1FE1AE0E-1A61-437F-A040-E255BAAF6167}" type="slidenum">
              <a:rPr lang="en-PH"/>
              <a:pPr>
                <a:defRPr/>
              </a:pPr>
              <a:t>‹#›</a:t>
            </a:fld>
            <a:endParaRPr lang="en-PH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888"/>
            <a:ext cx="837882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8001000" cy="461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B7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B7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2" charset="0"/>
          <a:ea typeface="DejaVu Sans" charset="0"/>
          <a:cs typeface="DejaVu San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B7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2" charset="0"/>
          <a:ea typeface="DejaVu Sans" charset="0"/>
          <a:cs typeface="DejaVu San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B7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2" charset="0"/>
          <a:ea typeface="DejaVu Sans" charset="0"/>
          <a:cs typeface="DejaVu San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B7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B7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B7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B7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B7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CC00"/>
            </a:gs>
            <a:gs pos="100000">
              <a:srgbClr val="008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319088" y="1752600"/>
            <a:ext cx="8823325" cy="5127625"/>
            <a:chOff x="201" y="1104"/>
            <a:chExt cx="5558" cy="3230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>
              <a:off x="210" y="1104"/>
              <a:ext cx="5549" cy="3215"/>
            </a:xfrm>
            <a:custGeom>
              <a:avLst/>
              <a:gdLst>
                <a:gd name="T0" fmla="*/ 335 w 5550"/>
                <a:gd name="T1" fmla="*/ 0 h 3216"/>
                <a:gd name="T2" fmla="*/ 333 w 5550"/>
                <a:gd name="T3" fmla="*/ 1290 h 3216"/>
                <a:gd name="T4" fmla="*/ 0 w 5550"/>
                <a:gd name="T5" fmla="*/ 1290 h 3216"/>
                <a:gd name="T6" fmla="*/ 6 w 5550"/>
                <a:gd name="T7" fmla="*/ 3209 h 3216"/>
                <a:gd name="T8" fmla="*/ 5549 w 5550"/>
                <a:gd name="T9" fmla="*/ 3215 h 3216"/>
                <a:gd name="T10" fmla="*/ 5549 w 5550"/>
                <a:gd name="T11" fmla="*/ 0 h 3216"/>
                <a:gd name="T12" fmla="*/ 335 w 5550"/>
                <a:gd name="T13" fmla="*/ 0 h 3216"/>
                <a:gd name="T14" fmla="*/ 335 w 5550"/>
                <a:gd name="T15" fmla="*/ 0 h 32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50" h="3216">
                  <a:moveTo>
                    <a:pt x="335" y="0"/>
                  </a:moveTo>
                  <a:lnTo>
                    <a:pt x="333" y="1290"/>
                  </a:lnTo>
                  <a:lnTo>
                    <a:pt x="0" y="1290"/>
                  </a:lnTo>
                  <a:lnTo>
                    <a:pt x="6" y="3210"/>
                  </a:lnTo>
                  <a:lnTo>
                    <a:pt x="5550" y="3216"/>
                  </a:lnTo>
                  <a:lnTo>
                    <a:pt x="5550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6600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>
              <a:off x="528" y="2400"/>
              <a:ext cx="5231" cy="1919"/>
            </a:xfrm>
            <a:custGeom>
              <a:avLst/>
              <a:gdLst>
                <a:gd name="T0" fmla="*/ 0 w 4897"/>
                <a:gd name="T1" fmla="*/ 0 h 2182"/>
                <a:gd name="T2" fmla="*/ 0 w 4897"/>
                <a:gd name="T3" fmla="*/ 1919 h 2182"/>
                <a:gd name="T4" fmla="*/ 5231 w 4897"/>
                <a:gd name="T5" fmla="*/ 1919 h 2182"/>
                <a:gd name="T6" fmla="*/ 5231 w 4897"/>
                <a:gd name="T7" fmla="*/ 0 h 2182"/>
                <a:gd name="T8" fmla="*/ 0 w 4897"/>
                <a:gd name="T9" fmla="*/ 0 h 2182"/>
                <a:gd name="T10" fmla="*/ 0 w 4897"/>
                <a:gd name="T11" fmla="*/ 0 h 2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>
                <a:alpha val="2980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Freeform 4"/>
            <p:cNvSpPr>
              <a:spLocks noChangeArrowheads="1"/>
            </p:cNvSpPr>
            <p:nvPr/>
          </p:nvSpPr>
          <p:spPr bwMode="auto">
            <a:xfrm>
              <a:off x="201" y="2377"/>
              <a:ext cx="3454" cy="28"/>
            </a:xfrm>
            <a:custGeom>
              <a:avLst/>
              <a:gdLst>
                <a:gd name="T0" fmla="*/ 0 w 5387"/>
                <a:gd name="T1" fmla="*/ 0 h 149"/>
                <a:gd name="T2" fmla="*/ 0 w 5387"/>
                <a:gd name="T3" fmla="*/ 28 h 149"/>
                <a:gd name="T4" fmla="*/ 3454 w 5387"/>
                <a:gd name="T5" fmla="*/ 28 h 149"/>
                <a:gd name="T6" fmla="*/ 3454 w 5387"/>
                <a:gd name="T7" fmla="*/ 0 h 149"/>
                <a:gd name="T8" fmla="*/ 0 w 5387"/>
                <a:gd name="T9" fmla="*/ 0 h 149"/>
                <a:gd name="T10" fmla="*/ 0 w 5387"/>
                <a:gd name="T11" fmla="*/ 0 h 1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5300"/>
                </a:gs>
                <a:gs pos="100000">
                  <a:srgbClr val="006600">
                    <a:alpha val="0"/>
                  </a:srgbClr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5"/>
            <p:cNvSpPr>
              <a:spLocks noChangeArrowheads="1"/>
            </p:cNvSpPr>
            <p:nvPr/>
          </p:nvSpPr>
          <p:spPr bwMode="auto">
            <a:xfrm>
              <a:off x="528" y="1104"/>
              <a:ext cx="4893" cy="28"/>
            </a:xfrm>
            <a:custGeom>
              <a:avLst/>
              <a:gdLst>
                <a:gd name="T0" fmla="*/ 0 w 5387"/>
                <a:gd name="T1" fmla="*/ 0 h 149"/>
                <a:gd name="T2" fmla="*/ 0 w 5387"/>
                <a:gd name="T3" fmla="*/ 28 h 149"/>
                <a:gd name="T4" fmla="*/ 4893 w 5387"/>
                <a:gd name="T5" fmla="*/ 28 h 149"/>
                <a:gd name="T6" fmla="*/ 4893 w 5387"/>
                <a:gd name="T7" fmla="*/ 0 h 149"/>
                <a:gd name="T8" fmla="*/ 0 w 5387"/>
                <a:gd name="T9" fmla="*/ 0 h 149"/>
                <a:gd name="T10" fmla="*/ 0 w 5387"/>
                <a:gd name="T11" fmla="*/ 0 h 1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5300"/>
                </a:gs>
                <a:gs pos="100000">
                  <a:srgbClr val="006600">
                    <a:alpha val="0"/>
                  </a:srgbClr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6"/>
            <p:cNvSpPr>
              <a:spLocks noChangeArrowheads="1"/>
            </p:cNvSpPr>
            <p:nvPr/>
          </p:nvSpPr>
          <p:spPr bwMode="auto">
            <a:xfrm>
              <a:off x="201" y="2377"/>
              <a:ext cx="29" cy="1957"/>
            </a:xfrm>
            <a:custGeom>
              <a:avLst/>
              <a:gdLst>
                <a:gd name="T0" fmla="*/ 0 w 30"/>
                <a:gd name="T1" fmla="*/ 0 h 1416"/>
                <a:gd name="T2" fmla="*/ 0 w 30"/>
                <a:gd name="T3" fmla="*/ 1957 h 1416"/>
                <a:gd name="T4" fmla="*/ 28 w 30"/>
                <a:gd name="T5" fmla="*/ 1957 h 1416"/>
                <a:gd name="T6" fmla="*/ 29 w 30"/>
                <a:gd name="T7" fmla="*/ 37 h 1416"/>
                <a:gd name="T8" fmla="*/ 0 w 30"/>
                <a:gd name="T9" fmla="*/ 0 h 1416"/>
                <a:gd name="T10" fmla="*/ 0 w 30"/>
                <a:gd name="T11" fmla="*/ 0 h 14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781E"/>
                </a:gs>
                <a:gs pos="100000">
                  <a:srgbClr val="006600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Freeform 7"/>
            <p:cNvSpPr>
              <a:spLocks noChangeArrowheads="1"/>
            </p:cNvSpPr>
            <p:nvPr/>
          </p:nvSpPr>
          <p:spPr bwMode="auto">
            <a:xfrm>
              <a:off x="528" y="1104"/>
              <a:ext cx="28" cy="3224"/>
            </a:xfrm>
            <a:custGeom>
              <a:avLst/>
              <a:gdLst>
                <a:gd name="T0" fmla="*/ 0 w 29"/>
                <a:gd name="T1" fmla="*/ 0 h 2161"/>
                <a:gd name="T2" fmla="*/ 0 w 29"/>
                <a:gd name="T3" fmla="*/ 3224 h 2161"/>
                <a:gd name="T4" fmla="*/ 28 w 29"/>
                <a:gd name="T5" fmla="*/ 3224 h 2161"/>
                <a:gd name="T6" fmla="*/ 26 w 29"/>
                <a:gd name="T7" fmla="*/ 40 h 2161"/>
                <a:gd name="T8" fmla="*/ 0 w 29"/>
                <a:gd name="T9" fmla="*/ 0 h 2161"/>
                <a:gd name="T10" fmla="*/ 0 w 29"/>
                <a:gd name="T11" fmla="*/ 0 h 21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781E"/>
                </a:gs>
                <a:gs pos="100000">
                  <a:srgbClr val="006600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05000"/>
            <a:ext cx="776605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990600" y="6245225"/>
            <a:ext cx="18954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3468688" y="6245225"/>
            <a:ext cx="2889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937375" y="6245225"/>
            <a:ext cx="18954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1A7DB8D-F837-4F2F-9F77-358B139739A3}" type="slidenum">
              <a:rPr lang="en-PH"/>
              <a:pPr>
                <a:defRPr/>
              </a:pPr>
              <a:t>‹#›</a:t>
            </a:fld>
            <a:endParaRPr lang="en-PH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B7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B7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2" charset="0"/>
          <a:ea typeface="DejaVu Sans" charset="0"/>
          <a:cs typeface="DejaVu San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B7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2" charset="0"/>
          <a:ea typeface="DejaVu Sans" charset="0"/>
          <a:cs typeface="DejaVu San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B7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2" charset="0"/>
          <a:ea typeface="DejaVu Sans" charset="0"/>
          <a:cs typeface="DejaVu San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B7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B7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B7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B7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FFFFB7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795463"/>
            <a:ext cx="8031162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57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55625" y="5953125"/>
            <a:ext cx="212883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tabLst>
                <a:tab pos="723900" algn="l"/>
                <a:tab pos="14478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224213" y="5953125"/>
            <a:ext cx="28971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653213" y="5953125"/>
            <a:ext cx="212883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tabLst>
                <a:tab pos="723900" algn="l"/>
                <a:tab pos="14478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DB8512F7-8269-4B27-8D8A-DD004866D700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280099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280099"/>
          </a:solidFill>
          <a:latin typeface="Arial" charset="0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280099"/>
          </a:solidFill>
          <a:latin typeface="Arial" charset="0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280099"/>
          </a:solidFill>
          <a:latin typeface="Arial" charset="0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280099"/>
          </a:solidFill>
          <a:latin typeface="Arial" charset="0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288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8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025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8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775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8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13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8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80"/>
          </a:solidFill>
          <a:latin typeface="+mn-lt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8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8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8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8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3851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PH" sz="3200" dirty="0">
                <a:solidFill>
                  <a:srgbClr val="280099"/>
                </a:solidFill>
                <a:cs typeface="Arial Unicode MS" charset="0"/>
              </a:rPr>
              <a:t>PHILOSOPHY AND HISTORY OF FREE/OPEN SOURCE SOFTWARE</a:t>
            </a:r>
            <a:br>
              <a:rPr lang="en-PH" sz="3200" dirty="0">
                <a:solidFill>
                  <a:srgbClr val="280099"/>
                </a:solidFill>
                <a:cs typeface="Arial Unicode MS" charset="0"/>
              </a:rPr>
            </a:br>
            <a:endParaRPr lang="en-PH" sz="3200" dirty="0">
              <a:solidFill>
                <a:srgbClr val="280099"/>
              </a:solidFill>
              <a:cs typeface="Arial Unicode MS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835025" y="1738313"/>
            <a:ext cx="80073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1481138" indent="-5667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900"/>
              </a:spcBef>
              <a:buClr>
                <a:srgbClr val="99FF66"/>
              </a:buClr>
              <a:buFont typeface="Wingdings" charset="2"/>
              <a:buChar char=""/>
            </a:pPr>
            <a:r>
              <a:rPr lang="en-PH" sz="2400" dirty="0">
                <a:solidFill>
                  <a:srgbClr val="000080"/>
                </a:solidFill>
                <a:cs typeface="Arial Unicode MS" charset="0"/>
              </a:rPr>
              <a:t>History of FOSS</a:t>
            </a:r>
          </a:p>
          <a:p>
            <a:pPr lvl="1" eaLnBrk="1" hangingPunct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PH" sz="2000" dirty="0">
                <a:solidFill>
                  <a:srgbClr val="000080"/>
                </a:solidFill>
                <a:cs typeface="Arial Unicode MS" charset="0"/>
              </a:rPr>
              <a:t>Looking round the evolutionary process of FOSS from “Birth of Hackers” to current situations where FOSS is widely spread in enterprise market</a:t>
            </a:r>
          </a:p>
          <a:p>
            <a:pPr eaLnBrk="1" hangingPunct="1">
              <a:spcBef>
                <a:spcPts val="900"/>
              </a:spcBef>
              <a:buClr>
                <a:srgbClr val="99FF66"/>
              </a:buClr>
              <a:buFont typeface="Wingdings" charset="2"/>
              <a:buChar char=""/>
            </a:pPr>
            <a:r>
              <a:rPr lang="en-PH" sz="2400" dirty="0">
                <a:solidFill>
                  <a:srgbClr val="000080"/>
                </a:solidFill>
                <a:cs typeface="Arial Unicode MS" charset="0"/>
              </a:rPr>
              <a:t>Definition of FOSS</a:t>
            </a:r>
          </a:p>
          <a:p>
            <a:pPr lvl="1" eaLnBrk="1" hangingPunct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PH" sz="2000" dirty="0">
                <a:solidFill>
                  <a:srgbClr val="000080"/>
                </a:solidFill>
                <a:cs typeface="Arial Unicode MS" charset="0"/>
              </a:rPr>
              <a:t>Use the term FOSS correctly by knowing strict definition of “Open Source Software”</a:t>
            </a:r>
          </a:p>
          <a:p>
            <a:pPr eaLnBrk="1" hangingPunct="1">
              <a:spcBef>
                <a:spcPts val="900"/>
              </a:spcBef>
              <a:buClr>
                <a:srgbClr val="99FF66"/>
              </a:buClr>
              <a:buFont typeface="Wingdings" charset="2"/>
              <a:buChar char=""/>
            </a:pPr>
            <a:r>
              <a:rPr lang="en-PH" sz="2400" dirty="0">
                <a:solidFill>
                  <a:srgbClr val="000080"/>
                </a:solidFill>
                <a:cs typeface="Arial Unicode MS" charset="0"/>
              </a:rPr>
              <a:t>FOSS Licenses</a:t>
            </a:r>
          </a:p>
          <a:p>
            <a:pPr lvl="1" eaLnBrk="1" hangingPunct="1">
              <a:spcBef>
                <a:spcPts val="800"/>
              </a:spcBef>
              <a:buFont typeface="Times New Roman" pitchFamily="16" charset="0"/>
              <a:buChar char="–"/>
            </a:pPr>
            <a:r>
              <a:rPr lang="en-PH" sz="2000" dirty="0">
                <a:solidFill>
                  <a:srgbClr val="000080"/>
                </a:solidFill>
                <a:cs typeface="Arial Unicode MS" charset="0"/>
              </a:rPr>
              <a:t>To understand meanings of software licenses and categories of licenses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85175" cy="885825"/>
          </a:xfrm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600" dirty="0" smtClean="0"/>
              <a:t>Growth of Free/Open-Source; Launch of Open Source Initiative (Late 1990s)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07350" cy="4953000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OSI (Open Source Initiative)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Founded by Eric Raymond and Bruce </a:t>
            </a:r>
            <a:r>
              <a:rPr lang="en-PH" sz="1600" dirty="0" err="1" smtClean="0"/>
              <a:t>Perens</a:t>
            </a:r>
            <a:endParaRPr lang="en-PH" sz="1600" dirty="0" smtClean="0"/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Strategic initiative to promote adoption by business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Release of Netscape source code impetus for founding OSI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“The Open Source”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Proper noun focusing on software development model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Prescribed under the Open Source Definition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Increased recognition has led to greater misuse and misunderstanding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Other terms being considered</a:t>
            </a:r>
          </a:p>
          <a:p>
            <a:pPr marL="2281238" lvl="2" indent="-452438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OSS : Open-Source Software</a:t>
            </a:r>
          </a:p>
          <a:p>
            <a:pPr marL="2281238" lvl="2" indent="-452438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FLOSS : Free/</a:t>
            </a:r>
            <a:r>
              <a:rPr lang="en-PH" sz="1600" dirty="0" err="1" smtClean="0"/>
              <a:t>Libre</a:t>
            </a:r>
            <a:r>
              <a:rPr lang="en-PH" sz="1600" dirty="0" smtClean="0"/>
              <a:t>/Open-Source Software</a:t>
            </a:r>
          </a:p>
          <a:p>
            <a:pPr marL="2281238" lvl="2" indent="-452438" eaLnBrk="1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PH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7163"/>
            <a:ext cx="8385175" cy="1190625"/>
          </a:xfrm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3600" dirty="0" smtClean="0"/>
              <a:t>Penetration of Enterprise Market (2000s)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8007350" cy="3816350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200" dirty="0" smtClean="0"/>
              <a:t>IBM begins offering GNU/Linux support (1999)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200" dirty="0" smtClean="0"/>
              <a:t>Open Source Development Labs (OSDL) founded (2000)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200" dirty="0" smtClean="0"/>
              <a:t>GNU/Linux development for telecommunications, data </a:t>
            </a:r>
            <a:r>
              <a:rPr lang="en-PH" sz="2200" dirty="0" err="1" smtClean="0"/>
              <a:t>center</a:t>
            </a:r>
            <a:r>
              <a:rPr lang="en-PH" sz="2200" dirty="0" smtClean="0"/>
              <a:t> and enterprise desktop applications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200" dirty="0" smtClean="0"/>
              <a:t>Linus Torvalds joins OSDL (2003)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200" dirty="0" smtClean="0"/>
              <a:t>Consortium formed by IBM Japan, Hitachi, Fujitsu and NEC (2011)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200" dirty="0" smtClean="0"/>
              <a:t>Development to extend functionality of enterprise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200" dirty="0" smtClean="0"/>
              <a:t>GNU/Linux deployment spreads to enterprise backbone systems and financial institution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mtClean="0"/>
              <a:t>Definition of FOSS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07350" cy="5319713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800" smtClean="0"/>
              <a:t>The software whose source code is published, does NOT equal to FOSS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smtClean="0"/>
              <a:t>Insufficient, if ONLY publishing its source code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800" smtClean="0"/>
              <a:t>GNU's definition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smtClean="0"/>
              <a:t>“Free Software”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800" smtClean="0"/>
              <a:t>OSI's definition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smtClean="0"/>
              <a:t>“Open Source Software”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mtClean="0"/>
              <a:t>GNU Definition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312150" cy="9145588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“Free Software” is: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Software with the freedom to run, copy, distribute, study, change and improve the software</a:t>
            </a:r>
          </a:p>
          <a:p>
            <a:pPr marL="2281238" lvl="2" indent="-452438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The freedom to run the program, for any purpose.</a:t>
            </a:r>
          </a:p>
          <a:p>
            <a:pPr marL="2281238" lvl="2" indent="-452438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The freedom to study how the program works, and adapt it to your needs</a:t>
            </a:r>
          </a:p>
          <a:p>
            <a:pPr marL="2281238" lvl="2" indent="-452438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The freedom to redistribute copies so you can help your neighbour</a:t>
            </a:r>
          </a:p>
          <a:p>
            <a:pPr marL="2281238" lvl="2" indent="-452438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The freedom to improve the program, and release your improvements to the public, so that the whole community benefits.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OK to charge for distribution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75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Not all Free Software asserts </a:t>
            </a:r>
            <a:r>
              <a:rPr lang="en-PH" sz="2000" dirty="0" err="1" smtClean="0"/>
              <a:t>copyleft</a:t>
            </a:r>
            <a:endParaRPr lang="en-PH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385175" cy="835025"/>
          </a:xfrm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Definition by OSI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8007350" cy="4572000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Prescribed by the Open Source Definition (OSD)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Wider recognition leads to greater misuse of term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Criteria for FOSS licenses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Over 50 licenses approved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Based </a:t>
            </a:r>
            <a:r>
              <a:rPr lang="en-PH" sz="1800" dirty="0" smtClean="0"/>
              <a:t>on </a:t>
            </a:r>
            <a:r>
              <a:rPr lang="en-PH" sz="1800" dirty="0" err="1" smtClean="0"/>
              <a:t>Debian</a:t>
            </a:r>
            <a:r>
              <a:rPr lang="en-PH" sz="1800" dirty="0" smtClean="0"/>
              <a:t> Free Software Guidelines (DFSG)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OSD places greater emphasis on distribution criteria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Free Software complies with Open Source Definition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Free redistribution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Source code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Derived works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Integrity of the Author's Source Code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No Discrimination Against Fields of </a:t>
            </a:r>
            <a:r>
              <a:rPr lang="en-PH" sz="1600" dirty="0" smtClean="0"/>
              <a:t>Endeavour</a:t>
            </a:r>
            <a:endParaRPr lang="en-PH" sz="1600" dirty="0" smtClean="0"/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Distribution of License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License Must Not Be Specific to a Product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License Must Not Restrict Other Software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License Must Be Technology-Neutral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mtClean="0"/>
              <a:t>FOSS Licenses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07350" cy="6435725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dirty="0" smtClean="0"/>
              <a:t>Software licenses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dirty="0" smtClean="0"/>
              <a:t>To begin with, what is a software license?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i="1" dirty="0" smtClean="0"/>
              <a:t>Click-on contract</a:t>
            </a:r>
            <a:r>
              <a:rPr lang="en-PH" dirty="0" smtClean="0"/>
              <a:t> is frequently used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dirty="0" smtClean="0"/>
              <a:t>Typical FOSS licenses and their characteristic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dirty="0" smtClean="0"/>
              <a:t>GPL/LGPL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dirty="0" smtClean="0"/>
              <a:t>BSD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dirty="0" smtClean="0"/>
              <a:t>Other licenses, dual licensing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dirty="0" smtClean="0"/>
              <a:t>OSI-approved licenses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5175" cy="10668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dirty="0" smtClean="0"/>
              <a:t>Software Licenses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001000" cy="4957763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Sales format for software actually for: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Media costs for distribution?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Commensurate cost of contract development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Right to use software is generally purchased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Licenses</a:t>
            </a:r>
          </a:p>
          <a:p>
            <a:pPr marL="2281238" lvl="2" indent="-452438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Types: Site license, volume account license, etc.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Licensing is an act of contract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Frequently takes shape as contract of adhesion</a:t>
            </a:r>
          </a:p>
          <a:p>
            <a:pPr marL="2281238" lvl="2" indent="-452438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err="1" smtClean="0"/>
              <a:t>Shrinkwrap</a:t>
            </a:r>
            <a:r>
              <a:rPr lang="en-PH" sz="1800" dirty="0" smtClean="0"/>
              <a:t> contract</a:t>
            </a:r>
          </a:p>
          <a:p>
            <a:pPr marL="3195638" lvl="3" indent="-452438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400" dirty="0" smtClean="0"/>
              <a:t>User enters into agreement when </a:t>
            </a:r>
            <a:r>
              <a:rPr lang="en-PH" sz="1400" dirty="0" err="1" smtClean="0"/>
              <a:t>shrinkwrap</a:t>
            </a:r>
            <a:r>
              <a:rPr lang="en-PH" sz="1400" dirty="0" smtClean="0"/>
              <a:t> on package is broken</a:t>
            </a:r>
          </a:p>
          <a:p>
            <a:pPr marL="2281238" lvl="2" indent="-452438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Click-on and click-wrap contracts</a:t>
            </a:r>
          </a:p>
          <a:p>
            <a:pPr marL="3195638" lvl="3" indent="-452438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400" dirty="0" smtClean="0"/>
              <a:t>User enters into agreement when button is clicked in contract dialog box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2888"/>
            <a:ext cx="8385175" cy="14351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mtClean="0"/>
              <a:t>Example of Click-On Contract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07350" cy="4191000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mtClean="0"/>
              <a:t>EULA (End User License Agreement)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mtClean="0"/>
              <a:t>Appears first time application is started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mtClean="0"/>
              <a:t>User enters into contract when Accept button is clicked.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PH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mtClean="0"/>
              <a:t>GPL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8007350" cy="10525125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GPL expresses </a:t>
            </a:r>
            <a:r>
              <a:rPr lang="en-PH" sz="2400" dirty="0" err="1" smtClean="0"/>
              <a:t>copyleft</a:t>
            </a:r>
            <a:r>
              <a:rPr lang="en-PH" sz="2400" dirty="0" smtClean="0"/>
              <a:t> as concrete license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GPL (GNU General Public License)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GNU Public License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If derivatives of </a:t>
            </a:r>
            <a:r>
              <a:rPr lang="en-PH" sz="2000" dirty="0" err="1" smtClean="0"/>
              <a:t>GPL'ed</a:t>
            </a:r>
            <a:r>
              <a:rPr lang="en-PH" sz="2000" dirty="0" smtClean="0"/>
              <a:t> software are distributed, it must be accompanied by source code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Protects freedom of software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Derivatives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Modified source code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Uses </a:t>
            </a:r>
            <a:r>
              <a:rPr lang="en-PH" sz="2000" dirty="0" err="1" smtClean="0"/>
              <a:t>GPL'ed</a:t>
            </a:r>
            <a:r>
              <a:rPr lang="en-PH" sz="2000" dirty="0" smtClean="0"/>
              <a:t> libraries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GPL v3 protects software freedom from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Patents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Mechanisms to prevent modification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PH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385175" cy="835025"/>
          </a:xfrm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mtClean="0"/>
              <a:t>GPL and LGPL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260475"/>
            <a:ext cx="8007350" cy="12426950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dirty="0" smtClean="0"/>
              <a:t>LGPL (GNU </a:t>
            </a:r>
            <a:r>
              <a:rPr lang="en-PH" dirty="0" err="1" smtClean="0"/>
              <a:t>Lesses</a:t>
            </a:r>
            <a:r>
              <a:rPr lang="en-PH" dirty="0" smtClean="0"/>
              <a:t> General Public License)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dirty="0" smtClean="0"/>
              <a:t>Formerly “The GNU Library General Public License”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dirty="0" smtClean="0"/>
              <a:t>Features of LGPL (derivative licenses)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dirty="0" smtClean="0"/>
              <a:t>Derivatives based on modified source code must also conform to LGPL</a:t>
            </a:r>
          </a:p>
          <a:p>
            <a:pPr marL="2281238" lvl="2" indent="-452438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dirty="0" smtClean="0"/>
              <a:t>No license restriction for software using </a:t>
            </a:r>
            <a:r>
              <a:rPr lang="en-PH" dirty="0" err="1" smtClean="0"/>
              <a:t>LGPL'ed</a:t>
            </a:r>
            <a:r>
              <a:rPr lang="en-PH" dirty="0" smtClean="0"/>
              <a:t> libraries through dynamic linking</a:t>
            </a:r>
          </a:p>
          <a:p>
            <a:pPr marL="3195638" lvl="3" indent="-452438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dirty="0" smtClean="0"/>
              <a:t>No clear line between derivative and non-derivative work, depending on extent of linking</a:t>
            </a:r>
          </a:p>
          <a:p>
            <a:pPr marL="3195638" lvl="3" indent="-452438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dirty="0" smtClean="0"/>
              <a:t>GNU's position: Work is not a derivative if interface is clearly defined and software module split off</a:t>
            </a:r>
          </a:p>
          <a:p>
            <a:pPr marL="2281238" lvl="2" indent="-452438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dirty="0" smtClean="0"/>
              <a:t>LGPL a product of compromise?</a:t>
            </a:r>
          </a:p>
          <a:p>
            <a:pPr marL="3195638" lvl="3" indent="-452438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dirty="0" smtClean="0"/>
              <a:t>LGPL a departure from GNU ideals</a:t>
            </a:r>
          </a:p>
          <a:p>
            <a:pPr marL="3195638" lvl="3" indent="-452438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dirty="0" smtClean="0"/>
              <a:t>Software that links to </a:t>
            </a:r>
            <a:r>
              <a:rPr lang="en-PH" dirty="0" err="1" smtClean="0"/>
              <a:t>GPL'ed</a:t>
            </a:r>
            <a:r>
              <a:rPr lang="en-PH" dirty="0" smtClean="0"/>
              <a:t> libraries must also conform to GPL, which could discourage use</a:t>
            </a:r>
          </a:p>
          <a:p>
            <a:pPr marL="3195638" lvl="3" indent="-452438" ea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dirty="0" smtClean="0"/>
              <a:t>Many libraries use LGPL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dirty="0" smtClean="0"/>
              <a:t>History of FOSS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7350" cy="4854575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Birth of hackers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Basis of emerging free software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Free software movement and FSF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Free software as freedom of software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err="1" smtClean="0"/>
              <a:t>Copyleft</a:t>
            </a:r>
            <a:endParaRPr lang="en-PH" sz="2400" dirty="0" smtClean="0"/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Fundamental structure to keep freedom of software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Spread of the Internet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Free software played an important role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Birth of Linux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A pioneer of “Bazaar model movement”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mtClean="0"/>
              <a:t>BSD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007350" cy="10128250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Berkeley Software Distribution License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Much less restrictive</a:t>
            </a:r>
          </a:p>
          <a:p>
            <a:pPr marL="2281238" lvl="2" indent="-452438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No protection of software freedom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Derivative work can be turned into proprietary software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Advertising clause removed in June 1999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Modified BSD License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Omits advertising clause: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“All advertising materials mentioning features or use of this software must display the following acknowledgment. This product includes software developed by the University of California, Berkeley and its contributions.”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385175" cy="1016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600" smtClean="0"/>
              <a:t>MPL, Apache License, Dual Licensing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260475"/>
            <a:ext cx="8007350" cy="11717338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MPL(Mozilla Public License)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Mozilla: Open-Source Web browser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Permits closed license for standalone software (applications, plug-ins)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Contains references to legal jurisdiction and patent issues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Includes escape clauses for patent infringement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Apache License from Apache Software Foundation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License used for Apache Project (Web server project)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Includes advertising clause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Not compatible with GPL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Multiple license formats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Dual licensing, triple licensing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Ex. </a:t>
            </a:r>
            <a:r>
              <a:rPr lang="en-PH" sz="1800" dirty="0" err="1" smtClean="0"/>
              <a:t>Qt</a:t>
            </a:r>
            <a:r>
              <a:rPr lang="en-PH" sz="1800" dirty="0" smtClean="0"/>
              <a:t> (QPL or GPL), MySQL (GPL or commercial license), Mozilla (MPL, GPL or LGPL)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mtClean="0"/>
              <a:t>OSI-Approved Licenses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439863"/>
            <a:ext cx="8007350" cy="10693400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OSI certification mark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Only to be displayed for software suitably distributed according to OSI-approved license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OSI-approved licenses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Denotes conformance with OSD; requires application to OSI for license approval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58 licenses (as of June 30, 2005)</a:t>
            </a:r>
          </a:p>
          <a:p>
            <a:pPr marL="2281238" lvl="2" indent="-452438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600" dirty="0" smtClean="0"/>
              <a:t>http://www.opensource.org/licenses/index.html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GPL-like licenses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GPL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MPL-like licenses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MPL, LGPL, CPL, Artistic License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BSD-like licenses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BSD, MIT, ASF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mtClean="0"/>
              <a:t>cont’d…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07350" cy="4191000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Growth of FOSS </a:t>
            </a:r>
            <a:r>
              <a:rPr lang="en-PH" sz="2000" dirty="0" smtClean="0"/>
              <a:t>and</a:t>
            </a:r>
            <a:r>
              <a:rPr lang="en-PH" sz="2400" dirty="0" smtClean="0"/>
              <a:t> Launch of OSI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Market share of FOSS has </a:t>
            </a:r>
            <a:r>
              <a:rPr lang="en-PH" sz="2000" dirty="0" smtClean="0"/>
              <a:t>enhanced</a:t>
            </a:r>
            <a:r>
              <a:rPr lang="en-PH" sz="2400" dirty="0" smtClean="0"/>
              <a:t> for business use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Penetrating the enterprise market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Many major computer vendors join the FOSS enterprise market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PH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385175" cy="1016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800" smtClean="0"/>
              <a:t>Birth of Hackers (1950s to Present)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07350" cy="3962400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“Hacker” used at MIT to describe a person who writes good programs or new algorithms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Individuals who attack systems are “crackers”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Hacker culture is a type of gifting culture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“hacker” title bestowed by others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Unix conceived in 1971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/>
          </p:nvPr>
        </p:nvSpPr>
        <p:spPr>
          <a:xfrm>
            <a:off x="762000" y="609600"/>
            <a:ext cx="8007350" cy="5507037"/>
          </a:xfrm>
        </p:spPr>
        <p:txBody>
          <a:bodyPr lIns="90000" tIns="46800" rIns="90000" bIns="46800" anchor="t"/>
          <a:lstStyle/>
          <a:p>
            <a:pPr marL="336550" indent="-336550" algn="l" eaLnBrk="1" hangingPunct="1">
              <a:lnSpc>
                <a:spcPct val="100000"/>
              </a:lnSpc>
              <a:spcBef>
                <a:spcPts val="1000"/>
              </a:spcBef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PH" sz="2900" dirty="0" smtClean="0">
                <a:solidFill>
                  <a:srgbClr val="000080"/>
                </a:solidFill>
              </a:rPr>
              <a:t>“Hack” (definition from thefreedictionary.com)</a:t>
            </a:r>
          </a:p>
          <a:p>
            <a:pPr marL="1481138" lvl="1" indent="-566738" algn="l" eaLnBrk="1" hangingPunct="1">
              <a:lnSpc>
                <a:spcPct val="100000"/>
              </a:lnSpc>
              <a:spcBef>
                <a:spcPts val="800"/>
              </a:spcBef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PH" sz="2500" dirty="0" smtClean="0">
                <a:solidFill>
                  <a:srgbClr val="000080"/>
                </a:solidFill>
              </a:rPr>
              <a:t>Originally, a quick job that produces what is needed, but not well.</a:t>
            </a:r>
          </a:p>
          <a:p>
            <a:pPr marL="1481138" lvl="1" indent="-566738" algn="l" eaLnBrk="1" hangingPunct="1">
              <a:lnSpc>
                <a:spcPct val="100000"/>
              </a:lnSpc>
              <a:spcBef>
                <a:spcPts val="800"/>
              </a:spcBef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PH" sz="2500" dirty="0" smtClean="0">
                <a:solidFill>
                  <a:srgbClr val="000080"/>
                </a:solidFill>
              </a:rPr>
              <a:t>An incredibly good, and perhaps very time-consuming, piece of work that produces exactly what is needed.</a:t>
            </a:r>
          </a:p>
          <a:p>
            <a:pPr marL="1481138" lvl="1" indent="-566738" algn="l" eaLnBrk="1" hangingPunct="1">
              <a:lnSpc>
                <a:spcPct val="100000"/>
              </a:lnSpc>
              <a:spcBef>
                <a:spcPts val="800"/>
              </a:spcBef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PH" sz="2500" dirty="0" smtClean="0">
                <a:solidFill>
                  <a:srgbClr val="000080"/>
                </a:solidFill>
              </a:rPr>
              <a:t>To bear emotionally or physically</a:t>
            </a:r>
          </a:p>
          <a:p>
            <a:pPr marL="1481138" lvl="1" indent="-566738" algn="l" eaLnBrk="1" hangingPunct="1">
              <a:lnSpc>
                <a:spcPct val="100000"/>
              </a:lnSpc>
              <a:spcBef>
                <a:spcPts val="800"/>
              </a:spcBef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PH" sz="2500" dirty="0" smtClean="0">
                <a:solidFill>
                  <a:srgbClr val="000080"/>
                </a:solidFill>
              </a:rPr>
              <a:t>To work something (typically a program).</a:t>
            </a:r>
          </a:p>
          <a:p>
            <a:pPr marL="1481138" lvl="1" indent="-566738" algn="l" eaLnBrk="1" hangingPunct="1">
              <a:lnSpc>
                <a:spcPct val="100000"/>
              </a:lnSpc>
              <a:spcBef>
                <a:spcPts val="800"/>
              </a:spcBef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PH" sz="2500" dirty="0" smtClean="0">
                <a:solidFill>
                  <a:srgbClr val="000080"/>
                </a:solidFill>
              </a:rPr>
              <a:t>To pull a prank on.</a:t>
            </a:r>
          </a:p>
          <a:p>
            <a:pPr marL="1481138" lvl="1" indent="-566738" algn="l" eaLnBrk="1" hangingPunct="1">
              <a:lnSpc>
                <a:spcPct val="100000"/>
              </a:lnSpc>
              <a:spcBef>
                <a:spcPts val="800"/>
              </a:spcBef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PH" sz="2500" dirty="0" smtClean="0">
                <a:solidFill>
                  <a:srgbClr val="000080"/>
                </a:solidFill>
              </a:rPr>
              <a:t>To interact with a computer in a playful and exploratory rather than goal-directed way.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385175" cy="1068387"/>
          </a:xfrm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3200" smtClean="0"/>
              <a:t>Free Software Movement and FSF(1980s)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8007350" cy="8543925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Aim: World where citizens can live with Free Software alone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GNU Manifesto (1983)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Author: Richard Stallman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Launch of GNU Project (1984)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Develop Unix-compatible OS from scratch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Develop main Unix functions through 1990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Free Software Foundation (FSF) (1984) 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Founder: Richard Stallman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Organization for managing </a:t>
            </a:r>
            <a:r>
              <a:rPr lang="en-PH" sz="2000" dirty="0" err="1" smtClean="0"/>
              <a:t>copyleft</a:t>
            </a:r>
            <a:r>
              <a:rPr lang="en-PH" sz="2000" dirty="0" smtClean="0"/>
              <a:t> software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GNU General Public License (GPL) V. 1 released (1989)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GPL Version 2 released (1991)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GPL Version 3 released (2007)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dirty="0" err="1" smtClean="0"/>
              <a:t>Copyleft</a:t>
            </a:r>
            <a:endParaRPr lang="en-PH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007350" cy="4094163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err="1" smtClean="0"/>
              <a:t>Copyleft</a:t>
            </a:r>
            <a:endParaRPr lang="en-PH" sz="2400" dirty="0" smtClean="0"/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Stipulates freedom of program and freedom of modified or extended versions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PH" sz="2400" dirty="0" smtClean="0"/>
          </a:p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Protects freedom of software from copyright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Does not abandon copyright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Manages copyright and ensures freedom of license</a:t>
            </a:r>
          </a:p>
          <a:p>
            <a:pPr marL="2281238" lvl="2" indent="-452438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Times New Roman" pitchFamily="16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Right of copyright holder cannot be abandoned under</a:t>
            </a:r>
          </a:p>
          <a:p>
            <a:pPr marL="2281238" lvl="2" indent="-452438" eaLnBrk="1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e.g. Japanese or German law, preventing notion of public domain software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385175" cy="835025"/>
          </a:xfrm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mtClean="0"/>
              <a:t>Spread of the Internet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07350" cy="8921750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ARPANET launched by US Department of </a:t>
            </a:r>
            <a:r>
              <a:rPr lang="en-PH" sz="2400" dirty="0" err="1" smtClean="0"/>
              <a:t>Defense</a:t>
            </a:r>
            <a:r>
              <a:rPr lang="en-PH" sz="2400" dirty="0" smtClean="0"/>
              <a:t> (1969)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PH" sz="2400" dirty="0" smtClean="0"/>
          </a:p>
          <a:p>
            <a:pPr marL="336550" indent="-336550" eaLnBrk="1" hangingPunct="1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NSFNET branched off from ARPANET (1986)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Network for research community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Linked computers at research institutes worldwide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Free Software drives growth of Internet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E-mail (</a:t>
            </a:r>
            <a:r>
              <a:rPr lang="en-PH" sz="2000" dirty="0" err="1" smtClean="0"/>
              <a:t>Sendmail</a:t>
            </a:r>
            <a:r>
              <a:rPr lang="en-PH" sz="2000" dirty="0" smtClean="0"/>
              <a:t>), DNS (Bind), newsgroups (INN), etc.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Internet opened to commercial interests (1993)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NSCA Mosaic Web browser conceived (1993)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Impetus for Internet boom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Growth of online e-commerce (since late 1990s)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3600" dirty="0" smtClean="0"/>
              <a:t>Birth of Linux (Early 1990s)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007350" cy="10474325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1800" dirty="0" smtClean="0"/>
              <a:t>Linux released by Linus Torvalds in October 1991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800" dirty="0" smtClean="0"/>
              <a:t>Student at Helsinki University in Finland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Licensed under GPL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Free Software success story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Pioneered bazaar-style development model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Frequent beta releases in mid-development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Many developers send bug reports and patches</a:t>
            </a:r>
          </a:p>
          <a:p>
            <a:pPr marL="336550" indent="-336550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99FF66"/>
              </a:buClr>
              <a:buFont typeface="Wingdings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400" dirty="0" smtClean="0"/>
              <a:t>Driving factor in emergence of Free/Open-Source</a:t>
            </a:r>
          </a:p>
          <a:p>
            <a:pPr marL="1481138" lvl="1" indent="-566738" eaLnBrk="1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Font typeface="Times New Roman" pitchFamily="16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PH" sz="2000" dirty="0" smtClean="0"/>
              <a:t>Business success of Linux drew attention to effectiveness of bazaar-style development and its software, but Free Software movement was too radical for companies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lack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lack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1503</Words>
  <Application>Microsoft Office PowerPoint</Application>
  <PresentationFormat>On-screen Show (4:3)</PresentationFormat>
  <Paragraphs>240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1_Office Theme</vt:lpstr>
      <vt:lpstr>2_Office Theme</vt:lpstr>
      <vt:lpstr>PowerPoint Presentation</vt:lpstr>
      <vt:lpstr>History of FOSS</vt:lpstr>
      <vt:lpstr>cont’d…</vt:lpstr>
      <vt:lpstr>Birth of Hackers (1950s to Present)</vt:lpstr>
      <vt:lpstr>PowerPoint Presentation</vt:lpstr>
      <vt:lpstr>Free Software Movement and FSF(1980s)</vt:lpstr>
      <vt:lpstr>Copyleft</vt:lpstr>
      <vt:lpstr>Spread of the Internet</vt:lpstr>
      <vt:lpstr>Birth of Linux (Early 1990s)</vt:lpstr>
      <vt:lpstr>Growth of Free/Open-Source; Launch of Open Source Initiative (Late 1990s)</vt:lpstr>
      <vt:lpstr>Penetration of Enterprise Market (2000s)</vt:lpstr>
      <vt:lpstr>Definition of FOSS</vt:lpstr>
      <vt:lpstr>GNU Definition</vt:lpstr>
      <vt:lpstr>Definition by OSI</vt:lpstr>
      <vt:lpstr>FOSS Licenses</vt:lpstr>
      <vt:lpstr>Software Licenses</vt:lpstr>
      <vt:lpstr>Example of Click-On Contract</vt:lpstr>
      <vt:lpstr>GPL</vt:lpstr>
      <vt:lpstr>GPL and LGPL</vt:lpstr>
      <vt:lpstr>BSD</vt:lpstr>
      <vt:lpstr>MPL, Apache License, Dual Licensing</vt:lpstr>
      <vt:lpstr>OSI-Approved Licenses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jhing</dc:creator>
  <cp:lastModifiedBy>Genesis</cp:lastModifiedBy>
  <cp:revision>41</cp:revision>
  <cp:lastPrinted>1601-01-01T00:00:00Z</cp:lastPrinted>
  <dcterms:created xsi:type="dcterms:W3CDTF">2008-01-28T00:11:17Z</dcterms:created>
  <dcterms:modified xsi:type="dcterms:W3CDTF">2018-07-31T06:13:06Z</dcterms:modified>
</cp:coreProperties>
</file>