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95" r:id="rId2"/>
    <p:sldId id="256" r:id="rId3"/>
    <p:sldId id="296" r:id="rId4"/>
    <p:sldId id="257" r:id="rId5"/>
    <p:sldId id="258" r:id="rId6"/>
    <p:sldId id="281" r:id="rId7"/>
    <p:sldId id="282" r:id="rId8"/>
    <p:sldId id="283" r:id="rId9"/>
    <p:sldId id="297" r:id="rId10"/>
    <p:sldId id="298" r:id="rId11"/>
    <p:sldId id="284" r:id="rId12"/>
    <p:sldId id="259" r:id="rId13"/>
    <p:sldId id="260" r:id="rId14"/>
    <p:sldId id="261" r:id="rId15"/>
    <p:sldId id="287" r:id="rId16"/>
    <p:sldId id="285" r:id="rId17"/>
    <p:sldId id="286" r:id="rId18"/>
    <p:sldId id="263" r:id="rId19"/>
    <p:sldId id="265" r:id="rId20"/>
    <p:sldId id="289" r:id="rId21"/>
    <p:sldId id="288" r:id="rId22"/>
    <p:sldId id="264" r:id="rId23"/>
    <p:sldId id="290" r:id="rId24"/>
    <p:sldId id="291" r:id="rId25"/>
    <p:sldId id="271" r:id="rId26"/>
    <p:sldId id="272" r:id="rId27"/>
    <p:sldId id="273" r:id="rId28"/>
    <p:sldId id="274" r:id="rId29"/>
    <p:sldId id="279" r:id="rId30"/>
    <p:sldId id="292" r:id="rId31"/>
    <p:sldId id="275" r:id="rId32"/>
    <p:sldId id="293" r:id="rId33"/>
    <p:sldId id="277" r:id="rId34"/>
    <p:sldId id="299" r:id="rId35"/>
    <p:sldId id="278" r:id="rId36"/>
    <p:sldId id="294" r:id="rId37"/>
    <p:sldId id="280" r:id="rId38"/>
    <p:sldId id="300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794"/>
  </p:normalViewPr>
  <p:slideViewPr>
    <p:cSldViewPr snapToGrid="0" snapToObjects="1">
      <p:cViewPr varScale="1">
        <p:scale>
          <a:sx n="93" d="100"/>
          <a:sy n="93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EA15B-BFDF-C946-971A-70207441CA39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52151-711B-B743-BBA7-472D4994F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693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52151-711B-B743-BBA7-472D4994FACE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46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52151-711B-B743-BBA7-472D4994FACE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441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52151-711B-B743-BBA7-472D4994FACE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170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52151-711B-B743-BBA7-472D4994FACE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84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E0B90-0B5E-764B-BBAC-38739B59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E1F404-4917-F84A-B141-DAD94A0E0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6ED432-EABD-A64F-93D8-FC8A15A0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33C2DA-50BD-634F-B395-B6A82920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F2364F-5445-E343-B1DC-2C0163C4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03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892A7-7A40-6742-8A3A-8E92FF73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72E09F-237B-DA4B-B327-7C4A96F0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7FC6B-1D96-3946-B27B-DD56C4AC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9DD3A-76BD-3642-9543-82D91F81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0418DB-3E14-284E-BCEF-3D268E5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628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653C27-81BF-0447-851D-9E90B4E7D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21BC51-7CBF-A249-8BF2-D956021EE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F09E4-B9CC-4746-A930-231F77AC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E75C0D-18CA-3043-B2B0-B02978E9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8CF971-56DC-CB4C-B532-3CB2EAFD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235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E5BB3-405D-D54A-872D-5B23722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2D4846-33A8-5343-B58E-9916D761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3FE1A-97FD-884C-AA0C-4F789A7F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8EDC55-1C80-DC41-B47D-BC3D661F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65EC25-E0A5-D744-8291-D44A0D98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39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0A18-A703-FD4F-ACB9-6327E554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CF20A4-6915-824E-8A73-6F546341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50508-3C01-EB49-AFFE-CEA2C73F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9E9977-5E34-A740-8BF6-00E75648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2E237B-5CCA-8E4F-810B-976FB5D3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823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ED26E-2022-4E4A-B6BE-B8328E9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66F7B-F3A7-3044-843E-5E368CF6A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EBE1AA-A9F8-8E44-9B3E-6262B6E39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E080E5-7E6D-9A4E-B876-E95B7B08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E219D3-B3B8-1C4B-A39D-89C74978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1A624C-8F2E-854A-BF5D-8EA02E6B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950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424C7-0068-F74D-9BB8-950D57B4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08B9CE-9401-5248-B032-C3F5399B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E04830-5E7D-DA47-87B3-91954B3FE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88C8A6-4C0F-6E45-81CA-272A017F8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E92C54-14E8-4545-AC1C-82343DCDD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CC9E51-09AC-054A-A2CF-2757AA86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4A2273-6ACF-3945-B712-B78FF9EF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E97C80-9904-3949-9811-4E46FF6D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374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43933-44E7-E84C-82F4-0C0F8B72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D82321-F6D9-0844-A8C8-C34807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D68A49-EDCE-3647-957C-C365B07A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73D149-76C1-AE4A-8302-D866F1DD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502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7CCEA6-5282-4743-9E6D-24CB893E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A244E4-FF6F-5D44-ACD5-29601490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388870-298B-DD46-81B3-3FE9387F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970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DD3A2-DC5F-E845-ABCC-8F0DDAF5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2C8523-76EE-A847-828F-253373D2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C47615-C7A5-C744-BAB7-4E1A5411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EA232F-3A84-7E44-92FD-8C1F215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DD42F8-B82A-8F48-866F-096CAC97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ECCCCD-AE97-E546-AE4E-1BFC8B4E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50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DDF32-D3CC-F143-AC63-B99EDF8E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C69E58-8C17-AC46-B04E-3FF7A8C5D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561E0A-54DF-FA45-AD54-C3D25458A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6C42F1-913F-5B45-A249-2ADD4AEB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868AE7-E78E-4A40-A746-DE2C96B2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0E83CA-FAAB-8248-BCD8-4850AB09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06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948CD0-A74D-7D4A-B060-5E22F0A7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6A46E0-488A-7E43-AB4B-FB1EE864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E3A183-E51A-7347-88E1-D2958873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C0BE-6AD0-C84C-9203-8700863242C1}" type="datetimeFigureOut">
              <a:rPr kumimoji="1" lang="zh-TW" altLang="en-US" smtClean="0"/>
              <a:t>2020/6/27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EE8EF6-05BD-0D4B-958B-76F71D9FF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781D40-9192-EF47-95AC-A10B71FB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CA06-5A0A-A647-9FA5-CEF761012B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530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2527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sv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1.svg"/><Relationship Id="rId5" Type="http://schemas.openxmlformats.org/officeDocument/2006/relationships/image" Target="../media/image19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3.svg"/><Relationship Id="rId5" Type="http://schemas.openxmlformats.org/officeDocument/2006/relationships/image" Target="../media/image11.sv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irez/redi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redis.io/redis-stable/src/cluster.c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143072/redis-sentinel-vs-clustering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E0E8C2D-0F66-E441-8092-3B64FE35A0BD}"/>
              </a:ext>
            </a:extLst>
          </p:cNvPr>
          <p:cNvSpPr txBox="1"/>
          <p:nvPr/>
        </p:nvSpPr>
        <p:spPr>
          <a:xfrm>
            <a:off x="4093534" y="2690037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Sever-Side Cache</a:t>
            </a:r>
            <a:endParaRPr kumimoji="1"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00A9200-4190-B849-8E98-DF2FC8C500A8}"/>
              </a:ext>
            </a:extLst>
          </p:cNvPr>
          <p:cNvSpPr txBox="1"/>
          <p:nvPr/>
        </p:nvSpPr>
        <p:spPr>
          <a:xfrm>
            <a:off x="669851" y="5847907"/>
            <a:ext cx="31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20200627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81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D88708-3804-A64E-BFB9-5FD9CECA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60" y="1944687"/>
            <a:ext cx="10738128" cy="39274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F4DD18B-E4B6-6A4F-A734-585F0CF0B8FF}"/>
              </a:ext>
            </a:extLst>
          </p:cNvPr>
          <p:cNvSpPr/>
          <p:nvPr/>
        </p:nvSpPr>
        <p:spPr>
          <a:xfrm>
            <a:off x="315268" y="477985"/>
            <a:ext cx="3094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Network Caching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CE7B9-C4C7-494A-9C90-705DBA3F54C7}"/>
              </a:ext>
            </a:extLst>
          </p:cNvPr>
          <p:cNvSpPr/>
          <p:nvPr/>
        </p:nvSpPr>
        <p:spPr>
          <a:xfrm>
            <a:off x="162709" y="6195349"/>
            <a:ext cx="472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3"/>
              </a:rPr>
              <a:t>https://ithelp.ithome.com.tw/articles/10225276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19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7F95C1F-725F-C24D-844E-5655F0C782D4}"/>
              </a:ext>
            </a:extLst>
          </p:cNvPr>
          <p:cNvSpPr/>
          <p:nvPr/>
        </p:nvSpPr>
        <p:spPr>
          <a:xfrm>
            <a:off x="258118" y="275467"/>
            <a:ext cx="3578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Application Caching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7092E4-B56E-544C-A438-381F078A04C5}"/>
              </a:ext>
            </a:extLst>
          </p:cNvPr>
          <p:cNvSpPr/>
          <p:nvPr/>
        </p:nvSpPr>
        <p:spPr>
          <a:xfrm>
            <a:off x="4421278" y="1163795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i="0" dirty="0">
                <a:effectLst/>
                <a:latin typeface="IBM Plex Sans"/>
              </a:rPr>
              <a:t>Cache Storages — Shared Caching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B4467E1-3E0F-EB47-86CE-11444454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855" y="1614578"/>
            <a:ext cx="6810375" cy="49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3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249FF9-8C2A-7144-86B0-EB04DA080220}"/>
              </a:ext>
            </a:extLst>
          </p:cNvPr>
          <p:cNvSpPr/>
          <p:nvPr/>
        </p:nvSpPr>
        <p:spPr>
          <a:xfrm>
            <a:off x="3048000" y="278452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源伺服器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Origin Server)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不像 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得發送 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請求，</a:t>
            </a:r>
            <a:b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那為何需要 伺服端快取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Server-side Cache)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呢？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472B0D-E7AB-D84B-8F29-8F58064D88D4}"/>
              </a:ext>
            </a:extLst>
          </p:cNvPr>
          <p:cNvSpPr/>
          <p:nvPr/>
        </p:nvSpPr>
        <p:spPr>
          <a:xfrm>
            <a:off x="315268" y="47798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但是？</a:t>
            </a:r>
            <a:endParaRPr lang="en" altLang="zh-TW" sz="2800" dirty="0">
              <a:solidFill>
                <a:srgbClr val="3333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142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B92C0227-0123-8D43-BA6B-788F8B98CB6B}"/>
              </a:ext>
            </a:extLst>
          </p:cNvPr>
          <p:cNvGrpSpPr/>
          <p:nvPr/>
        </p:nvGrpSpPr>
        <p:grpSpPr>
          <a:xfrm>
            <a:off x="1041106" y="2537758"/>
            <a:ext cx="8904791" cy="3475641"/>
            <a:chOff x="782255" y="3043149"/>
            <a:chExt cx="8904791" cy="3475641"/>
          </a:xfrm>
        </p:grpSpPr>
        <p:pic>
          <p:nvPicPr>
            <p:cNvPr id="5" name="圖形 4" descr="網際網路">
              <a:extLst>
                <a:ext uri="{FF2B5EF4-FFF2-40B4-BE49-F238E27FC236}">
                  <a16:creationId xmlns:a16="http://schemas.microsoft.com/office/drawing/2014/main" id="{FAB931D5-DF39-1C49-BEE4-5C4197D2A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255" y="4073292"/>
              <a:ext cx="1861595" cy="1861595"/>
            </a:xfrm>
            <a:prstGeom prst="rect">
              <a:avLst/>
            </a:prstGeom>
          </p:spPr>
        </p:pic>
        <p:pic>
          <p:nvPicPr>
            <p:cNvPr id="9" name="圖形 8" descr="電腦">
              <a:extLst>
                <a:ext uri="{FF2B5EF4-FFF2-40B4-BE49-F238E27FC236}">
                  <a16:creationId xmlns:a16="http://schemas.microsoft.com/office/drawing/2014/main" id="{921654A0-8367-0942-A417-9FB5120728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5612"/>
            <a:stretch/>
          </p:blipFill>
          <p:spPr>
            <a:xfrm>
              <a:off x="5032094" y="3043149"/>
              <a:ext cx="1180618" cy="3433203"/>
            </a:xfrm>
            <a:prstGeom prst="rect">
              <a:avLst/>
            </a:prstGeom>
          </p:spPr>
        </p:pic>
        <p:pic>
          <p:nvPicPr>
            <p:cNvPr id="11" name="圖形 10" descr="資料庫">
              <a:extLst>
                <a:ext uri="{FF2B5EF4-FFF2-40B4-BE49-F238E27FC236}">
                  <a16:creationId xmlns:a16="http://schemas.microsoft.com/office/drawing/2014/main" id="{130B7863-D8C3-8F47-9947-0069994D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7537" y="4969367"/>
              <a:ext cx="914400" cy="914400"/>
            </a:xfrm>
            <a:prstGeom prst="rect">
              <a:avLst/>
            </a:prstGeom>
          </p:spPr>
        </p:pic>
        <p:pic>
          <p:nvPicPr>
            <p:cNvPr id="13" name="圖形 12" descr="地球 (非洲與歐洲)">
              <a:extLst>
                <a:ext uri="{FF2B5EF4-FFF2-40B4-BE49-F238E27FC236}">
                  <a16:creationId xmlns:a16="http://schemas.microsoft.com/office/drawing/2014/main" id="{56D0C4D5-DFC0-1D41-8E96-30C439B31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72337" y="4969367"/>
              <a:ext cx="914400" cy="914400"/>
            </a:xfrm>
            <a:prstGeom prst="rect">
              <a:avLst/>
            </a:prstGeom>
          </p:spPr>
        </p:pic>
        <p:pic>
          <p:nvPicPr>
            <p:cNvPr id="14" name="圖形 13" descr="電腦">
              <a:extLst>
                <a:ext uri="{FF2B5EF4-FFF2-40B4-BE49-F238E27FC236}">
                  <a16:creationId xmlns:a16="http://schemas.microsoft.com/office/drawing/2014/main" id="{F6F09DEC-1E84-FE48-B02F-E79D76023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5612"/>
            <a:stretch/>
          </p:blipFill>
          <p:spPr>
            <a:xfrm>
              <a:off x="8506428" y="3085587"/>
              <a:ext cx="1180618" cy="3433203"/>
            </a:xfrm>
            <a:prstGeom prst="rect">
              <a:avLst/>
            </a:prstGeom>
          </p:spPr>
        </p:pic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3BA944F5-D524-3C4D-B45D-50A2CCA32BD5}"/>
                </a:ext>
              </a:extLst>
            </p:cNvPr>
            <p:cNvCxnSpPr/>
            <p:nvPr/>
          </p:nvCxnSpPr>
          <p:spPr>
            <a:xfrm>
              <a:off x="2801073" y="4802188"/>
              <a:ext cx="17709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72197CD6-02F2-794E-B9B0-F00E80574670}"/>
                </a:ext>
              </a:extLst>
            </p:cNvPr>
            <p:cNvCxnSpPr/>
            <p:nvPr/>
          </p:nvCxnSpPr>
          <p:spPr>
            <a:xfrm>
              <a:off x="6472177" y="4735323"/>
              <a:ext cx="17709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74BC6B5-5532-7E48-83FA-F46AEF6815FD}"/>
              </a:ext>
            </a:extLst>
          </p:cNvPr>
          <p:cNvSpPr/>
          <p:nvPr/>
        </p:nvSpPr>
        <p:spPr>
          <a:xfrm>
            <a:off x="375563" y="45517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lang="en" altLang="zh-TW" sz="28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eb1.0</a:t>
            </a:r>
            <a:r>
              <a:rPr lang="zh-TW" altLang="en-US" sz="28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時代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8617C5-CCF7-6A41-928E-4F0B27086BC3}"/>
              </a:ext>
            </a:extLst>
          </p:cNvPr>
          <p:cNvSpPr txBox="1"/>
          <p:nvPr/>
        </p:nvSpPr>
        <p:spPr>
          <a:xfrm>
            <a:off x="5051537" y="5594929"/>
            <a:ext cx="156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 </a:t>
            </a:r>
            <a:r>
              <a:rPr lang="en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5F0353-7534-BA43-9A89-AFA73DB7F468}"/>
              </a:ext>
            </a:extLst>
          </p:cNvPr>
          <p:cNvSpPr txBox="1"/>
          <p:nvPr/>
        </p:nvSpPr>
        <p:spPr>
          <a:xfrm>
            <a:off x="8501955" y="5576423"/>
            <a:ext cx="138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資料庫服務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AA5300-6D06-B84C-8AE6-9A37595A4311}"/>
              </a:ext>
            </a:extLst>
          </p:cNvPr>
          <p:cNvSpPr/>
          <p:nvPr/>
        </p:nvSpPr>
        <p:spPr>
          <a:xfrm>
            <a:off x="2756903" y="1786377"/>
            <a:ext cx="6008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800" dirty="0">
                <a:solidFill>
                  <a:srgbClr val="00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新聞時事為內容，數據訪問量有限，且基本都是靜態內容</a:t>
            </a:r>
            <a:r>
              <a:rPr lang="zh-TW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97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3" descr="網際網路">
            <a:extLst>
              <a:ext uri="{FF2B5EF4-FFF2-40B4-BE49-F238E27FC236}">
                <a16:creationId xmlns:a16="http://schemas.microsoft.com/office/drawing/2014/main" id="{D4E6978D-7B94-2C4F-BFC5-8FE0FFD7F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21" y="2170750"/>
            <a:ext cx="1861595" cy="1861595"/>
          </a:xfrm>
          <a:prstGeom prst="rect">
            <a:avLst/>
          </a:prstGeom>
        </p:spPr>
      </p:pic>
      <p:pic>
        <p:nvPicPr>
          <p:cNvPr id="6" name="圖形 5" descr="智慧型手機">
            <a:extLst>
              <a:ext uri="{FF2B5EF4-FFF2-40B4-BE49-F238E27FC236}">
                <a16:creationId xmlns:a16="http://schemas.microsoft.com/office/drawing/2014/main" id="{2B9B011E-CD28-674E-918A-C000ED1D4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6464" y="4144439"/>
            <a:ext cx="1387997" cy="1387997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1ED697CB-AB51-F34B-A99C-400AD616F509}"/>
              </a:ext>
            </a:extLst>
          </p:cNvPr>
          <p:cNvCxnSpPr>
            <a:cxnSpLocks/>
          </p:cNvCxnSpPr>
          <p:nvPr/>
        </p:nvCxnSpPr>
        <p:spPr>
          <a:xfrm>
            <a:off x="3148314" y="3096102"/>
            <a:ext cx="1655179" cy="936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F6B77EE5-DE61-C041-8BB9-3D144A27BF8D}"/>
              </a:ext>
            </a:extLst>
          </p:cNvPr>
          <p:cNvCxnSpPr>
            <a:cxnSpLocks/>
          </p:cNvCxnSpPr>
          <p:nvPr/>
        </p:nvCxnSpPr>
        <p:spPr>
          <a:xfrm flipV="1">
            <a:off x="3148313" y="4582522"/>
            <a:ext cx="1655180" cy="481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形 10" descr="電腦">
            <a:extLst>
              <a:ext uri="{FF2B5EF4-FFF2-40B4-BE49-F238E27FC236}">
                <a16:creationId xmlns:a16="http://schemas.microsoft.com/office/drawing/2014/main" id="{433C0058-D38E-454B-92E0-7B6900ECB9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5612"/>
          <a:stretch/>
        </p:blipFill>
        <p:spPr>
          <a:xfrm>
            <a:off x="5463250" y="2031540"/>
            <a:ext cx="1180618" cy="3433203"/>
          </a:xfrm>
          <a:prstGeom prst="rect">
            <a:avLst/>
          </a:prstGeom>
        </p:spPr>
      </p:pic>
      <p:pic>
        <p:nvPicPr>
          <p:cNvPr id="12" name="圖形 11" descr="地球 (非洲與歐洲)">
            <a:extLst>
              <a:ext uri="{FF2B5EF4-FFF2-40B4-BE49-F238E27FC236}">
                <a16:creationId xmlns:a16="http://schemas.microsoft.com/office/drawing/2014/main" id="{2D652118-8BE3-334E-B1E8-C31CD73F7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3493" y="3957758"/>
            <a:ext cx="914400" cy="914400"/>
          </a:xfrm>
          <a:prstGeom prst="rect">
            <a:avLst/>
          </a:prstGeom>
        </p:spPr>
      </p:pic>
      <p:pic>
        <p:nvPicPr>
          <p:cNvPr id="13" name="圖形 12" descr="資料庫">
            <a:extLst>
              <a:ext uri="{FF2B5EF4-FFF2-40B4-BE49-F238E27FC236}">
                <a16:creationId xmlns:a16="http://schemas.microsoft.com/office/drawing/2014/main" id="{42EB9DCA-09EC-B14D-8449-23D539BD9C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0461" y="3983013"/>
            <a:ext cx="914400" cy="914400"/>
          </a:xfrm>
          <a:prstGeom prst="rect">
            <a:avLst/>
          </a:prstGeom>
        </p:spPr>
      </p:pic>
      <p:pic>
        <p:nvPicPr>
          <p:cNvPr id="14" name="圖形 13" descr="電腦">
            <a:extLst>
              <a:ext uri="{FF2B5EF4-FFF2-40B4-BE49-F238E27FC236}">
                <a16:creationId xmlns:a16="http://schemas.microsoft.com/office/drawing/2014/main" id="{30D12355-DEFE-A742-899D-5C423895A9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5612"/>
          <a:stretch/>
        </p:blipFill>
        <p:spPr>
          <a:xfrm>
            <a:off x="9379352" y="2099233"/>
            <a:ext cx="1180618" cy="3433203"/>
          </a:xfrm>
          <a:prstGeom prst="rect">
            <a:avLst/>
          </a:prstGeom>
        </p:spPr>
      </p:pic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DEED8FA-CB46-3343-B7F1-438F55DB5F04}"/>
              </a:ext>
            </a:extLst>
          </p:cNvPr>
          <p:cNvCxnSpPr>
            <a:cxnSpLocks/>
          </p:cNvCxnSpPr>
          <p:nvPr/>
        </p:nvCxnSpPr>
        <p:spPr>
          <a:xfrm>
            <a:off x="6910086" y="3639587"/>
            <a:ext cx="19792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14267B-BDD3-E045-A88B-8F7A911D08A6}"/>
              </a:ext>
            </a:extLst>
          </p:cNvPr>
          <p:cNvSpPr txBox="1"/>
          <p:nvPr/>
        </p:nvSpPr>
        <p:spPr>
          <a:xfrm>
            <a:off x="5011839" y="5668155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CPU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以及記憶體壓力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58C126B-88B3-9E42-A9B1-ECB11EAB2009}"/>
              </a:ext>
            </a:extLst>
          </p:cNvPr>
          <p:cNvSpPr txBox="1"/>
          <p:nvPr/>
        </p:nvSpPr>
        <p:spPr>
          <a:xfrm>
            <a:off x="9518248" y="5691195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壓力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146A619-6237-1645-80F8-C0533335355A}"/>
              </a:ext>
            </a:extLst>
          </p:cNvPr>
          <p:cNvSpPr txBox="1"/>
          <p:nvPr/>
        </p:nvSpPr>
        <p:spPr>
          <a:xfrm>
            <a:off x="5054279" y="4884489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Application Server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89F9623-FA67-BE48-B485-05DC3181449F}"/>
              </a:ext>
            </a:extLst>
          </p:cNvPr>
          <p:cNvSpPr txBox="1"/>
          <p:nvPr/>
        </p:nvSpPr>
        <p:spPr>
          <a:xfrm>
            <a:off x="9173902" y="4995501"/>
            <a:ext cx="138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資料庫服務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AED940-4B88-AD41-A9CF-D978E9F3F3E1}"/>
              </a:ext>
            </a:extLst>
          </p:cNvPr>
          <p:cNvSpPr/>
          <p:nvPr/>
        </p:nvSpPr>
        <p:spPr>
          <a:xfrm>
            <a:off x="327201" y="387900"/>
            <a:ext cx="227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 2.0</a:t>
            </a:r>
            <a:r>
              <a:rPr lang="zh-TW" altLang="en-US" sz="28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079EDC-CF70-8D41-8A06-330B7B870F13}"/>
              </a:ext>
            </a:extLst>
          </p:cNvPr>
          <p:cNvSpPr/>
          <p:nvPr/>
        </p:nvSpPr>
        <p:spPr>
          <a:xfrm>
            <a:off x="3059953" y="1135582"/>
            <a:ext cx="5551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kern="1800" dirty="0">
                <a:solidFill>
                  <a:srgbClr val="00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使用者的請求可以透過「表單」傳送更個人化資訊</a:t>
            </a:r>
            <a:endParaRPr lang="en-US" altLang="zh-TW" kern="1800" dirty="0">
              <a:solidFill>
                <a:srgbClr val="000000"/>
              </a:solidFill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kern="1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Application Server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動態產生客製化的頁面  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1646F4-AA47-0F40-8C2E-C4AF002D1991}"/>
              </a:ext>
            </a:extLst>
          </p:cNvPr>
          <p:cNvSpPr/>
          <p:nvPr/>
        </p:nvSpPr>
        <p:spPr>
          <a:xfrm>
            <a:off x="3145683" y="159451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33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3AE526F-9386-DE44-9941-9228E25247D8}"/>
              </a:ext>
            </a:extLst>
          </p:cNvPr>
          <p:cNvSpPr txBox="1"/>
          <p:nvPr/>
        </p:nvSpPr>
        <p:spPr>
          <a:xfrm>
            <a:off x="3699164" y="2632364"/>
            <a:ext cx="5338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Web2.0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時代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產生大量的用戶數據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單點的伺服器已經不夠 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系統的架構就會發生改變  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36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 descr="網際網路">
            <a:extLst>
              <a:ext uri="{FF2B5EF4-FFF2-40B4-BE49-F238E27FC236}">
                <a16:creationId xmlns:a16="http://schemas.microsoft.com/office/drawing/2014/main" id="{DF6554EB-6BF7-2443-8D48-B359073E0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71" y="891251"/>
            <a:ext cx="1657540" cy="165754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6A73983E-7E19-5943-98D1-71A3A2947B3F}"/>
              </a:ext>
            </a:extLst>
          </p:cNvPr>
          <p:cNvGrpSpPr/>
          <p:nvPr/>
        </p:nvGrpSpPr>
        <p:grpSpPr>
          <a:xfrm>
            <a:off x="3165926" y="868954"/>
            <a:ext cx="1208174" cy="2188214"/>
            <a:chOff x="3165926" y="868954"/>
            <a:chExt cx="1208174" cy="2188214"/>
          </a:xfrm>
        </p:grpSpPr>
        <p:pic>
          <p:nvPicPr>
            <p:cNvPr id="5" name="圖形 4" descr="正義天平">
              <a:extLst>
                <a:ext uri="{FF2B5EF4-FFF2-40B4-BE49-F238E27FC236}">
                  <a16:creationId xmlns:a16="http://schemas.microsoft.com/office/drawing/2014/main" id="{8F53D8E3-99A3-DC4C-BCB9-ACE68F23B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5926" y="1953216"/>
              <a:ext cx="681143" cy="681143"/>
            </a:xfrm>
            <a:prstGeom prst="rect">
              <a:avLst/>
            </a:prstGeom>
          </p:spPr>
        </p:pic>
        <p:pic>
          <p:nvPicPr>
            <p:cNvPr id="6" name="圖形 5" descr="電腦">
              <a:extLst>
                <a:ext uri="{FF2B5EF4-FFF2-40B4-BE49-F238E27FC236}">
                  <a16:creationId xmlns:a16="http://schemas.microsoft.com/office/drawing/2014/main" id="{FAFD4C49-B03B-1449-95FE-B51A963723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65612"/>
            <a:stretch/>
          </p:blipFill>
          <p:spPr>
            <a:xfrm>
              <a:off x="3621612" y="868954"/>
              <a:ext cx="752488" cy="2188214"/>
            </a:xfrm>
            <a:prstGeom prst="rect">
              <a:avLst/>
            </a:prstGeom>
          </p:spPr>
        </p:pic>
      </p:grp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E7579849-7AA9-E243-B0FF-7658EB0CB606}"/>
              </a:ext>
            </a:extLst>
          </p:cNvPr>
          <p:cNvCxnSpPr>
            <a:cxnSpLocks/>
          </p:cNvCxnSpPr>
          <p:nvPr/>
        </p:nvCxnSpPr>
        <p:spPr>
          <a:xfrm>
            <a:off x="1812171" y="1791457"/>
            <a:ext cx="1401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84FA0D94-F689-654F-B989-349B45773F0F}"/>
              </a:ext>
            </a:extLst>
          </p:cNvPr>
          <p:cNvCxnSpPr>
            <a:cxnSpLocks/>
          </p:cNvCxnSpPr>
          <p:nvPr/>
        </p:nvCxnSpPr>
        <p:spPr>
          <a:xfrm>
            <a:off x="4441985" y="2228542"/>
            <a:ext cx="1383229" cy="464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25D1FE0B-D845-E74A-A4B3-00E924A7E090}"/>
              </a:ext>
            </a:extLst>
          </p:cNvPr>
          <p:cNvCxnSpPr>
            <a:cxnSpLocks/>
          </p:cNvCxnSpPr>
          <p:nvPr/>
        </p:nvCxnSpPr>
        <p:spPr>
          <a:xfrm flipV="1">
            <a:off x="4482464" y="1216677"/>
            <a:ext cx="1201105" cy="437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33DB7A-EDE3-974E-899D-B1E0E1F9C57B}"/>
              </a:ext>
            </a:extLst>
          </p:cNvPr>
          <p:cNvSpPr txBox="1"/>
          <p:nvPr/>
        </p:nvSpPr>
        <p:spPr>
          <a:xfrm>
            <a:off x="3037224" y="2693049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Load balancer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66CE723-4232-2648-9E5D-17AFA6B67AC0}"/>
              </a:ext>
            </a:extLst>
          </p:cNvPr>
          <p:cNvGrpSpPr/>
          <p:nvPr/>
        </p:nvGrpSpPr>
        <p:grpSpPr>
          <a:xfrm>
            <a:off x="5554136" y="-193017"/>
            <a:ext cx="1271252" cy="2526639"/>
            <a:chOff x="5554136" y="-193017"/>
            <a:chExt cx="1271252" cy="2526639"/>
          </a:xfrm>
        </p:grpSpPr>
        <p:pic>
          <p:nvPicPr>
            <p:cNvPr id="14" name="圖形 13" descr="電腦">
              <a:extLst>
                <a:ext uri="{FF2B5EF4-FFF2-40B4-BE49-F238E27FC236}">
                  <a16:creationId xmlns:a16="http://schemas.microsoft.com/office/drawing/2014/main" id="{D297A8CB-59C0-B940-9B84-31F07449E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65612"/>
            <a:stretch/>
          </p:blipFill>
          <p:spPr>
            <a:xfrm>
              <a:off x="5956521" y="-193017"/>
              <a:ext cx="868867" cy="2526639"/>
            </a:xfrm>
            <a:prstGeom prst="rect">
              <a:avLst/>
            </a:prstGeom>
          </p:spPr>
        </p:pic>
        <p:pic>
          <p:nvPicPr>
            <p:cNvPr id="15" name="圖形 14" descr="地球 (非洲與歐洲)">
              <a:extLst>
                <a:ext uri="{FF2B5EF4-FFF2-40B4-BE49-F238E27FC236}">
                  <a16:creationId xmlns:a16="http://schemas.microsoft.com/office/drawing/2014/main" id="{47FCC93D-B1CD-A74A-AD30-4052B5BE5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4136" y="1200883"/>
              <a:ext cx="721754" cy="721754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B2A1CDF-9A2A-4D4F-AE92-4C0A57B26794}"/>
              </a:ext>
            </a:extLst>
          </p:cNvPr>
          <p:cNvGrpSpPr/>
          <p:nvPr/>
        </p:nvGrpSpPr>
        <p:grpSpPr>
          <a:xfrm>
            <a:off x="5554136" y="2349416"/>
            <a:ext cx="1289627" cy="2526639"/>
            <a:chOff x="5524220" y="2287034"/>
            <a:chExt cx="1289627" cy="2526639"/>
          </a:xfrm>
        </p:grpSpPr>
        <p:pic>
          <p:nvPicPr>
            <p:cNvPr id="16" name="圖形 15" descr="電腦">
              <a:extLst>
                <a:ext uri="{FF2B5EF4-FFF2-40B4-BE49-F238E27FC236}">
                  <a16:creationId xmlns:a16="http://schemas.microsoft.com/office/drawing/2014/main" id="{D2029606-2269-9940-B2E8-03D83320F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65612"/>
            <a:stretch/>
          </p:blipFill>
          <p:spPr>
            <a:xfrm>
              <a:off x="5944980" y="2287034"/>
              <a:ext cx="868867" cy="2526639"/>
            </a:xfrm>
            <a:prstGeom prst="rect">
              <a:avLst/>
            </a:prstGeom>
          </p:spPr>
        </p:pic>
        <p:pic>
          <p:nvPicPr>
            <p:cNvPr id="17" name="圖形 16" descr="地球 (非洲與歐洲)">
              <a:extLst>
                <a:ext uri="{FF2B5EF4-FFF2-40B4-BE49-F238E27FC236}">
                  <a16:creationId xmlns:a16="http://schemas.microsoft.com/office/drawing/2014/main" id="{698344C5-85F4-494B-8145-951D626D7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24220" y="3660444"/>
              <a:ext cx="721754" cy="721754"/>
            </a:xfrm>
            <a:prstGeom prst="rect">
              <a:avLst/>
            </a:prstGeom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F01308-7C3A-4941-AFCF-C2231E62FA34}"/>
              </a:ext>
            </a:extLst>
          </p:cNvPr>
          <p:cNvSpPr txBox="1"/>
          <p:nvPr/>
        </p:nvSpPr>
        <p:spPr>
          <a:xfrm>
            <a:off x="333271" y="3939878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10F2B1-B961-A248-9BF6-B71B80BA366F}"/>
              </a:ext>
            </a:extLst>
          </p:cNvPr>
          <p:cNvSpPr/>
          <p:nvPr/>
        </p:nvSpPr>
        <p:spPr>
          <a:xfrm>
            <a:off x="234068" y="3304718"/>
            <a:ext cx="2931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Session</a:t>
            </a:r>
            <a:r>
              <a:rPr lang="zh-TW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存哪？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存在cookie裡面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1.不安全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2.網路負擔效率低</a:t>
            </a:r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97AEF6A7-AAB3-C341-8DE4-85A73249DA2E}"/>
              </a:ext>
            </a:extLst>
          </p:cNvPr>
          <p:cNvCxnSpPr>
            <a:cxnSpLocks/>
          </p:cNvCxnSpPr>
          <p:nvPr/>
        </p:nvCxnSpPr>
        <p:spPr>
          <a:xfrm flipV="1">
            <a:off x="1682486" y="785919"/>
            <a:ext cx="3960604" cy="3991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E75B1B40-3C8C-3B4B-8439-2FB763938269}"/>
              </a:ext>
            </a:extLst>
          </p:cNvPr>
          <p:cNvCxnSpPr>
            <a:cxnSpLocks/>
          </p:cNvCxnSpPr>
          <p:nvPr/>
        </p:nvCxnSpPr>
        <p:spPr>
          <a:xfrm>
            <a:off x="1420394" y="2467755"/>
            <a:ext cx="4358467" cy="6639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85EF8BF-3CD6-B948-89F5-7390C227F0E7}"/>
              </a:ext>
            </a:extLst>
          </p:cNvPr>
          <p:cNvSpPr/>
          <p:nvPr/>
        </p:nvSpPr>
        <p:spPr>
          <a:xfrm>
            <a:off x="2995423" y="594177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cookie</a:t>
            </a:r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77B715A6-FAA5-F54F-B772-4D68377DF762}"/>
              </a:ext>
            </a:extLst>
          </p:cNvPr>
          <p:cNvCxnSpPr>
            <a:cxnSpLocks/>
          </p:cNvCxnSpPr>
          <p:nvPr/>
        </p:nvCxnSpPr>
        <p:spPr>
          <a:xfrm flipV="1">
            <a:off x="6857036" y="930412"/>
            <a:ext cx="798628" cy="448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660138D-F510-814C-B62A-498ABD27B772}"/>
              </a:ext>
            </a:extLst>
          </p:cNvPr>
          <p:cNvCxnSpPr>
            <a:cxnSpLocks/>
          </p:cNvCxnSpPr>
          <p:nvPr/>
        </p:nvCxnSpPr>
        <p:spPr>
          <a:xfrm flipV="1">
            <a:off x="6920737" y="1935767"/>
            <a:ext cx="2326459" cy="16375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47FC9AC-3AC4-0145-BD4A-936754096AB8}"/>
              </a:ext>
            </a:extLst>
          </p:cNvPr>
          <p:cNvGrpSpPr/>
          <p:nvPr/>
        </p:nvGrpSpPr>
        <p:grpSpPr>
          <a:xfrm>
            <a:off x="7513218" y="-319619"/>
            <a:ext cx="1095053" cy="2526639"/>
            <a:chOff x="7513218" y="-319619"/>
            <a:chExt cx="1095053" cy="2526639"/>
          </a:xfrm>
        </p:grpSpPr>
        <p:pic>
          <p:nvPicPr>
            <p:cNvPr id="30" name="圖形 29" descr="電腦">
              <a:extLst>
                <a:ext uri="{FF2B5EF4-FFF2-40B4-BE49-F238E27FC236}">
                  <a16:creationId xmlns:a16="http://schemas.microsoft.com/office/drawing/2014/main" id="{40BF2B55-B49C-A449-B64E-BAAEB67BC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65612"/>
            <a:stretch/>
          </p:blipFill>
          <p:spPr>
            <a:xfrm>
              <a:off x="7739404" y="-319619"/>
              <a:ext cx="868867" cy="2526639"/>
            </a:xfrm>
            <a:prstGeom prst="rect">
              <a:avLst/>
            </a:prstGeom>
          </p:spPr>
        </p:pic>
        <p:pic>
          <p:nvPicPr>
            <p:cNvPr id="35" name="圖形 34" descr="文件">
              <a:extLst>
                <a:ext uri="{FF2B5EF4-FFF2-40B4-BE49-F238E27FC236}">
                  <a16:creationId xmlns:a16="http://schemas.microsoft.com/office/drawing/2014/main" id="{A0DDADCA-539A-BC44-ACC6-EB77149C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13218" y="1271284"/>
              <a:ext cx="398035" cy="398035"/>
            </a:xfrm>
            <a:prstGeom prst="rect">
              <a:avLst/>
            </a:prstGeom>
          </p:spPr>
        </p:pic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5B683BA-1721-794A-8ECC-244C7EA72371}"/>
              </a:ext>
            </a:extLst>
          </p:cNvPr>
          <p:cNvSpPr/>
          <p:nvPr/>
        </p:nvSpPr>
        <p:spPr>
          <a:xfrm>
            <a:off x="7542895" y="1819356"/>
            <a:ext cx="12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File server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AACF7CE-54A0-8D4C-A43A-988B20A0A9B2}"/>
              </a:ext>
            </a:extLst>
          </p:cNvPr>
          <p:cNvGrpSpPr/>
          <p:nvPr/>
        </p:nvGrpSpPr>
        <p:grpSpPr>
          <a:xfrm>
            <a:off x="9082452" y="-277845"/>
            <a:ext cx="1523799" cy="2526639"/>
            <a:chOff x="9082452" y="-277845"/>
            <a:chExt cx="1523799" cy="2526639"/>
          </a:xfrm>
        </p:grpSpPr>
        <p:pic>
          <p:nvPicPr>
            <p:cNvPr id="39" name="圖形 38" descr="電腦">
              <a:extLst>
                <a:ext uri="{FF2B5EF4-FFF2-40B4-BE49-F238E27FC236}">
                  <a16:creationId xmlns:a16="http://schemas.microsoft.com/office/drawing/2014/main" id="{7FB91A72-1A1C-714E-9CD5-4A10CCA57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65612"/>
            <a:stretch/>
          </p:blipFill>
          <p:spPr>
            <a:xfrm>
              <a:off x="9737384" y="-277845"/>
              <a:ext cx="868867" cy="2526639"/>
            </a:xfrm>
            <a:prstGeom prst="rect">
              <a:avLst/>
            </a:prstGeom>
          </p:spPr>
        </p:pic>
        <p:pic>
          <p:nvPicPr>
            <p:cNvPr id="40" name="圖形 39" descr="資料庫">
              <a:extLst>
                <a:ext uri="{FF2B5EF4-FFF2-40B4-BE49-F238E27FC236}">
                  <a16:creationId xmlns:a16="http://schemas.microsoft.com/office/drawing/2014/main" id="{97BCACCE-1E8C-F542-A9A4-0EA5181DA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82452" y="891450"/>
              <a:ext cx="914400" cy="914400"/>
            </a:xfrm>
            <a:prstGeom prst="rect">
              <a:avLst/>
            </a:prstGeom>
          </p:spPr>
        </p:pic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3B49CF3-C117-F24E-B579-E67736710DB2}"/>
              </a:ext>
            </a:extLst>
          </p:cNvPr>
          <p:cNvSpPr txBox="1"/>
          <p:nvPr/>
        </p:nvSpPr>
        <p:spPr>
          <a:xfrm>
            <a:off x="9703760" y="1868702"/>
            <a:ext cx="16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資料庫服務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86C6AFBD-1DFF-2F4B-A152-DEE981A7F29F}"/>
              </a:ext>
            </a:extLst>
          </p:cNvPr>
          <p:cNvCxnSpPr>
            <a:cxnSpLocks/>
          </p:cNvCxnSpPr>
          <p:nvPr/>
        </p:nvCxnSpPr>
        <p:spPr>
          <a:xfrm flipV="1">
            <a:off x="6404227" y="1905107"/>
            <a:ext cx="0" cy="8952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4A712897-C30A-7847-B98C-ADE5E38D9EF9}"/>
              </a:ext>
            </a:extLst>
          </p:cNvPr>
          <p:cNvSpPr/>
          <p:nvPr/>
        </p:nvSpPr>
        <p:spPr>
          <a:xfrm>
            <a:off x="234068" y="5450066"/>
            <a:ext cx="3387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存在文件伺服器或是資料庫裡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大量IO效率問題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E9AB2BD-439A-8F48-9785-B1F9FBE1E4D4}"/>
              </a:ext>
            </a:extLst>
          </p:cNvPr>
          <p:cNvSpPr/>
          <p:nvPr/>
        </p:nvSpPr>
        <p:spPr>
          <a:xfrm>
            <a:off x="4619354" y="4555430"/>
            <a:ext cx="244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session複製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session數據冗余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節點愈多浪費越大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9F37A9-CBBD-594F-8B64-82944DF4F0FC}"/>
              </a:ext>
            </a:extLst>
          </p:cNvPr>
          <p:cNvGrpSpPr/>
          <p:nvPr/>
        </p:nvGrpSpPr>
        <p:grpSpPr>
          <a:xfrm>
            <a:off x="8182109" y="3215485"/>
            <a:ext cx="1791976" cy="2526639"/>
            <a:chOff x="8182109" y="3215485"/>
            <a:chExt cx="1791976" cy="2526639"/>
          </a:xfrm>
        </p:grpSpPr>
        <p:pic>
          <p:nvPicPr>
            <p:cNvPr id="49" name="圖形 48" descr="電腦">
              <a:extLst>
                <a:ext uri="{FF2B5EF4-FFF2-40B4-BE49-F238E27FC236}">
                  <a16:creationId xmlns:a16="http://schemas.microsoft.com/office/drawing/2014/main" id="{42D10D9D-9BA3-DC44-91DB-1003C4C8E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65612"/>
            <a:stretch/>
          </p:blipFill>
          <p:spPr>
            <a:xfrm>
              <a:off x="9105218" y="3215485"/>
              <a:ext cx="868867" cy="2526639"/>
            </a:xfrm>
            <a:prstGeom prst="rect">
              <a:avLst/>
            </a:prstGeom>
          </p:spPr>
        </p:pic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F7BB1494-33D7-5147-A8B2-EF0A9C0E123E}"/>
                </a:ext>
              </a:extLst>
            </p:cNvPr>
            <p:cNvSpPr/>
            <p:nvPr/>
          </p:nvSpPr>
          <p:spPr>
            <a:xfrm>
              <a:off x="8182109" y="4730944"/>
              <a:ext cx="1184284" cy="461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cache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7CE9A387-B079-A340-BC5D-E5DD0E168F07}"/>
              </a:ext>
            </a:extLst>
          </p:cNvPr>
          <p:cNvCxnSpPr>
            <a:cxnSpLocks/>
          </p:cNvCxnSpPr>
          <p:nvPr/>
        </p:nvCxnSpPr>
        <p:spPr>
          <a:xfrm>
            <a:off x="6883328" y="1868702"/>
            <a:ext cx="2102124" cy="2194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6F8859C7-E599-4041-B1EA-7EEB6E1B0250}"/>
              </a:ext>
            </a:extLst>
          </p:cNvPr>
          <p:cNvCxnSpPr>
            <a:cxnSpLocks/>
          </p:cNvCxnSpPr>
          <p:nvPr/>
        </p:nvCxnSpPr>
        <p:spPr>
          <a:xfrm>
            <a:off x="6931893" y="3874939"/>
            <a:ext cx="1911581" cy="3261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DFC8FE4-8023-E244-8C04-5212090CB902}"/>
              </a:ext>
            </a:extLst>
          </p:cNvPr>
          <p:cNvSpPr/>
          <p:nvPr/>
        </p:nvSpPr>
        <p:spPr>
          <a:xfrm>
            <a:off x="8774251" y="5406902"/>
            <a:ext cx="2919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資料庫快取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（不是資料庫查詢快取 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 cache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完全在記憶體中，速度快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A9D2538-0496-4249-BEEF-D97B330C8352}"/>
              </a:ext>
            </a:extLst>
          </p:cNvPr>
          <p:cNvSpPr/>
          <p:nvPr/>
        </p:nvSpPr>
        <p:spPr>
          <a:xfrm>
            <a:off x="90271" y="140543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CPU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記憶體壓力</a:t>
            </a:r>
          </a:p>
        </p:txBody>
      </p:sp>
    </p:spTree>
    <p:extLst>
      <p:ext uri="{BB962C8B-B14F-4D97-AF65-F5344CB8AC3E}">
        <p14:creationId xmlns:p14="http://schemas.microsoft.com/office/powerpoint/2010/main" val="7583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7" grpId="0"/>
      <p:bldP spid="36" grpId="0"/>
      <p:bldP spid="41" grpId="0"/>
      <p:bldP spid="47" grpId="0"/>
      <p:bldP spid="48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80BEA5-345A-C447-B351-AB6539AA800A}"/>
              </a:ext>
            </a:extLst>
          </p:cNvPr>
          <p:cNvSpPr/>
          <p:nvPr/>
        </p:nvSpPr>
        <p:spPr>
          <a:xfrm>
            <a:off x="425167" y="454835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解決IO壓力</a:t>
            </a:r>
          </a:p>
        </p:txBody>
      </p:sp>
      <p:pic>
        <p:nvPicPr>
          <p:cNvPr id="3" name="圖形 2" descr="網際網路">
            <a:extLst>
              <a:ext uri="{FF2B5EF4-FFF2-40B4-BE49-F238E27FC236}">
                <a16:creationId xmlns:a16="http://schemas.microsoft.com/office/drawing/2014/main" id="{632A9B44-72DF-664A-8EB3-DF6AC07E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534" y="1666755"/>
            <a:ext cx="1657540" cy="1657540"/>
          </a:xfrm>
          <a:prstGeom prst="rect">
            <a:avLst/>
          </a:prstGeom>
        </p:spPr>
      </p:pic>
      <p:pic>
        <p:nvPicPr>
          <p:cNvPr id="4" name="圖形 3" descr="電腦">
            <a:extLst>
              <a:ext uri="{FF2B5EF4-FFF2-40B4-BE49-F238E27FC236}">
                <a16:creationId xmlns:a16="http://schemas.microsoft.com/office/drawing/2014/main" id="{F6256952-6B82-A94B-9999-A61E93C37C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5612"/>
          <a:stretch/>
        </p:blipFill>
        <p:spPr>
          <a:xfrm>
            <a:off x="3951244" y="1377387"/>
            <a:ext cx="737953" cy="2145945"/>
          </a:xfrm>
          <a:prstGeom prst="rect">
            <a:avLst/>
          </a:prstGeom>
        </p:spPr>
      </p:pic>
      <p:pic>
        <p:nvPicPr>
          <p:cNvPr id="5" name="圖形 4" descr="地球 (非洲與歐洲)">
            <a:extLst>
              <a:ext uri="{FF2B5EF4-FFF2-40B4-BE49-F238E27FC236}">
                <a16:creationId xmlns:a16="http://schemas.microsoft.com/office/drawing/2014/main" id="{30DD59EE-C31F-8E48-B9B9-CCCB25A52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443" y="2540807"/>
            <a:ext cx="571551" cy="571551"/>
          </a:xfrm>
          <a:prstGeom prst="rect">
            <a:avLst/>
          </a:prstGeom>
        </p:spPr>
      </p:pic>
      <p:pic>
        <p:nvPicPr>
          <p:cNvPr id="6" name="圖形 5" descr="電腦">
            <a:extLst>
              <a:ext uri="{FF2B5EF4-FFF2-40B4-BE49-F238E27FC236}">
                <a16:creationId xmlns:a16="http://schemas.microsoft.com/office/drawing/2014/main" id="{D9F20BFB-3FDC-104D-AE93-2E2203402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5612"/>
          <a:stretch/>
        </p:blipFill>
        <p:spPr>
          <a:xfrm>
            <a:off x="6633938" y="0"/>
            <a:ext cx="868867" cy="2526639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7A879FA5-9D5F-8F43-A1CF-4BB21E75ABF8}"/>
              </a:ext>
            </a:extLst>
          </p:cNvPr>
          <p:cNvSpPr/>
          <p:nvPr/>
        </p:nvSpPr>
        <p:spPr>
          <a:xfrm>
            <a:off x="5710829" y="1515459"/>
            <a:ext cx="1184284" cy="461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cache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96A9B771-0678-EC49-91EE-EB1231478F67}"/>
              </a:ext>
            </a:extLst>
          </p:cNvPr>
          <p:cNvCxnSpPr>
            <a:cxnSpLocks/>
          </p:cNvCxnSpPr>
          <p:nvPr/>
        </p:nvCxnSpPr>
        <p:spPr>
          <a:xfrm flipV="1">
            <a:off x="2176074" y="2423991"/>
            <a:ext cx="1540883" cy="71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26CBB7C6-09CB-C349-93F2-12F2586D9078}"/>
              </a:ext>
            </a:extLst>
          </p:cNvPr>
          <p:cNvCxnSpPr>
            <a:cxnSpLocks/>
          </p:cNvCxnSpPr>
          <p:nvPr/>
        </p:nvCxnSpPr>
        <p:spPr>
          <a:xfrm flipV="1">
            <a:off x="4853922" y="1149316"/>
            <a:ext cx="1610445" cy="1088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34B138BF-C8F5-414B-9F74-864D9F38D9DF}"/>
              </a:ext>
            </a:extLst>
          </p:cNvPr>
          <p:cNvCxnSpPr>
            <a:cxnSpLocks/>
          </p:cNvCxnSpPr>
          <p:nvPr/>
        </p:nvCxnSpPr>
        <p:spPr>
          <a:xfrm>
            <a:off x="4793248" y="2598472"/>
            <a:ext cx="1495648" cy="266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B67AF7E6-FB9D-F44B-9432-5256C427D974}"/>
              </a:ext>
            </a:extLst>
          </p:cNvPr>
          <p:cNvCxnSpPr>
            <a:cxnSpLocks/>
          </p:cNvCxnSpPr>
          <p:nvPr/>
        </p:nvCxnSpPr>
        <p:spPr>
          <a:xfrm>
            <a:off x="4689197" y="3066132"/>
            <a:ext cx="314336" cy="2064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1C1CB6D-1191-7F4E-9F3B-2CAB42D304DC}"/>
              </a:ext>
            </a:extLst>
          </p:cNvPr>
          <p:cNvCxnSpPr>
            <a:cxnSpLocks/>
          </p:cNvCxnSpPr>
          <p:nvPr/>
        </p:nvCxnSpPr>
        <p:spPr>
          <a:xfrm>
            <a:off x="4843827" y="2841222"/>
            <a:ext cx="1163340" cy="1966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93965EE-DB47-BE43-9EDB-F7A3B82F9597}"/>
              </a:ext>
            </a:extLst>
          </p:cNvPr>
          <p:cNvSpPr/>
          <p:nvPr/>
        </p:nvSpPr>
        <p:spPr>
          <a:xfrm>
            <a:off x="7771793" y="964650"/>
            <a:ext cx="302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資料庫快取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減少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的讀操作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圖形 17" descr="電腦">
            <a:extLst>
              <a:ext uri="{FF2B5EF4-FFF2-40B4-BE49-F238E27FC236}">
                <a16:creationId xmlns:a16="http://schemas.microsoft.com/office/drawing/2014/main" id="{2FD78BEE-EB9D-D448-BAD1-159594850C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5612"/>
          <a:stretch/>
        </p:blipFill>
        <p:spPr>
          <a:xfrm>
            <a:off x="6632421" y="1977123"/>
            <a:ext cx="868867" cy="2526639"/>
          </a:xfrm>
          <a:prstGeom prst="rect">
            <a:avLst/>
          </a:prstGeom>
        </p:spPr>
      </p:pic>
      <p:pic>
        <p:nvPicPr>
          <p:cNvPr id="19" name="圖形 18" descr="資料庫">
            <a:extLst>
              <a:ext uri="{FF2B5EF4-FFF2-40B4-BE49-F238E27FC236}">
                <a16:creationId xmlns:a16="http://schemas.microsoft.com/office/drawing/2014/main" id="{AF168DEC-C093-E74C-AEDB-D7D8A30C4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1300" y="3178723"/>
            <a:ext cx="914400" cy="9144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7CE856F-46BC-764C-BE9A-60F2A4158322}"/>
              </a:ext>
            </a:extLst>
          </p:cNvPr>
          <p:cNvSpPr/>
          <p:nvPr/>
        </p:nvSpPr>
        <p:spPr>
          <a:xfrm>
            <a:off x="8831389" y="2224700"/>
            <a:ext cx="2842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水平分割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Horizontal Partitioning)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4" name="圖形 23" descr="桌子">
            <a:extLst>
              <a:ext uri="{FF2B5EF4-FFF2-40B4-BE49-F238E27FC236}">
                <a16:creationId xmlns:a16="http://schemas.microsoft.com/office/drawing/2014/main" id="{0B589A9E-FD7F-944C-8741-5A80A3A677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4700" y="2138791"/>
            <a:ext cx="914400" cy="914400"/>
          </a:xfrm>
          <a:prstGeom prst="rect">
            <a:avLst/>
          </a:prstGeom>
        </p:spPr>
      </p:pic>
      <p:pic>
        <p:nvPicPr>
          <p:cNvPr id="25" name="圖形 24" descr="桌子">
            <a:extLst>
              <a:ext uri="{FF2B5EF4-FFF2-40B4-BE49-F238E27FC236}">
                <a16:creationId xmlns:a16="http://schemas.microsoft.com/office/drawing/2014/main" id="{3E0E2EFD-6B04-224C-8B20-AFFA603ED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49383" y="3015596"/>
            <a:ext cx="914400" cy="914400"/>
          </a:xfrm>
          <a:prstGeom prst="rect">
            <a:avLst/>
          </a:prstGeom>
        </p:spPr>
      </p:pic>
      <p:pic>
        <p:nvPicPr>
          <p:cNvPr id="26" name="圖形 25" descr="桌子">
            <a:extLst>
              <a:ext uri="{FF2B5EF4-FFF2-40B4-BE49-F238E27FC236}">
                <a16:creationId xmlns:a16="http://schemas.microsoft.com/office/drawing/2014/main" id="{3F3CCC9D-4611-7F40-A9A1-20EB928704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46744" y="3831829"/>
            <a:ext cx="914400" cy="9144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D50691D-BC8C-8540-9DB7-5E5E30AC8F40}"/>
              </a:ext>
            </a:extLst>
          </p:cNvPr>
          <p:cNvSpPr/>
          <p:nvPr/>
        </p:nvSpPr>
        <p:spPr>
          <a:xfrm>
            <a:off x="8831389" y="3105834"/>
            <a:ext cx="2571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垂直分割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Vertical Partitioning)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6736AA-0544-0F46-8272-03DA8AD78001}"/>
              </a:ext>
            </a:extLst>
          </p:cNvPr>
          <p:cNvSpPr/>
          <p:nvPr/>
        </p:nvSpPr>
        <p:spPr>
          <a:xfrm>
            <a:off x="8890514" y="40793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讀寫分離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E976F9-4D20-3847-AA38-E9A83A5F7433}"/>
              </a:ext>
            </a:extLst>
          </p:cNvPr>
          <p:cNvSpPr/>
          <p:nvPr/>
        </p:nvSpPr>
        <p:spPr>
          <a:xfrm>
            <a:off x="8329797" y="5018525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通過破壞一定的業務邏輯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來換取性能</a:t>
            </a:r>
          </a:p>
        </p:txBody>
      </p:sp>
      <p:pic>
        <p:nvPicPr>
          <p:cNvPr id="35" name="圖形 34" descr="電腦">
            <a:extLst>
              <a:ext uri="{FF2B5EF4-FFF2-40B4-BE49-F238E27FC236}">
                <a16:creationId xmlns:a16="http://schemas.microsoft.com/office/drawing/2014/main" id="{36396821-D09C-4F47-9699-00AF4ADA6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5612"/>
          <a:stretch/>
        </p:blipFill>
        <p:spPr>
          <a:xfrm>
            <a:off x="6606120" y="3867274"/>
            <a:ext cx="868867" cy="2526639"/>
          </a:xfrm>
          <a:prstGeom prst="rect">
            <a:avLst/>
          </a:prstGeom>
        </p:spPr>
      </p:pic>
      <p:sp>
        <p:nvSpPr>
          <p:cNvPr id="36" name="橢圓 35">
            <a:extLst>
              <a:ext uri="{FF2B5EF4-FFF2-40B4-BE49-F238E27FC236}">
                <a16:creationId xmlns:a16="http://schemas.microsoft.com/office/drawing/2014/main" id="{FDB2F24F-3270-2149-B583-98F7C561EDC9}"/>
              </a:ext>
            </a:extLst>
          </p:cNvPr>
          <p:cNvSpPr/>
          <p:nvPr/>
        </p:nvSpPr>
        <p:spPr>
          <a:xfrm>
            <a:off x="5462610" y="5321167"/>
            <a:ext cx="1382468" cy="461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Mongodb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8A0D350-C287-7A4B-95ED-DAE36044F9EC}"/>
              </a:ext>
            </a:extLst>
          </p:cNvPr>
          <p:cNvSpPr/>
          <p:nvPr/>
        </p:nvSpPr>
        <p:spPr>
          <a:xfrm>
            <a:off x="6397440" y="60003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文檔資料庫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EE26D565-11A0-CF4D-BE32-B56DC13AC774}"/>
              </a:ext>
            </a:extLst>
          </p:cNvPr>
          <p:cNvSpPr/>
          <p:nvPr/>
        </p:nvSpPr>
        <p:spPr>
          <a:xfrm>
            <a:off x="3445613" y="5536219"/>
            <a:ext cx="1382468" cy="571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列示資料庫</a:t>
            </a:r>
          </a:p>
        </p:txBody>
      </p:sp>
      <p:pic>
        <p:nvPicPr>
          <p:cNvPr id="41" name="圖形 40" descr="電腦">
            <a:extLst>
              <a:ext uri="{FF2B5EF4-FFF2-40B4-BE49-F238E27FC236}">
                <a16:creationId xmlns:a16="http://schemas.microsoft.com/office/drawing/2014/main" id="{F20766FA-7B86-D747-8727-F525D33E56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5612"/>
          <a:stretch/>
        </p:blipFill>
        <p:spPr>
          <a:xfrm>
            <a:off x="4573452" y="4135640"/>
            <a:ext cx="868867" cy="25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7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BC3BD1-CDC3-3147-90B0-1BF7915D0A3B}"/>
              </a:ext>
            </a:extLst>
          </p:cNvPr>
          <p:cNvSpPr/>
          <p:nvPr/>
        </p:nvSpPr>
        <p:spPr>
          <a:xfrm>
            <a:off x="2957513" y="2657385"/>
            <a:ext cx="6715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nosql 就是not only sql，也就是不僅僅是sql，泛指非關聯行的資料庫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不依賴業務邏輯方式存儲，而是以key-value方式存，因此大大增加資料庫的擴展能力．</a:t>
            </a:r>
          </a:p>
        </p:txBody>
      </p:sp>
    </p:spTree>
    <p:extLst>
      <p:ext uri="{BB962C8B-B14F-4D97-AF65-F5344CB8AC3E}">
        <p14:creationId xmlns:p14="http://schemas.microsoft.com/office/powerpoint/2010/main" val="355499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3">
            <a:extLst>
              <a:ext uri="{FF2B5EF4-FFF2-40B4-BE49-F238E27FC236}">
                <a16:creationId xmlns:a16="http://schemas.microsoft.com/office/drawing/2014/main" id="{9B81DF58-1A30-8643-805D-ED7584E24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568" y="1321636"/>
            <a:ext cx="1731379" cy="17313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0E48DD-B67D-EC4B-A5A4-C66ACCDF4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843" y="1196321"/>
            <a:ext cx="4264785" cy="16326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949E54-5473-8D41-ABA3-CF4F5A74D15C}"/>
              </a:ext>
            </a:extLst>
          </p:cNvPr>
          <p:cNvSpPr/>
          <p:nvPr/>
        </p:nvSpPr>
        <p:spPr>
          <a:xfrm>
            <a:off x="1624058" y="3604319"/>
            <a:ext cx="345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很早出現的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nosql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一般不持久化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支持簡單的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key-value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形式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2E6A0A-D02B-ED4B-ACCC-B74C3C105248}"/>
              </a:ext>
            </a:extLst>
          </p:cNvPr>
          <p:cNvSpPr/>
          <p:nvPr/>
        </p:nvSpPr>
        <p:spPr>
          <a:xfrm>
            <a:off x="5860166" y="3327321"/>
            <a:ext cx="5531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支持多種數據結構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Ex: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list, set, hash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解決更廣泛的問題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Ex: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支持以兩種不同的方式將其數據自動寫入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可以當作主資料庫或是輔助的資料庫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支持持久化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42295A-EE5C-E24F-8157-F09929970E41}"/>
              </a:ext>
            </a:extLst>
          </p:cNvPr>
          <p:cNvSpPr/>
          <p:nvPr/>
        </p:nvSpPr>
        <p:spPr>
          <a:xfrm>
            <a:off x="3352544" y="5939923"/>
            <a:ext cx="4760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更詳細的看差異（https://reurl.cc/1xaoLQ）</a:t>
            </a:r>
          </a:p>
        </p:txBody>
      </p:sp>
    </p:spTree>
    <p:extLst>
      <p:ext uri="{BB962C8B-B14F-4D97-AF65-F5344CB8AC3E}">
        <p14:creationId xmlns:p14="http://schemas.microsoft.com/office/powerpoint/2010/main" val="113655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822339-1F6F-8541-8D14-6049702273BF}"/>
              </a:ext>
            </a:extLst>
          </p:cNvPr>
          <p:cNvSpPr/>
          <p:nvPr/>
        </p:nvSpPr>
        <p:spPr>
          <a:xfrm>
            <a:off x="1091464" y="2628781"/>
            <a:ext cx="50045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Yuppy SC" panose="020F0603040207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讓資料存取的速度適應CPU的處理速度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Yuppy SC" panose="020F0603040207020204" pitchFamily="34" charset="-122"/>
            </a:endParaRPr>
          </a:p>
          <a:p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Yuppy SC" panose="020F0603040207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先到</a:t>
            </a:r>
            <a:r>
              <a:rPr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Cache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找，如果資料已經讀取而被暫存其中，就不需要再從</a:t>
            </a:r>
            <a:r>
              <a:rPr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Main memory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中讀取資料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338E4-8873-9C4C-9DAB-3E44F39341FD}"/>
              </a:ext>
            </a:extLst>
          </p:cNvPr>
          <p:cNvSpPr/>
          <p:nvPr/>
        </p:nvSpPr>
        <p:spPr>
          <a:xfrm>
            <a:off x="189075" y="385387"/>
            <a:ext cx="343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C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ache 最早的原理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/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概念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EEF82E-EC31-804C-B5CD-7E6F5900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17" y="1485660"/>
            <a:ext cx="4660457" cy="40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991FC6-8739-6440-B531-76CD4874A8D1}"/>
              </a:ext>
            </a:extLst>
          </p:cNvPr>
          <p:cNvSpPr/>
          <p:nvPr/>
        </p:nvSpPr>
        <p:spPr>
          <a:xfrm>
            <a:off x="3048000" y="232932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那為什麼講</a:t>
            </a:r>
            <a:r>
              <a:rPr lang="en" altLang="zh-TW" sz="2000" b="0" i="0" dirty="0" err="1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呢？</a:t>
            </a:r>
            <a:endParaRPr lang="en-US" altLang="zh-TW" sz="2000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000" dirty="0">
              <a:solidFill>
                <a:srgbClr val="3333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解決了更大範圍的問題，並允許</a:t>
            </a:r>
            <a:r>
              <a:rPr lang="en" altLang="zh-TW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用作其他存儲系統的主</a:t>
            </a:r>
            <a:r>
              <a:rPr lang="zh-TW" altLang="en-US" sz="2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庫或輔助</a:t>
            </a:r>
            <a:r>
              <a:rPr lang="zh-TW" altLang="en-US" sz="2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庫，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而且排名比較高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?)</a:t>
            </a:r>
            <a:endParaRPr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5BCC53-4A8B-1D44-9DE5-799EC357212E}"/>
              </a:ext>
            </a:extLst>
          </p:cNvPr>
          <p:cNvSpPr/>
          <p:nvPr/>
        </p:nvSpPr>
        <p:spPr>
          <a:xfrm>
            <a:off x="3144982" y="5100844"/>
            <a:ext cx="4209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/>
              <a:t>Windows</a:t>
            </a:r>
          </a:p>
          <a:p>
            <a:r>
              <a:rPr lang="en" altLang="zh-TW" dirty="0">
                <a:solidFill>
                  <a:srgbClr val="0563C1"/>
                </a:solidFill>
              </a:rPr>
              <a:t>https://github.com/MicrosoftArchive/redis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169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1A5164-F23F-2444-92E8-C4BB36A73DD4}"/>
              </a:ext>
            </a:extLst>
          </p:cNvPr>
          <p:cNvSpPr/>
          <p:nvPr/>
        </p:nvSpPr>
        <p:spPr>
          <a:xfrm>
            <a:off x="2098875" y="3362446"/>
            <a:ext cx="742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題外話：可以去看</a:t>
            </a:r>
            <a:r>
              <a:rPr lang="en" altLang="zh-TW" b="0" i="0" dirty="0" err="1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lang="en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ranking </a:t>
            </a:r>
            <a:r>
              <a:rPr lang="en" altLang="zh-TW" b="0" i="0" u="none" strike="noStrike" dirty="0">
                <a:solidFill>
                  <a:srgbClr val="337AB7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https://db-engines.com/en/ranking</a:t>
            </a:r>
            <a:r>
              <a:rPr lang="en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11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0BED47-5457-714D-9ACC-1FF4FC8A9E81}"/>
              </a:ext>
            </a:extLst>
          </p:cNvPr>
          <p:cNvSpPr/>
          <p:nvPr/>
        </p:nvSpPr>
        <p:spPr>
          <a:xfrm>
            <a:off x="2673926" y="2676435"/>
            <a:ext cx="7329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0" i="0" dirty="0" err="1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本身是一個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 source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memory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key-value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資料庫，他的優點在於效能超高，並且資料結構簡單，但也因為他的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memory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特性，所以若是</a:t>
            </a:r>
            <a:r>
              <a:rPr lang="en" altLang="zh-TW" sz="2400" b="0" i="0" dirty="0" err="1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掛掉的話就會有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loss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的問題產生，所以適合用在資料掉了也沒關係的場景，也就是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cache data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07B98C-F5B3-0546-874A-628F7754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8" y="592574"/>
            <a:ext cx="1832658" cy="7015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2FDE1A8-F07F-4A4A-BD1C-2EEF59496DBC}"/>
              </a:ext>
            </a:extLst>
          </p:cNvPr>
          <p:cNvSpPr/>
          <p:nvPr/>
        </p:nvSpPr>
        <p:spPr>
          <a:xfrm>
            <a:off x="2673926" y="6070661"/>
            <a:ext cx="324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3"/>
              </a:rPr>
              <a:t>https://github.com/antirez/redis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591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1C24CA-24B5-C047-BA01-768DAD4D38B7}"/>
              </a:ext>
            </a:extLst>
          </p:cNvPr>
          <p:cNvSpPr/>
          <p:nvPr/>
        </p:nvSpPr>
        <p:spPr>
          <a:xfrm>
            <a:off x="432121" y="583346"/>
            <a:ext cx="212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lang="zh-TW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應用場景：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形 2" descr="網際網路">
            <a:extLst>
              <a:ext uri="{FF2B5EF4-FFF2-40B4-BE49-F238E27FC236}">
                <a16:creationId xmlns:a16="http://schemas.microsoft.com/office/drawing/2014/main" id="{09BC4133-8AFC-4240-8BA1-780AA93B3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21" y="2669514"/>
            <a:ext cx="1861595" cy="1861595"/>
          </a:xfrm>
          <a:prstGeom prst="rect">
            <a:avLst/>
          </a:prstGeom>
        </p:spPr>
      </p:pic>
      <p:pic>
        <p:nvPicPr>
          <p:cNvPr id="4" name="圖形 3" descr="智慧型手機">
            <a:extLst>
              <a:ext uri="{FF2B5EF4-FFF2-40B4-BE49-F238E27FC236}">
                <a16:creationId xmlns:a16="http://schemas.microsoft.com/office/drawing/2014/main" id="{C3A7F4A8-DA27-274B-840C-B884D9BAA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6464" y="4643203"/>
            <a:ext cx="1387997" cy="1387997"/>
          </a:xfrm>
          <a:prstGeom prst="rect">
            <a:avLst/>
          </a:prstGeom>
        </p:spPr>
      </p:pic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FABA74D-38B2-3346-A95B-38F9CB1F73FF}"/>
              </a:ext>
            </a:extLst>
          </p:cNvPr>
          <p:cNvCxnSpPr>
            <a:cxnSpLocks/>
          </p:cNvCxnSpPr>
          <p:nvPr/>
        </p:nvCxnSpPr>
        <p:spPr>
          <a:xfrm>
            <a:off x="3148314" y="3594866"/>
            <a:ext cx="1655179" cy="936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6AC21005-9591-1343-9B02-0F1A31A83AAC}"/>
              </a:ext>
            </a:extLst>
          </p:cNvPr>
          <p:cNvCxnSpPr>
            <a:cxnSpLocks/>
          </p:cNvCxnSpPr>
          <p:nvPr/>
        </p:nvCxnSpPr>
        <p:spPr>
          <a:xfrm flipV="1">
            <a:off x="3148313" y="5081286"/>
            <a:ext cx="1655180" cy="481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形 6" descr="電腦">
            <a:extLst>
              <a:ext uri="{FF2B5EF4-FFF2-40B4-BE49-F238E27FC236}">
                <a16:creationId xmlns:a16="http://schemas.microsoft.com/office/drawing/2014/main" id="{E34D353E-2EE3-5449-AC07-5BDF9D6AED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5612"/>
          <a:stretch/>
        </p:blipFill>
        <p:spPr>
          <a:xfrm>
            <a:off x="5463250" y="2530304"/>
            <a:ext cx="1180618" cy="3433203"/>
          </a:xfrm>
          <a:prstGeom prst="rect">
            <a:avLst/>
          </a:prstGeom>
        </p:spPr>
      </p:pic>
      <p:pic>
        <p:nvPicPr>
          <p:cNvPr id="8" name="圖形 7" descr="地球 (非洲與歐洲)">
            <a:extLst>
              <a:ext uri="{FF2B5EF4-FFF2-40B4-BE49-F238E27FC236}">
                <a16:creationId xmlns:a16="http://schemas.microsoft.com/office/drawing/2014/main" id="{19C17EDC-EEE2-0846-B4A4-348CD0FE8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3493" y="4456522"/>
            <a:ext cx="914400" cy="914400"/>
          </a:xfrm>
          <a:prstGeom prst="rect">
            <a:avLst/>
          </a:prstGeom>
        </p:spPr>
      </p:pic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1B59279-D8D9-CD41-A665-C30B80CDA14C}"/>
              </a:ext>
            </a:extLst>
          </p:cNvPr>
          <p:cNvCxnSpPr>
            <a:cxnSpLocks/>
          </p:cNvCxnSpPr>
          <p:nvPr/>
        </p:nvCxnSpPr>
        <p:spPr>
          <a:xfrm flipV="1">
            <a:off x="6910086" y="3594866"/>
            <a:ext cx="2037144" cy="543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形 13" descr="電腦">
            <a:extLst>
              <a:ext uri="{FF2B5EF4-FFF2-40B4-BE49-F238E27FC236}">
                <a16:creationId xmlns:a16="http://schemas.microsoft.com/office/drawing/2014/main" id="{CEB2DA41-3BA3-5041-88CC-D751827B9B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5612"/>
          <a:stretch/>
        </p:blipFill>
        <p:spPr>
          <a:xfrm>
            <a:off x="9724379" y="2331546"/>
            <a:ext cx="868867" cy="2526639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B7A1EFF1-0FF4-624A-BEE5-88CE6C2AE6B5}"/>
              </a:ext>
            </a:extLst>
          </p:cNvPr>
          <p:cNvSpPr/>
          <p:nvPr/>
        </p:nvSpPr>
        <p:spPr>
          <a:xfrm>
            <a:off x="8801270" y="3847005"/>
            <a:ext cx="1184284" cy="461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cache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形 16" descr="電腦">
            <a:extLst>
              <a:ext uri="{FF2B5EF4-FFF2-40B4-BE49-F238E27FC236}">
                <a16:creationId xmlns:a16="http://schemas.microsoft.com/office/drawing/2014/main" id="{1E793470-F54B-7843-AB2A-4FE1338840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5612"/>
          <a:stretch/>
        </p:blipFill>
        <p:spPr>
          <a:xfrm>
            <a:off x="9658557" y="4332608"/>
            <a:ext cx="1000509" cy="2909451"/>
          </a:xfrm>
          <a:prstGeom prst="rect">
            <a:avLst/>
          </a:prstGeom>
        </p:spPr>
      </p:pic>
      <p:pic>
        <p:nvPicPr>
          <p:cNvPr id="18" name="圖形 17" descr="地球 (非洲與歐洲)">
            <a:extLst>
              <a:ext uri="{FF2B5EF4-FFF2-40B4-BE49-F238E27FC236}">
                <a16:creationId xmlns:a16="http://schemas.microsoft.com/office/drawing/2014/main" id="{ED1E6957-34EF-CF4F-B28D-88DD98D1A3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5457" y="5773475"/>
            <a:ext cx="914400" cy="914400"/>
          </a:xfrm>
          <a:prstGeom prst="rect">
            <a:avLst/>
          </a:prstGeom>
        </p:spPr>
      </p:pic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7044940D-CD1D-6341-BCB8-AD044F27594D}"/>
              </a:ext>
            </a:extLst>
          </p:cNvPr>
          <p:cNvCxnSpPr>
            <a:cxnSpLocks/>
          </p:cNvCxnSpPr>
          <p:nvPr/>
        </p:nvCxnSpPr>
        <p:spPr>
          <a:xfrm flipH="1">
            <a:off x="6910086" y="3692057"/>
            <a:ext cx="2037146" cy="554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813B20FE-D2C8-6D4F-AFB0-C4AB6CC6FE1D}"/>
              </a:ext>
            </a:extLst>
          </p:cNvPr>
          <p:cNvCxnSpPr>
            <a:cxnSpLocks/>
          </p:cNvCxnSpPr>
          <p:nvPr/>
        </p:nvCxnSpPr>
        <p:spPr>
          <a:xfrm>
            <a:off x="6751897" y="5200604"/>
            <a:ext cx="2353522" cy="45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3D305F6-4654-5945-8B37-E690839652AD}"/>
              </a:ext>
            </a:extLst>
          </p:cNvPr>
          <p:cNvSpPr txBox="1"/>
          <p:nvPr/>
        </p:nvSpPr>
        <p:spPr>
          <a:xfrm>
            <a:off x="1736203" y="1261641"/>
            <a:ext cx="5914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配合</a:t>
            </a:r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RDBMS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做高速快取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高頻次，熱門訪問的數據，降低資料庫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分散式架構，做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session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共享</a:t>
            </a:r>
          </a:p>
        </p:txBody>
      </p:sp>
    </p:spTree>
    <p:extLst>
      <p:ext uri="{BB962C8B-B14F-4D97-AF65-F5344CB8AC3E}">
        <p14:creationId xmlns:p14="http://schemas.microsoft.com/office/powerpoint/2010/main" val="292247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6F001D-6660-1F46-A96C-2F2CB7BCA189}"/>
              </a:ext>
            </a:extLst>
          </p:cNvPr>
          <p:cNvSpPr txBox="1"/>
          <p:nvPr/>
        </p:nvSpPr>
        <p:spPr>
          <a:xfrm>
            <a:off x="2027500" y="2536786"/>
            <a:ext cx="8899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排行榜，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Top 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            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zset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有序集合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時效性的數據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ex: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手機驗證碼                           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Expire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去除大量數據中的重複數據          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集合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發布訂閱消息系統                          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 pub/sub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模式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7D37728D-4721-BB4E-8B01-3E106289B1B6}"/>
              </a:ext>
            </a:extLst>
          </p:cNvPr>
          <p:cNvCxnSpPr>
            <a:cxnSpLocks/>
          </p:cNvCxnSpPr>
          <p:nvPr/>
        </p:nvCxnSpPr>
        <p:spPr>
          <a:xfrm>
            <a:off x="5192210" y="2969833"/>
            <a:ext cx="1412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B76E9DA-B70D-1D4B-A86D-6D205FD9F6E3}"/>
              </a:ext>
            </a:extLst>
          </p:cNvPr>
          <p:cNvCxnSpPr>
            <a:cxnSpLocks/>
          </p:cNvCxnSpPr>
          <p:nvPr/>
        </p:nvCxnSpPr>
        <p:spPr>
          <a:xfrm>
            <a:off x="5192210" y="3275450"/>
            <a:ext cx="1412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478B124C-70EC-6146-A0BD-0F82E6797014}"/>
              </a:ext>
            </a:extLst>
          </p:cNvPr>
          <p:cNvCxnSpPr>
            <a:cxnSpLocks/>
          </p:cNvCxnSpPr>
          <p:nvPr/>
        </p:nvCxnSpPr>
        <p:spPr>
          <a:xfrm>
            <a:off x="5192210" y="3552424"/>
            <a:ext cx="1412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60F0BFC1-4B5B-F54D-9FE2-777D4F06E128}"/>
              </a:ext>
            </a:extLst>
          </p:cNvPr>
          <p:cNvCxnSpPr>
            <a:cxnSpLocks/>
          </p:cNvCxnSpPr>
          <p:nvPr/>
        </p:nvCxnSpPr>
        <p:spPr>
          <a:xfrm>
            <a:off x="5192210" y="3868838"/>
            <a:ext cx="1412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6BBA5FA-0AD1-8446-A6C5-2D6D20CE0959}"/>
              </a:ext>
            </a:extLst>
          </p:cNvPr>
          <p:cNvSpPr/>
          <p:nvPr/>
        </p:nvSpPr>
        <p:spPr>
          <a:xfrm>
            <a:off x="670278" y="768384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利用多樣的數據結構儲存特定的數據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2372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3DE93D6-1198-CC45-A658-1CA4D61C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209800"/>
            <a:ext cx="10312400" cy="24384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296AC62-22D0-5748-AEC2-3B949A503F2E}"/>
              </a:ext>
            </a:extLst>
          </p:cNvPr>
          <p:cNvSpPr txBox="1"/>
          <p:nvPr/>
        </p:nvSpPr>
        <p:spPr>
          <a:xfrm>
            <a:off x="603813" y="455474"/>
            <a:ext cx="201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  Cache</a:t>
            </a:r>
          </a:p>
        </p:txBody>
      </p:sp>
    </p:spTree>
    <p:extLst>
      <p:ext uri="{BB962C8B-B14F-4D97-AF65-F5344CB8AC3E}">
        <p14:creationId xmlns:p14="http://schemas.microsoft.com/office/powerpoint/2010/main" val="2322606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628B6B-3330-0F43-A3E3-9FE580CE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5822"/>
            <a:ext cx="10363200" cy="48641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7F995EA-81AB-E448-A9CD-53819AD967D1}"/>
              </a:ext>
            </a:extLst>
          </p:cNvPr>
          <p:cNvSpPr txBox="1"/>
          <p:nvPr/>
        </p:nvSpPr>
        <p:spPr>
          <a:xfrm>
            <a:off x="603813" y="455474"/>
            <a:ext cx="201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  Cache</a:t>
            </a:r>
          </a:p>
        </p:txBody>
      </p:sp>
    </p:spTree>
    <p:extLst>
      <p:ext uri="{BB962C8B-B14F-4D97-AF65-F5344CB8AC3E}">
        <p14:creationId xmlns:p14="http://schemas.microsoft.com/office/powerpoint/2010/main" val="2435656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952C549-6DAC-B647-BB69-71C77F98494F}"/>
              </a:ext>
            </a:extLst>
          </p:cNvPr>
          <p:cNvSpPr txBox="1"/>
          <p:nvPr/>
        </p:nvSpPr>
        <p:spPr>
          <a:xfrm>
            <a:off x="2216943" y="1900238"/>
            <a:ext cx="8084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與查詢資料庫之類的網絡服務相比，訪問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 cache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所需的時間要小幾個數量級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極大地減少應用程序獲取數據的延遲，並同時減少資料庫端的負載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資料庫系統接收的查詢較少，從而可以使用更少的節點來提供相同的數據集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07AA1F-359D-3A49-BFA3-125BBC6301C7}"/>
              </a:ext>
            </a:extLst>
          </p:cNvPr>
          <p:cNvSpPr/>
          <p:nvPr/>
        </p:nvSpPr>
        <p:spPr>
          <a:xfrm>
            <a:off x="406822" y="390297"/>
            <a:ext cx="2806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優點：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Low latency</a:t>
            </a:r>
          </a:p>
        </p:txBody>
      </p:sp>
    </p:spTree>
    <p:extLst>
      <p:ext uri="{BB962C8B-B14F-4D97-AF65-F5344CB8AC3E}">
        <p14:creationId xmlns:p14="http://schemas.microsoft.com/office/powerpoint/2010/main" val="420232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071D941-8A88-CB4C-9127-6069837DDF06}"/>
              </a:ext>
            </a:extLst>
          </p:cNvPr>
          <p:cNvSpPr txBox="1"/>
          <p:nvPr/>
        </p:nvSpPr>
        <p:spPr>
          <a:xfrm>
            <a:off x="6998825" y="3176599"/>
            <a:ext cx="4182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 cache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沒法隨意增長，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如果遇到流量越來越高時，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cache miss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的機率就越來越高</a:t>
            </a:r>
            <a:endParaRPr kumimoji="1"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23E978-37D7-224C-AB3F-7A912444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56" y="1797161"/>
            <a:ext cx="5609863" cy="43166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258D02-258A-8A44-9230-BC266A8E15AD}"/>
              </a:ext>
            </a:extLst>
          </p:cNvPr>
          <p:cNvSpPr/>
          <p:nvPr/>
        </p:nvSpPr>
        <p:spPr>
          <a:xfrm>
            <a:off x="406546" y="307171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缺點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cache miss</a:t>
            </a:r>
          </a:p>
        </p:txBody>
      </p:sp>
    </p:spTree>
    <p:extLst>
      <p:ext uri="{BB962C8B-B14F-4D97-AF65-F5344CB8AC3E}">
        <p14:creationId xmlns:p14="http://schemas.microsoft.com/office/powerpoint/2010/main" val="255941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CC85C34-6590-5F48-8CE8-38E3C7C0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7" y="1233376"/>
            <a:ext cx="9200861" cy="51764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590BCE-7A8E-4744-A981-D71ADB03CA42}"/>
              </a:ext>
            </a:extLst>
          </p:cNvPr>
          <p:cNvSpPr/>
          <p:nvPr/>
        </p:nvSpPr>
        <p:spPr>
          <a:xfrm>
            <a:off x="406546" y="307171"/>
            <a:ext cx="233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cache hit/miss</a:t>
            </a:r>
          </a:p>
        </p:txBody>
      </p:sp>
    </p:spTree>
    <p:extLst>
      <p:ext uri="{BB962C8B-B14F-4D97-AF65-F5344CB8AC3E}">
        <p14:creationId xmlns:p14="http://schemas.microsoft.com/office/powerpoint/2010/main" val="5597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89EC1E-5848-7D40-AFC8-868C1AF28FD3}"/>
              </a:ext>
            </a:extLst>
          </p:cNvPr>
          <p:cNvSpPr/>
          <p:nvPr/>
        </p:nvSpPr>
        <p:spPr>
          <a:xfrm>
            <a:off x="1206635" y="2228671"/>
            <a:ext cx="8491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記憶體和硬碟之間                                磁碟快取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Yuppy SC" panose="020F0603040207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硬碟與網路之間                                    網路內容快取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Yuppy SC" panose="020F0603040207020204" pitchFamily="34" charset="-122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Yuppy SC" panose="020F0603040207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C2C5FE-6E14-8B44-A4BF-34EAFB181B1A}"/>
              </a:ext>
            </a:extLst>
          </p:cNvPr>
          <p:cNvSpPr/>
          <p:nvPr/>
        </p:nvSpPr>
        <p:spPr>
          <a:xfrm>
            <a:off x="189075" y="385387"/>
            <a:ext cx="2380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C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ache 概念擴充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CDBEEF-E1C2-C940-BE72-BB2C174B4147}"/>
              </a:ext>
            </a:extLst>
          </p:cNvPr>
          <p:cNvSpPr/>
          <p:nvPr/>
        </p:nvSpPr>
        <p:spPr>
          <a:xfrm>
            <a:off x="2079471" y="3816192"/>
            <a:ext cx="8491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凡是位於速度相差較大的兩者之間，用於協調兩者資料傳輸速度差異的結構，均可稱之為Cache。</a:t>
            </a: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686763D5-B1B1-5E41-A756-58E52C7B7EDE}"/>
              </a:ext>
            </a:extLst>
          </p:cNvPr>
          <p:cNvCxnSpPr>
            <a:cxnSpLocks/>
          </p:cNvCxnSpPr>
          <p:nvPr/>
        </p:nvCxnSpPr>
        <p:spPr>
          <a:xfrm>
            <a:off x="4296813" y="2423900"/>
            <a:ext cx="1852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3C55F8E2-3123-164D-8494-340A42E956D4}"/>
              </a:ext>
            </a:extLst>
          </p:cNvPr>
          <p:cNvCxnSpPr>
            <a:cxnSpLocks/>
          </p:cNvCxnSpPr>
          <p:nvPr/>
        </p:nvCxnSpPr>
        <p:spPr>
          <a:xfrm>
            <a:off x="4296813" y="2856590"/>
            <a:ext cx="1852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D63C904-63BC-A54B-853D-45709DEBAD0B}"/>
              </a:ext>
            </a:extLst>
          </p:cNvPr>
          <p:cNvSpPr/>
          <p:nvPr/>
        </p:nvSpPr>
        <p:spPr>
          <a:xfrm>
            <a:off x="8573882" y="2200316"/>
            <a:ext cx="3618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000" dirty="0">
                <a:latin typeface="arial" panose="020B0604020202020204" pitchFamily="34" charset="0"/>
              </a:rPr>
              <a:t>Disk Buffer</a:t>
            </a:r>
            <a:r>
              <a:rPr lang="zh-TW" altLang="en" sz="2000" dirty="0">
                <a:latin typeface="arial" panose="020B0604020202020204" pitchFamily="34" charset="0"/>
              </a:rPr>
              <a:t>、</a:t>
            </a:r>
            <a:r>
              <a:rPr lang="en" altLang="zh-TW" sz="2000" dirty="0">
                <a:latin typeface="arial" panose="020B0604020202020204" pitchFamily="34" charset="0"/>
              </a:rPr>
              <a:t>Disk Cache</a:t>
            </a:r>
            <a:endParaRPr lang="zh-TW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FA47BF-DDB3-AB47-AE01-AD32F7FAE7A2}"/>
              </a:ext>
            </a:extLst>
          </p:cNvPr>
          <p:cNvSpPr/>
          <p:nvPr/>
        </p:nvSpPr>
        <p:spPr>
          <a:xfrm>
            <a:off x="8573882" y="265653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</a:rPr>
              <a:t>CDN </a:t>
            </a:r>
            <a:r>
              <a:rPr lang="en" altLang="zh-TW" sz="2000" dirty="0">
                <a:latin typeface="arial" panose="020B0604020202020204" pitchFamily="34" charset="0"/>
              </a:rPr>
              <a:t>Cache</a:t>
            </a:r>
            <a:endParaRPr lang="zh-TW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16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207ABA6-26AF-5C4F-B029-9834AD03B1F4}"/>
              </a:ext>
            </a:extLst>
          </p:cNvPr>
          <p:cNvSpPr txBox="1"/>
          <p:nvPr/>
        </p:nvSpPr>
        <p:spPr>
          <a:xfrm>
            <a:off x="2879681" y="2644829"/>
            <a:ext cx="6079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 Cluster</a:t>
            </a:r>
          </a:p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建立多台</a:t>
            </a:r>
            <a:r>
              <a:rPr kumimoji="1"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cache server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cache data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分散在多台</a:t>
            </a:r>
            <a:r>
              <a:rPr lang="en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F4673F-AA2C-8745-8483-0BF1CDB43204}"/>
              </a:ext>
            </a:extLst>
          </p:cNvPr>
          <p:cNvSpPr/>
          <p:nvPr/>
        </p:nvSpPr>
        <p:spPr>
          <a:xfrm>
            <a:off x="507345" y="53585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解決辦法：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8435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495427C-EE74-E34D-9027-F7ED243A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36" y="88900"/>
            <a:ext cx="3886200" cy="6680200"/>
          </a:xfrm>
          <a:prstGeom prst="rect">
            <a:avLst/>
          </a:prstGeom>
        </p:spPr>
      </p:pic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6312001E-F2E0-6A4B-BE00-E12EF41700E5}"/>
              </a:ext>
            </a:extLst>
          </p:cNvPr>
          <p:cNvCxnSpPr>
            <a:cxnSpLocks/>
          </p:cNvCxnSpPr>
          <p:nvPr/>
        </p:nvCxnSpPr>
        <p:spPr>
          <a:xfrm>
            <a:off x="632747" y="2955404"/>
            <a:ext cx="54632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294936CF-A2CB-F347-AE66-D566F0F11ADF}"/>
              </a:ext>
            </a:extLst>
          </p:cNvPr>
          <p:cNvCxnSpPr>
            <a:cxnSpLocks/>
          </p:cNvCxnSpPr>
          <p:nvPr/>
        </p:nvCxnSpPr>
        <p:spPr>
          <a:xfrm>
            <a:off x="6811699" y="4266107"/>
            <a:ext cx="873891" cy="1121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6640363D-1C55-BE43-8A6E-0719615A2978}"/>
              </a:ext>
            </a:extLst>
          </p:cNvPr>
          <p:cNvCxnSpPr>
            <a:cxnSpLocks/>
          </p:cNvCxnSpPr>
          <p:nvPr/>
        </p:nvCxnSpPr>
        <p:spPr>
          <a:xfrm>
            <a:off x="6811699" y="3244771"/>
            <a:ext cx="8738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BFCBF52-D13B-CD4A-A204-AC9F1BF3F88F}"/>
              </a:ext>
            </a:extLst>
          </p:cNvPr>
          <p:cNvCxnSpPr>
            <a:cxnSpLocks/>
          </p:cNvCxnSpPr>
          <p:nvPr/>
        </p:nvCxnSpPr>
        <p:spPr>
          <a:xfrm flipV="1">
            <a:off x="6811699" y="1469985"/>
            <a:ext cx="1024362" cy="1070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2D52A3D-99E9-274E-8686-608332BA7245}"/>
              </a:ext>
            </a:extLst>
          </p:cNvPr>
          <p:cNvSpPr txBox="1"/>
          <p:nvPr/>
        </p:nvSpPr>
        <p:spPr>
          <a:xfrm>
            <a:off x="632747" y="3534399"/>
            <a:ext cx="4714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 Cluster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實現對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的水平擴展，啟動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節點，每個節點存數據的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1/N</a:t>
            </a: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通過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提供一定程度的可用性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availability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，即使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Cluster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中有一部分節點失效，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Cluster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也可以繼續處理命令請求</a:t>
            </a:r>
          </a:p>
        </p:txBody>
      </p:sp>
    </p:spTree>
    <p:extLst>
      <p:ext uri="{BB962C8B-B14F-4D97-AF65-F5344CB8AC3E}">
        <p14:creationId xmlns:p14="http://schemas.microsoft.com/office/powerpoint/2010/main" val="189067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060DF5-5EAD-534D-8626-9A1B894CD02F}"/>
              </a:ext>
            </a:extLst>
          </p:cNvPr>
          <p:cNvSpPr/>
          <p:nvPr/>
        </p:nvSpPr>
        <p:spPr>
          <a:xfrm>
            <a:off x="293368" y="466410"/>
            <a:ext cx="158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 Cluster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E4D9EB-FCCA-474E-8AD5-594672109697}"/>
              </a:ext>
            </a:extLst>
          </p:cNvPr>
          <p:cNvSpPr/>
          <p:nvPr/>
        </p:nvSpPr>
        <p:spPr>
          <a:xfrm>
            <a:off x="978204" y="1151245"/>
            <a:ext cx="97199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hash slot</a:t>
            </a:r>
          </a:p>
          <a:p>
            <a:endParaRPr kumimoji="1" lang="en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一個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 Cluster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包含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16384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hash slot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，資料庫中的每個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都屬於這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16384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slot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中的一個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演算法用來</a:t>
            </a:r>
            <a:r>
              <a:rPr lang="en" altLang="zh-TW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map keys </a:t>
            </a:r>
            <a:r>
              <a:rPr lang="zh-TW" altLang="en-US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en" altLang="zh-TW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hash slots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51A8CB-66D5-E246-B52B-BE7E0310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84" y="2436076"/>
            <a:ext cx="4699000" cy="1016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768E62-17B9-C648-BF27-693DB297D734}"/>
              </a:ext>
            </a:extLst>
          </p:cNvPr>
          <p:cNvSpPr/>
          <p:nvPr/>
        </p:nvSpPr>
        <p:spPr>
          <a:xfrm>
            <a:off x="1084161" y="3998243"/>
            <a:ext cx="80964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Cluster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中的每個節點負責處理一部分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slot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，例如如果一個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Cluster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有三個節點：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節點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負責處理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0-5500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號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slot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節點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負責處理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5501-11000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號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slot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節點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負責處理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11001-16383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號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slot</a:t>
            </a:r>
          </a:p>
          <a:p>
            <a:endParaRPr lang="en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5666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5956E0B-A67A-8340-BA22-F28E9B708C13}"/>
              </a:ext>
            </a:extLst>
          </p:cNvPr>
          <p:cNvSpPr txBox="1"/>
          <p:nvPr/>
        </p:nvSpPr>
        <p:spPr>
          <a:xfrm>
            <a:off x="1994103" y="2923946"/>
            <a:ext cx="3029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Hash(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hashcode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Index =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indexFor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(hash,16)</a:t>
            </a: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01010101</a:t>
            </a: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&amp;) 00001111</a:t>
            </a: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-------------------</a:t>
            </a: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0-15</a:t>
            </a: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557461-B84C-6349-8A00-13D8FB843D1A}"/>
              </a:ext>
            </a:extLst>
          </p:cNvPr>
          <p:cNvSpPr/>
          <p:nvPr/>
        </p:nvSpPr>
        <p:spPr>
          <a:xfrm>
            <a:off x="2765473" y="1438683"/>
            <a:ext cx="553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http://download.redis.io/redis-stable/src/cluster.c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2D25A1-6531-0E4E-9369-E308C0F7B0BB}"/>
              </a:ext>
            </a:extLst>
          </p:cNvPr>
          <p:cNvSpPr txBox="1"/>
          <p:nvPr/>
        </p:nvSpPr>
        <p:spPr>
          <a:xfrm>
            <a:off x="6096000" y="3718366"/>
            <a:ext cx="4829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底層的算法和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其實是一樣的，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hashmap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hash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來做的，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的話是用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CRC16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校驗算法來做</a:t>
            </a:r>
            <a:endParaRPr lang="en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8366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9B145CB-3064-5343-86C7-97A076A6C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77" y="2311111"/>
            <a:ext cx="5936373" cy="22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2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69F6CDC-707E-B94E-B8F1-8176E9C08EFC}"/>
              </a:ext>
            </a:extLst>
          </p:cNvPr>
          <p:cNvSpPr txBox="1"/>
          <p:nvPr/>
        </p:nvSpPr>
        <p:spPr>
          <a:xfrm>
            <a:off x="1437192" y="2049200"/>
            <a:ext cx="174777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優點：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水平擴展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分攤壓力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無中心配置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E8D243-FA97-E94F-BC95-28AF828DEE72}"/>
              </a:ext>
            </a:extLst>
          </p:cNvPr>
          <p:cNvSpPr/>
          <p:nvPr/>
        </p:nvSpPr>
        <p:spPr>
          <a:xfrm>
            <a:off x="293368" y="466410"/>
            <a:ext cx="158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 Cluster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35AA728-04D0-C24C-9BF6-B359BC9AD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05"/>
          <a:stretch/>
        </p:blipFill>
        <p:spPr>
          <a:xfrm>
            <a:off x="4016414" y="1050705"/>
            <a:ext cx="5509549" cy="475658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A397A6-1480-8F4D-BE84-FF2597BE507A}"/>
              </a:ext>
            </a:extLst>
          </p:cNvPr>
          <p:cNvSpPr txBox="1"/>
          <p:nvPr/>
        </p:nvSpPr>
        <p:spPr>
          <a:xfrm>
            <a:off x="4832432" y="5340630"/>
            <a:ext cx="201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通過它來調度</a:t>
            </a:r>
            <a:endParaRPr kumimoji="1" lang="en-US" altLang="zh-TW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BB3E0E-5385-944F-8968-D05087556A2F}"/>
              </a:ext>
            </a:extLst>
          </p:cNvPr>
          <p:cNvSpPr/>
          <p:nvPr/>
        </p:nvSpPr>
        <p:spPr>
          <a:xfrm>
            <a:off x="4988689" y="1580875"/>
            <a:ext cx="1859666" cy="3460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65B7F4-4CEE-B242-8120-13377647BA80}"/>
              </a:ext>
            </a:extLst>
          </p:cNvPr>
          <p:cNvSpPr/>
          <p:nvPr/>
        </p:nvSpPr>
        <p:spPr>
          <a:xfrm>
            <a:off x="5517227" y="946458"/>
            <a:ext cx="158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有中心</a:t>
            </a:r>
            <a:endParaRPr kumimoji="1" lang="en-US" altLang="zh-TW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829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EE387DD-9BE5-0749-9A00-8550847A0A0B}"/>
              </a:ext>
            </a:extLst>
          </p:cNvPr>
          <p:cNvSpPr/>
          <p:nvPr/>
        </p:nvSpPr>
        <p:spPr>
          <a:xfrm>
            <a:off x="293368" y="466410"/>
            <a:ext cx="158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 Cluster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6BA6AD8-1B43-C84F-8850-85128B77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554" y="88900"/>
            <a:ext cx="3886200" cy="6680200"/>
          </a:xfrm>
          <a:prstGeom prst="rect">
            <a:avLst/>
          </a:prstGeom>
        </p:spPr>
      </p:pic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086580E3-370B-444C-B8EC-1F8A33E702C0}"/>
              </a:ext>
            </a:extLst>
          </p:cNvPr>
          <p:cNvCxnSpPr>
            <a:cxnSpLocks/>
          </p:cNvCxnSpPr>
          <p:nvPr/>
        </p:nvCxnSpPr>
        <p:spPr>
          <a:xfrm>
            <a:off x="5181599" y="3171464"/>
            <a:ext cx="10340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69A41B6B-41FE-F84E-9F6D-AC9B481A03FB}"/>
              </a:ext>
            </a:extLst>
          </p:cNvPr>
          <p:cNvCxnSpPr>
            <a:cxnSpLocks/>
          </p:cNvCxnSpPr>
          <p:nvPr/>
        </p:nvCxnSpPr>
        <p:spPr>
          <a:xfrm>
            <a:off x="6418161" y="1774785"/>
            <a:ext cx="0" cy="922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51BCB35A-6010-B240-A2B4-878C7D9F3CCC}"/>
              </a:ext>
            </a:extLst>
          </p:cNvPr>
          <p:cNvCxnSpPr>
            <a:cxnSpLocks/>
          </p:cNvCxnSpPr>
          <p:nvPr/>
        </p:nvCxnSpPr>
        <p:spPr>
          <a:xfrm flipV="1">
            <a:off x="5181599" y="1608883"/>
            <a:ext cx="914401" cy="833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80F0F5B-498F-C443-BA63-07BBDD9D0B54}"/>
              </a:ext>
            </a:extLst>
          </p:cNvPr>
          <p:cNvCxnSpPr>
            <a:cxnSpLocks/>
          </p:cNvCxnSpPr>
          <p:nvPr/>
        </p:nvCxnSpPr>
        <p:spPr>
          <a:xfrm>
            <a:off x="632747" y="2955404"/>
            <a:ext cx="3256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59C3C4DD-FF20-7146-84C8-A235A7EB4EF4}"/>
              </a:ext>
            </a:extLst>
          </p:cNvPr>
          <p:cNvCxnSpPr>
            <a:cxnSpLocks/>
          </p:cNvCxnSpPr>
          <p:nvPr/>
        </p:nvCxnSpPr>
        <p:spPr>
          <a:xfrm>
            <a:off x="6418161" y="3547641"/>
            <a:ext cx="0" cy="1614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1DD9F9C-35BC-7642-8EED-5E8D336C2061}"/>
              </a:ext>
            </a:extLst>
          </p:cNvPr>
          <p:cNvSpPr txBox="1"/>
          <p:nvPr/>
        </p:nvSpPr>
        <p:spPr>
          <a:xfrm>
            <a:off x="2951544" y="2511707"/>
            <a:ext cx="5555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缺點：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2.6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版本以後才有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Cluster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，早期版本集群要遷移，複雜度較大，成本高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342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A6809E-6F01-AE42-9DF0-2F677EE7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00" y="1775689"/>
            <a:ext cx="4609373" cy="30572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8DBD034-2116-9D4F-86F0-00E4E3E56F9B}"/>
              </a:ext>
            </a:extLst>
          </p:cNvPr>
          <p:cNvSpPr txBox="1"/>
          <p:nvPr/>
        </p:nvSpPr>
        <p:spPr>
          <a:xfrm>
            <a:off x="1759528" y="1025236"/>
            <a:ext cx="391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Master Slave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讀寫分離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2F91B9-BF43-D84D-A49D-A8210600DA04}"/>
              </a:ext>
            </a:extLst>
          </p:cNvPr>
          <p:cNvSpPr/>
          <p:nvPr/>
        </p:nvSpPr>
        <p:spPr>
          <a:xfrm>
            <a:off x="2286000" y="5668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hlinkClick r:id="rId3"/>
              </a:rPr>
              <a:t>https://stackoverflow.com/questions/31143072/redis-sentinel-vs-clustering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F80D27-C6E4-6547-99F6-A60812E392FE}"/>
              </a:ext>
            </a:extLst>
          </p:cNvPr>
          <p:cNvSpPr/>
          <p:nvPr/>
        </p:nvSpPr>
        <p:spPr>
          <a:xfrm>
            <a:off x="7256302" y="1033211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Sentinel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哨兵機制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DF1B77F-BD35-7F4E-A4A1-34F34C6AC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18" y="1822910"/>
            <a:ext cx="5376176" cy="30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FFE6E9-B895-2341-A296-E5DCEFC44962}"/>
              </a:ext>
            </a:extLst>
          </p:cNvPr>
          <p:cNvSpPr/>
          <p:nvPr/>
        </p:nvSpPr>
        <p:spPr>
          <a:xfrm>
            <a:off x="4021501" y="217775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hardware</a:t>
            </a:r>
            <a:endParaRPr lang="en-US" altLang="zh-TW" sz="2800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sz="2800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 browser</a:t>
            </a:r>
          </a:p>
          <a:p>
            <a:endParaRPr lang="en" altLang="zh-TW" sz="2800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 application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1135D4-C711-7940-A6DA-F42A517F0A2F}"/>
              </a:ext>
            </a:extLst>
          </p:cNvPr>
          <p:cNvSpPr/>
          <p:nvPr/>
        </p:nvSpPr>
        <p:spPr>
          <a:xfrm>
            <a:off x="372524" y="327514"/>
            <a:ext cx="3464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Cache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可以加在哪裏</a:t>
            </a:r>
          </a:p>
        </p:txBody>
      </p:sp>
    </p:spTree>
    <p:extLst>
      <p:ext uri="{BB962C8B-B14F-4D97-AF65-F5344CB8AC3E}">
        <p14:creationId xmlns:p14="http://schemas.microsoft.com/office/powerpoint/2010/main" val="48899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EE751A-E2C3-1B49-9ACA-9A7139E1B33C}"/>
              </a:ext>
            </a:extLst>
          </p:cNvPr>
          <p:cNvSpPr/>
          <p:nvPr/>
        </p:nvSpPr>
        <p:spPr>
          <a:xfrm>
            <a:off x="3851564" y="266258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 Caching</a:t>
            </a:r>
          </a:p>
          <a:p>
            <a:endParaRPr lang="en" altLang="zh-TW" sz="2800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Network Caching</a:t>
            </a:r>
          </a:p>
          <a:p>
            <a:endParaRPr lang="en" altLang="zh-TW" sz="2800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Application Caching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7CEF31-35AD-0847-BECE-1A19990252D8}"/>
              </a:ext>
            </a:extLst>
          </p:cNvPr>
          <p:cNvSpPr/>
          <p:nvPr/>
        </p:nvSpPr>
        <p:spPr>
          <a:xfrm>
            <a:off x="294471" y="269640"/>
            <a:ext cx="3015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Cache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有哪些種類</a:t>
            </a:r>
          </a:p>
        </p:txBody>
      </p:sp>
    </p:spTree>
    <p:extLst>
      <p:ext uri="{BB962C8B-B14F-4D97-AF65-F5344CB8AC3E}">
        <p14:creationId xmlns:p14="http://schemas.microsoft.com/office/powerpoint/2010/main" val="250490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934460-CF50-8C43-BF9C-77830259B9A4}"/>
              </a:ext>
            </a:extLst>
          </p:cNvPr>
          <p:cNvSpPr/>
          <p:nvPr/>
        </p:nvSpPr>
        <p:spPr>
          <a:xfrm>
            <a:off x="341372" y="249297"/>
            <a:ext cx="2622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Client Caching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9A12A0-4EA1-A444-885F-32A17EBB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537"/>
            <a:ext cx="12192000" cy="44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4F12C90-CDF6-3E4F-B944-0ECC8957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7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7F95C1F-725F-C24D-844E-5655F0C782D4}"/>
              </a:ext>
            </a:extLst>
          </p:cNvPr>
          <p:cNvSpPr/>
          <p:nvPr/>
        </p:nvSpPr>
        <p:spPr>
          <a:xfrm>
            <a:off x="315268" y="477985"/>
            <a:ext cx="3094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Network Caching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FD9982-728A-3149-B5F0-68B36364F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9" y="1746181"/>
            <a:ext cx="8331042" cy="46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96782D-6A47-C945-819E-C4AD415C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84" y="1664140"/>
            <a:ext cx="8798465" cy="48938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4CDEA6-E03F-514A-9166-ACB448AE0222}"/>
              </a:ext>
            </a:extLst>
          </p:cNvPr>
          <p:cNvSpPr/>
          <p:nvPr/>
        </p:nvSpPr>
        <p:spPr>
          <a:xfrm>
            <a:off x="315268" y="477985"/>
            <a:ext cx="3094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Network Caching</a:t>
            </a:r>
          </a:p>
        </p:txBody>
      </p:sp>
    </p:spTree>
    <p:extLst>
      <p:ext uri="{BB962C8B-B14F-4D97-AF65-F5344CB8AC3E}">
        <p14:creationId xmlns:p14="http://schemas.microsoft.com/office/powerpoint/2010/main" val="407941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1094</Words>
  <Application>Microsoft Macintosh PowerPoint</Application>
  <PresentationFormat>寬螢幕</PresentationFormat>
  <Paragraphs>179</Paragraphs>
  <Slides>38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Microsoft JhengHei</vt:lpstr>
      <vt:lpstr>IBM Plex Sans</vt:lpstr>
      <vt:lpstr>Arial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貞妮 林</dc:creator>
  <cp:lastModifiedBy>貞妮 林</cp:lastModifiedBy>
  <cp:revision>167</cp:revision>
  <dcterms:created xsi:type="dcterms:W3CDTF">2020-06-24T03:00:19Z</dcterms:created>
  <dcterms:modified xsi:type="dcterms:W3CDTF">2020-06-27T11:06:36Z</dcterms:modified>
</cp:coreProperties>
</file>