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56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EB"/>
    <a:srgbClr val="E2BA26"/>
    <a:srgbClr val="94958F"/>
    <a:srgbClr val="C296DA"/>
    <a:srgbClr val="BD8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75" d="100"/>
          <a:sy n="75" d="100"/>
        </p:scale>
        <p:origin x="113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0493E-75D8-33E5-25D1-D64B15790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FE7AA6-9546-6025-334D-677EA080F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E5724-DC24-1F29-A6E7-FE171B0A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B2172A-1DAD-CADF-85D4-687F4749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A95F1F-1F87-A037-43A6-241854EC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4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CBEE3-509E-53B9-268B-1215B5C6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594355-EA51-006E-D8CB-03C3EF7A6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D70739-C1D5-1EB5-594E-3FE8863E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BE4C4-EBB7-021C-41CA-4C21B9AB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BE5FE-5A75-3C8C-5F67-8B4AB5F7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9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2C0FCA-BDE8-FB00-9127-C4DD0D3D9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9DC5CA-1357-83A1-4B46-82844FC82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D7C2BE-0CBD-1167-0DF3-E88DCF92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356F94-D04A-37BC-DC3D-73BD251E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FEC40-D25C-4891-9C28-EEAD1081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2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4A953-1DE0-442F-4DA4-7C960DB4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CA7732-32E5-7CC3-559E-7D0BE187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8FC6ED-226B-6CB0-9909-DD8E52BF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759A9-0B9D-0726-37B7-95042B77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E19E0-0FED-3CBE-B9BB-E24D7F4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E5E3E-A4C9-197D-41D9-6F391AA9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EF9F5-4E4D-CAF9-B447-472CB7BC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0CAA9-9D2C-C5A1-ED90-9B07E972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4EC42-4B1D-51FB-C8B3-555B863E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FC079-BC68-2498-EFCC-ACEAA4D8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0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8BDE9-ABBC-8DA8-57A5-FD1B69C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5AD3B1-91E1-C325-1F38-4D7659F2E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6F4D7-1890-6962-5952-8785FDED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43E0F1-3EDE-B166-3333-CF717192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1CBFE7-C40A-1B91-1671-746931B5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8F5633-70DC-FC2B-CBCC-6B12047C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5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C94C8-822B-64D5-BF95-E1DD2755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196237-B918-4095-E524-5F02025D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E0520B-EBE2-B838-5568-E2312784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32D050-318A-3949-5EED-3975CE01C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E73304-D724-B955-2C03-EFBF751E4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0E6441-D1BF-5D1E-E9AC-A3EF6B4C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0DE4AC-D659-0936-9F59-AB13A263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4CED79-FF4E-F12E-86AE-398D7D7E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81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41D14-4CBB-E930-ED48-CB73F2B1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DDD4CF-5731-BAF7-7866-90C5A575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FB42A4-AF87-C1CE-8BB1-800CF987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02683D-E8E3-7389-35C7-7EB3DF1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04B43A-2063-1DCC-44D4-DC0593BA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CA0E92-B8B0-DB32-DF37-E5EB4F1C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57566D-AA60-AF10-19FA-52F2DE5B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01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D7ED8-721A-F9BA-FFAC-5F03BC7D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B01C7-C8D0-C11C-5158-EAD3EF78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C2D124-A1AA-8627-7F47-AE3DE5D8F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56CC07-D279-38BA-483D-1B5C619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FA207-EDEC-E4A1-9931-9063E2B6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8EE48-7CAA-BD51-07BF-EE9FDBA2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8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39DF9-EA36-1532-4BCF-B0E2F82D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59B635-A3D7-624A-3EF4-BE8FD3EA8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EE006E-F129-EDB4-4DC8-C2356714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D69425-1FAC-B50A-260B-92E458FD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DEFC95-75C8-B698-269A-544AF972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F1BE97-A823-3AF6-3AD8-82828F10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D04B90-747E-5E70-AEBC-3B7A4590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97D08D-AE43-40BB-390B-E134E82A0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CDF3CA-27A7-0339-893A-1880A8537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D56D-658E-4698-A71B-6522F7D3A7BC}" type="datetimeFigureOut">
              <a:rPr lang="zh-TW" altLang="en-US" smtClean="0"/>
              <a:t>2022/9/1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ADCD9-F262-9D8C-F44E-E9C1C00B3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5107C4-E898-FA87-E0C2-5DDC0305C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F772-57E4-426A-B4B8-C1C884E7A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85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4">
            <a:extLst>
              <a:ext uri="{FF2B5EF4-FFF2-40B4-BE49-F238E27FC236}">
                <a16:creationId xmlns:a16="http://schemas.microsoft.com/office/drawing/2014/main" id="{31EF2611-0D7C-751E-3B3F-9F9D5878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571" y="1518249"/>
            <a:ext cx="3796229" cy="4658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實現物料追蹤與生產履歷追溯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生產過程即時與可視化管理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提升產品品質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提升設備效率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縮短生產週期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降低物料滯留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減少生產管理人員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減少紀錄工作與過失文件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工業自動化與智能製造</a:t>
            </a:r>
            <a:b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營運管理目標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6FC9E8-51C8-A84D-3796-2F98F9A0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52"/>
          <a:stretch/>
        </p:blipFill>
        <p:spPr bwMode="auto">
          <a:xfrm>
            <a:off x="979235" y="2511845"/>
            <a:ext cx="6248065" cy="2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9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工業自動化與智能製造</a:t>
            </a:r>
            <a:b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</a:b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系統整合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355D6D-5CCF-4D28-15EF-EF1D0D63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3944"/>
            <a:ext cx="5670662" cy="478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E8F2653-8C06-47F3-6123-7DA9F4DE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19" y="2190339"/>
            <a:ext cx="5032281" cy="34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6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工業自動化與智能製造</a:t>
            </a:r>
            <a:b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</a:b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產業應用經驗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4FCE25-B9B5-26E8-F8E7-DFDC22D4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23" y="2111210"/>
            <a:ext cx="9069153" cy="41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內容版面配置區 4">
            <a:extLst>
              <a:ext uri="{FF2B5EF4-FFF2-40B4-BE49-F238E27FC236}">
                <a16:creationId xmlns:a16="http://schemas.microsoft.com/office/drawing/2014/main" id="{79E7399E-E565-6413-FC00-94C889B0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468"/>
            <a:ext cx="10515600" cy="465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建構各產業製造管理之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Know-how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，提升產品成熟度。</a:t>
            </a:r>
          </a:p>
        </p:txBody>
      </p:sp>
    </p:spTree>
    <p:extLst>
      <p:ext uri="{BB962C8B-B14F-4D97-AF65-F5344CB8AC3E}">
        <p14:creationId xmlns:p14="http://schemas.microsoft.com/office/powerpoint/2010/main" val="117096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智能製造</a:t>
            </a:r>
            <a:r>
              <a:rPr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</a:t>
            </a:r>
            <a:b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生產製造管理平台 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DIAWorks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D1CE45-06A9-05DE-04E6-FC5C5A87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0692"/>
            <a:ext cx="7182348" cy="3718671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913F182-3EA8-729F-2089-C40DA0C9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提供多種應用管理系統的平台，將生產標準化整合品質管理 、設備管理 、物流儲運管理，管控數據，實現產品履歷追溯與品質監控，降低庫存與成本，使廠內資源發揮最大效益。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01AEEA-59B5-AADA-4080-08B435AA2FBA}"/>
              </a:ext>
            </a:extLst>
          </p:cNvPr>
          <p:cNvSpPr txBox="1"/>
          <p:nvPr/>
        </p:nvSpPr>
        <p:spPr>
          <a:xfrm>
            <a:off x="8185648" y="3572097"/>
            <a:ext cx="333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9DE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系統軟體彈性大 </a:t>
            </a:r>
            <a:r>
              <a:rPr lang="en-US" altLang="zh-TW" b="1" dirty="0">
                <a:solidFill>
                  <a:srgbClr val="009DE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可依照客戶需求選配功能模組， 彈性大。</a:t>
            </a:r>
          </a:p>
        </p:txBody>
      </p:sp>
    </p:spTree>
    <p:extLst>
      <p:ext uri="{BB962C8B-B14F-4D97-AF65-F5344CB8AC3E}">
        <p14:creationId xmlns:p14="http://schemas.microsoft.com/office/powerpoint/2010/main" val="116120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智能製造解決方案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配方管理系統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A96588-5276-A7C8-352F-04616F44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管理各製程關鍵製程參數，確保數據有效性，提升整體生產效率。</a:t>
            </a: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42F5598-5C2E-2264-D48D-DE0E92524945}"/>
              </a:ext>
            </a:extLst>
          </p:cNvPr>
          <p:cNvGrpSpPr/>
          <p:nvPr/>
        </p:nvGrpSpPr>
        <p:grpSpPr>
          <a:xfrm>
            <a:off x="1730336" y="2214391"/>
            <a:ext cx="8731327" cy="3962572"/>
            <a:chOff x="1046602" y="2214391"/>
            <a:chExt cx="8731327" cy="39625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F5BE74-0829-534A-5651-B0549E2B01B6}"/>
                </a:ext>
              </a:extLst>
            </p:cNvPr>
            <p:cNvSpPr/>
            <p:nvPr/>
          </p:nvSpPr>
          <p:spPr>
            <a:xfrm>
              <a:off x="1046602" y="2214391"/>
              <a:ext cx="2060155" cy="424050"/>
            </a:xfrm>
            <a:prstGeom prst="rect">
              <a:avLst/>
            </a:prstGeom>
            <a:solidFill>
              <a:srgbClr val="C296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配方啟用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9D1D7B5-6F69-811B-C9A2-8753862DB96C}"/>
                </a:ext>
              </a:extLst>
            </p:cNvPr>
            <p:cNvSpPr/>
            <p:nvPr/>
          </p:nvSpPr>
          <p:spPr>
            <a:xfrm>
              <a:off x="4081749" y="2214391"/>
              <a:ext cx="2439472" cy="424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配方管理系統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20AE66-E8BB-D83D-D6AB-9845D99D05E6}"/>
                </a:ext>
              </a:extLst>
            </p:cNvPr>
            <p:cNvSpPr/>
            <p:nvPr/>
          </p:nvSpPr>
          <p:spPr>
            <a:xfrm>
              <a:off x="7717774" y="2214391"/>
              <a:ext cx="2060155" cy="4240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配方下載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290E406-BC05-ADEB-E718-4683E80DB084}"/>
                </a:ext>
              </a:extLst>
            </p:cNvPr>
            <p:cNvSpPr/>
            <p:nvPr/>
          </p:nvSpPr>
          <p:spPr>
            <a:xfrm>
              <a:off x="7717773" y="4001502"/>
              <a:ext cx="2060155" cy="428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配方查核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61415DD-4CCD-2CDD-DE42-155E2184B090}"/>
                </a:ext>
              </a:extLst>
            </p:cNvPr>
            <p:cNvSpPr/>
            <p:nvPr/>
          </p:nvSpPr>
          <p:spPr>
            <a:xfrm>
              <a:off x="1046602" y="2754775"/>
              <a:ext cx="2060155" cy="3422188"/>
            </a:xfrm>
            <a:prstGeom prst="rect">
              <a:avLst/>
            </a:prstGeom>
            <a:noFill/>
            <a:ln w="9525">
              <a:solidFill>
                <a:srgbClr val="C296D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DCD9292-BB11-9531-E5EA-FD692CAFA14E}"/>
                </a:ext>
              </a:extLst>
            </p:cNvPr>
            <p:cNvSpPr txBox="1"/>
            <p:nvPr/>
          </p:nvSpPr>
          <p:spPr>
            <a:xfrm>
              <a:off x="1549451" y="3704804"/>
              <a:ext cx="10768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MES / EAP</a:t>
              </a:r>
            </a:p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資訊系統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8A80D15-5DE5-5A4D-CE5E-343F54C39C02}"/>
                </a:ext>
              </a:extLst>
            </p:cNvPr>
            <p:cNvSpPr txBox="1"/>
            <p:nvPr/>
          </p:nvSpPr>
          <p:spPr>
            <a:xfrm>
              <a:off x="1391863" y="4802822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測試設備</a:t>
              </a: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CD60195B-1B0A-5585-3A72-F13D31608204}"/>
                </a:ext>
              </a:extLst>
            </p:cNvPr>
            <p:cNvSpPr/>
            <p:nvPr/>
          </p:nvSpPr>
          <p:spPr>
            <a:xfrm>
              <a:off x="3241713" y="4132313"/>
              <a:ext cx="705080" cy="1914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9DEB"/>
                </a:highlight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E07589E-3616-F439-35D8-22AD6F1DF6B6}"/>
                </a:ext>
              </a:extLst>
            </p:cNvPr>
            <p:cNvSpPr txBox="1"/>
            <p:nvPr/>
          </p:nvSpPr>
          <p:spPr>
            <a:xfrm>
              <a:off x="3333604" y="4350531"/>
              <a:ext cx="5212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機台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配方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RMS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841D422-84AA-0FF2-C63E-0FBFDE896C83}"/>
                </a:ext>
              </a:extLst>
            </p:cNvPr>
            <p:cNvSpPr/>
            <p:nvPr/>
          </p:nvSpPr>
          <p:spPr>
            <a:xfrm>
              <a:off x="4081749" y="2754775"/>
              <a:ext cx="2439472" cy="3422188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41D76B5-22A5-6549-61F9-5568214FB2D4}"/>
                </a:ext>
              </a:extLst>
            </p:cNvPr>
            <p:cNvSpPr txBox="1"/>
            <p:nvPr/>
          </p:nvSpPr>
          <p:spPr>
            <a:xfrm>
              <a:off x="4172609" y="4132313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009DEB"/>
                  </a:solidFill>
                  <a:ea typeface="微軟正黑體" panose="020B0604030504040204" pitchFamily="34" charset="-120"/>
                </a:rPr>
                <a:t>DIA</a:t>
              </a:r>
              <a:r>
                <a:rPr lang="en-US" altLang="zh-TW" b="1" dirty="0">
                  <a:solidFill>
                    <a:srgbClr val="94958F"/>
                  </a:solidFill>
                  <a:ea typeface="微軟正黑體" panose="020B0604030504040204" pitchFamily="34" charset="-120"/>
                </a:rPr>
                <a:t>RMS</a:t>
              </a:r>
              <a:endParaRPr lang="zh-TW" altLang="en-US" b="1" dirty="0">
                <a:solidFill>
                  <a:srgbClr val="94958F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80EC427-A3D5-87D2-2214-FCFB3235CED2}"/>
                </a:ext>
              </a:extLst>
            </p:cNvPr>
            <p:cNvSpPr txBox="1"/>
            <p:nvPr/>
          </p:nvSpPr>
          <p:spPr>
            <a:xfrm>
              <a:off x="4355586" y="4404897"/>
              <a:ext cx="6030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  <a:endPara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27CA104F-0EF3-C823-A5EC-453FECFBB5A5}"/>
                </a:ext>
              </a:extLst>
            </p:cNvPr>
            <p:cNvGrpSpPr/>
            <p:nvPr/>
          </p:nvGrpSpPr>
          <p:grpSpPr>
            <a:xfrm>
              <a:off x="5168127" y="3352053"/>
              <a:ext cx="319030" cy="2200275"/>
              <a:chOff x="5141970" y="3431867"/>
              <a:chExt cx="319030" cy="2200275"/>
            </a:xfrm>
          </p:grpSpPr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021FDE89-A027-6DD9-912F-24DE20F28D34}"/>
                  </a:ext>
                </a:extLst>
              </p:cNvPr>
              <p:cNvCxnSpPr/>
              <p:nvPr/>
            </p:nvCxnSpPr>
            <p:spPr>
              <a:xfrm>
                <a:off x="5301485" y="3431867"/>
                <a:ext cx="0" cy="22002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F424BA80-EF5D-C5F1-7616-1FB3C5723E10}"/>
                  </a:ext>
                </a:extLst>
              </p:cNvPr>
              <p:cNvCxnSpPr/>
              <p:nvPr/>
            </p:nvCxnSpPr>
            <p:spPr>
              <a:xfrm>
                <a:off x="5301485" y="5632142"/>
                <a:ext cx="15951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8A96E1B3-AE9C-8F0D-D25F-A3CB2E3F3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485" y="3431867"/>
                <a:ext cx="15951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0DFDDD6C-3EB5-D9C0-5144-CCE96989C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484" y="4165292"/>
                <a:ext cx="15951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540604C9-F3CA-9D90-1245-353B36DC4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484" y="4898717"/>
                <a:ext cx="15951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8B96701E-F2CA-47F2-D41F-EC32ABF7E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4547929"/>
                <a:ext cx="159515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582E5EA-9FEB-58C6-C601-0508B91CC634}"/>
                </a:ext>
              </a:extLst>
            </p:cNvPr>
            <p:cNvSpPr txBox="1"/>
            <p:nvPr/>
          </p:nvSpPr>
          <p:spPr>
            <a:xfrm>
              <a:off x="5634445" y="306527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註冊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存儲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7C8B587-FA8B-AC71-CC29-EDB4FFD8FCD5}"/>
                </a:ext>
              </a:extLst>
            </p:cNvPr>
            <p:cNvSpPr txBox="1"/>
            <p:nvPr/>
          </p:nvSpPr>
          <p:spPr>
            <a:xfrm>
              <a:off x="5622113" y="381921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控制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80C7A4F-14FD-E977-1831-AB500A194DA0}"/>
                </a:ext>
              </a:extLst>
            </p:cNvPr>
            <p:cNvSpPr txBox="1"/>
            <p:nvPr/>
          </p:nvSpPr>
          <p:spPr>
            <a:xfrm>
              <a:off x="5622113" y="457198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批次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0DA0FFB-FF67-0434-F6EA-CAD36F1AD5E6}"/>
                </a:ext>
              </a:extLst>
            </p:cNvPr>
            <p:cNvSpPr txBox="1"/>
            <p:nvPr/>
          </p:nvSpPr>
          <p:spPr>
            <a:xfrm>
              <a:off x="5622113" y="533975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驗證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比對</a:t>
              </a:r>
            </a:p>
          </p:txBody>
        </p:sp>
        <p:sp>
          <p:nvSpPr>
            <p:cNvPr id="50" name="箭號: 向右 49">
              <a:extLst>
                <a:ext uri="{FF2B5EF4-FFF2-40B4-BE49-F238E27FC236}">
                  <a16:creationId xmlns:a16="http://schemas.microsoft.com/office/drawing/2014/main" id="{23EAB333-C81A-7BAF-AC0D-0EB364F7FDF0}"/>
                </a:ext>
              </a:extLst>
            </p:cNvPr>
            <p:cNvSpPr/>
            <p:nvPr/>
          </p:nvSpPr>
          <p:spPr>
            <a:xfrm>
              <a:off x="6763271" y="3513383"/>
              <a:ext cx="705080" cy="1914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3193B647-F35C-CF19-1C28-BF23578C99B5}"/>
                </a:ext>
              </a:extLst>
            </p:cNvPr>
            <p:cNvSpPr txBox="1"/>
            <p:nvPr/>
          </p:nvSpPr>
          <p:spPr>
            <a:xfrm>
              <a:off x="6651053" y="3751194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新配方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下載至機台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FBFC1FE-3427-B29D-1419-2DB9AD4340CD}"/>
                </a:ext>
              </a:extLst>
            </p:cNvPr>
            <p:cNvSpPr/>
            <p:nvPr/>
          </p:nvSpPr>
          <p:spPr>
            <a:xfrm>
              <a:off x="7717774" y="2729406"/>
              <a:ext cx="2060155" cy="1180088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8585C412-2CEA-F154-B884-CD585A60A68F}"/>
                </a:ext>
              </a:extLst>
            </p:cNvPr>
            <p:cNvSpPr txBox="1"/>
            <p:nvPr/>
          </p:nvSpPr>
          <p:spPr>
            <a:xfrm>
              <a:off x="8296446" y="30082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產品變更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D81033F3-50B7-4E51-DC3C-C751D7A24F1B}"/>
                </a:ext>
              </a:extLst>
            </p:cNvPr>
            <p:cNvSpPr txBox="1"/>
            <p:nvPr/>
          </p:nvSpPr>
          <p:spPr>
            <a:xfrm>
              <a:off x="7847606" y="3316032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新配方自動下載機台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B23EEF2-32ED-F24F-5504-4A5C06535EFA}"/>
                </a:ext>
              </a:extLst>
            </p:cNvPr>
            <p:cNvSpPr/>
            <p:nvPr/>
          </p:nvSpPr>
          <p:spPr>
            <a:xfrm>
              <a:off x="7717774" y="4522317"/>
              <a:ext cx="2060155" cy="165464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876C137-F975-F14D-8FF1-2C6ACB898D39}"/>
                </a:ext>
              </a:extLst>
            </p:cNvPr>
            <p:cNvSpPr txBox="1"/>
            <p:nvPr/>
          </p:nvSpPr>
          <p:spPr>
            <a:xfrm>
              <a:off x="8296446" y="469584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持續生產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0285814C-CD1B-DA29-7C18-DCCEE9256181}"/>
                </a:ext>
              </a:extLst>
            </p:cNvPr>
            <p:cNvSpPr txBox="1"/>
            <p:nvPr/>
          </p:nvSpPr>
          <p:spPr>
            <a:xfrm>
              <a:off x="7922145" y="5003625"/>
              <a:ext cx="1651413" cy="10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--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通知機台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–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正確：生產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錯誤： 暫停 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警報</a:t>
              </a:r>
            </a:p>
          </p:txBody>
        </p:sp>
        <p:sp>
          <p:nvSpPr>
            <p:cNvPr id="70" name="箭號: 向右 69">
              <a:extLst>
                <a:ext uri="{FF2B5EF4-FFF2-40B4-BE49-F238E27FC236}">
                  <a16:creationId xmlns:a16="http://schemas.microsoft.com/office/drawing/2014/main" id="{F6FEE4D1-1071-A339-058C-A0C4F1107444}"/>
                </a:ext>
              </a:extLst>
            </p:cNvPr>
            <p:cNvSpPr/>
            <p:nvPr/>
          </p:nvSpPr>
          <p:spPr>
            <a:xfrm rot="10800000">
              <a:off x="6747353" y="2691719"/>
              <a:ext cx="705080" cy="191421"/>
            </a:xfrm>
            <a:prstGeom prst="rightArrow">
              <a:avLst/>
            </a:prstGeom>
            <a:solidFill>
              <a:srgbClr val="94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938E0D77-FBDC-2D79-F24F-5E0617F2425C}"/>
                </a:ext>
              </a:extLst>
            </p:cNvPr>
            <p:cNvSpPr txBox="1"/>
            <p:nvPr/>
          </p:nvSpPr>
          <p:spPr>
            <a:xfrm>
              <a:off x="6622840" y="2912912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產品批序號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上傳比對</a:t>
              </a:r>
            </a:p>
          </p:txBody>
        </p:sp>
        <p:sp>
          <p:nvSpPr>
            <p:cNvPr id="74" name="箭號: 向右 73">
              <a:extLst>
                <a:ext uri="{FF2B5EF4-FFF2-40B4-BE49-F238E27FC236}">
                  <a16:creationId xmlns:a16="http://schemas.microsoft.com/office/drawing/2014/main" id="{5E791D4C-F552-99F2-9BC5-46983FA990CE}"/>
                </a:ext>
              </a:extLst>
            </p:cNvPr>
            <p:cNvSpPr/>
            <p:nvPr/>
          </p:nvSpPr>
          <p:spPr>
            <a:xfrm>
              <a:off x="6763271" y="5477487"/>
              <a:ext cx="705080" cy="1914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39C5BDB-1C87-43FB-557C-F71AA9496E7D}"/>
                </a:ext>
              </a:extLst>
            </p:cNvPr>
            <p:cNvSpPr txBox="1"/>
            <p:nvPr/>
          </p:nvSpPr>
          <p:spPr>
            <a:xfrm>
              <a:off x="6727997" y="571529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查核結果</a:t>
              </a:r>
            </a:p>
          </p:txBody>
        </p:sp>
        <p:sp>
          <p:nvSpPr>
            <p:cNvPr id="78" name="箭號: 向右 77">
              <a:extLst>
                <a:ext uri="{FF2B5EF4-FFF2-40B4-BE49-F238E27FC236}">
                  <a16:creationId xmlns:a16="http://schemas.microsoft.com/office/drawing/2014/main" id="{841622B8-7207-691F-6B54-72686762C6D2}"/>
                </a:ext>
              </a:extLst>
            </p:cNvPr>
            <p:cNvSpPr/>
            <p:nvPr/>
          </p:nvSpPr>
          <p:spPr>
            <a:xfrm rot="10800000">
              <a:off x="6747353" y="4655823"/>
              <a:ext cx="705080" cy="191421"/>
            </a:xfrm>
            <a:prstGeom prst="rightArrow">
              <a:avLst/>
            </a:prstGeom>
            <a:solidFill>
              <a:srgbClr val="949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311E0572-4695-2D45-9265-F4B2CFECF11B}"/>
                </a:ext>
              </a:extLst>
            </p:cNvPr>
            <p:cNvSpPr txBox="1"/>
            <p:nvPr/>
          </p:nvSpPr>
          <p:spPr>
            <a:xfrm>
              <a:off x="6545893" y="487701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產品序號配方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上傳比對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3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AUO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現行專案探討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AAS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A96588-5276-A7C8-352F-04616F44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半客製概念開發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通訊服務模組化，開發多服務介接。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(2)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通訊服務層與比對邏輯層抽離。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異常通報模組化，可獨立或附屬於系統中。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建立產業製程知識：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將實際規劃經驗文件化，利於日後開發相同產業別有基本概念。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39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431CC31-90C7-71A0-FB47-2480C5F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結語</a:t>
            </a:r>
          </a:p>
        </p:txBody>
      </p:sp>
      <p:sp>
        <p:nvSpPr>
          <p:cNvPr id="2" name="內容版面配置區 4">
            <a:extLst>
              <a:ext uri="{FF2B5EF4-FFF2-40B4-BE49-F238E27FC236}">
                <a16:creationId xmlns:a16="http://schemas.microsoft.com/office/drawing/2014/main" id="{79E7399E-E565-6413-FC00-94C889B0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產業製程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know-how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214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338</Words>
  <Application>Microsoft Office PowerPoint</Application>
  <PresentationFormat>寬螢幕</PresentationFormat>
  <Paragraphs>62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工業自動化與智能製造 營運管理目標</vt:lpstr>
      <vt:lpstr>工業自動化與智能製造 系統整合</vt:lpstr>
      <vt:lpstr>工業自動化與智能製造 產業應用經驗</vt:lpstr>
      <vt:lpstr>智能製造解決方案 生產製造管理平台 DIAWorks</vt:lpstr>
      <vt:lpstr>智能製造解決方案 RMS 配方管理系統</vt:lpstr>
      <vt:lpstr>AUO現行專案探討 AAS</vt:lpstr>
      <vt:lpstr>結語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crystaljheng92</dc:creator>
  <cp:lastModifiedBy>crystaljheng92</cp:lastModifiedBy>
  <cp:revision>6</cp:revision>
  <dcterms:created xsi:type="dcterms:W3CDTF">2022-07-17T11:50:56Z</dcterms:created>
  <dcterms:modified xsi:type="dcterms:W3CDTF">2022-08-31T18:28:23Z</dcterms:modified>
</cp:coreProperties>
</file>