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332" r:id="rId2"/>
    <p:sldId id="342" r:id="rId3"/>
    <p:sldId id="335" r:id="rId4"/>
    <p:sldId id="425" r:id="rId5"/>
    <p:sldId id="427" r:id="rId6"/>
    <p:sldId id="426" r:id="rId7"/>
    <p:sldId id="428" r:id="rId8"/>
    <p:sldId id="414" r:id="rId9"/>
    <p:sldId id="395" r:id="rId10"/>
    <p:sldId id="341" r:id="rId11"/>
    <p:sldId id="365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44C757F-F99B-4B39-B117-83C00DD29AFC}">
          <p14:sldIdLst>
            <p14:sldId id="332"/>
            <p14:sldId id="342"/>
          </p14:sldIdLst>
        </p14:section>
        <p14:section name="未命名的章節" id="{1637B1CA-3D12-483C-BD0D-45606536825A}">
          <p14:sldIdLst>
            <p14:sldId id="335"/>
            <p14:sldId id="425"/>
            <p14:sldId id="427"/>
            <p14:sldId id="426"/>
            <p14:sldId id="428"/>
            <p14:sldId id="414"/>
            <p14:sldId id="395"/>
            <p14:sldId id="341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E664"/>
    <a:srgbClr val="E6A50F"/>
    <a:srgbClr val="FF4747"/>
    <a:srgbClr val="87DC64"/>
    <a:srgbClr val="FF2929"/>
    <a:srgbClr val="1E1E1E"/>
    <a:srgbClr val="DA6868"/>
    <a:srgbClr val="FF6161"/>
    <a:srgbClr val="FFF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6429" autoAdjust="0"/>
  </p:normalViewPr>
  <p:slideViewPr>
    <p:cSldViewPr snapToGrid="0" showGuides="1">
      <p:cViewPr>
        <p:scale>
          <a:sx n="150" d="100"/>
          <a:sy n="150" d="100"/>
        </p:scale>
        <p:origin x="750" y="3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56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7B270-C74B-471D-B383-1C29E946AC0C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24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0998-D27E-49AD-A846-29433AB49256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9B736-9D47-4B7E-9D53-4FA46E3FC2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9B736-9D47-4B7E-9D53-4FA46E3FC2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8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9B736-9D47-4B7E-9D53-4FA46E3FC2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72" y="644577"/>
            <a:ext cx="7117908" cy="1857461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/>
              <a:t>PowerPoint Presentation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B2842F-AB04-453E-B849-7FA26470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711" y="4643572"/>
            <a:ext cx="2713548" cy="313440"/>
          </a:xfrm>
        </p:spPr>
        <p:txBody>
          <a:bodyPr anchor="b"/>
          <a:lstStyle>
            <a:lvl1pPr>
              <a:defRPr sz="1200">
                <a:solidFill>
                  <a:srgbClr val="005087"/>
                </a:solidFill>
              </a:defRPr>
            </a:lvl1pPr>
          </a:lstStyle>
          <a:p>
            <a:r>
              <a:rPr lang="en-US" dirty="0"/>
              <a:t>YYYY/MM/DD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F651AF1A-06EC-4C3B-8B93-08038043E3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348" y="4006765"/>
            <a:ext cx="2713911" cy="63680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05087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Presenter’s Name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Presenter’s Title / Department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l="86062" t="84666"/>
          <a:stretch/>
        </p:blipFill>
        <p:spPr>
          <a:xfrm>
            <a:off x="7869555" y="4354830"/>
            <a:ext cx="1274446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dirty="0"/>
              <a:t>Lorem</a:t>
            </a:r>
            <a:r>
              <a:rPr lang="zh-TW" altLang="en-US" dirty="0"/>
              <a:t> </a:t>
            </a:r>
            <a:r>
              <a:rPr lang="en-US" altLang="zh-TW" dirty="0"/>
              <a:t>ipsum dolor sit </a:t>
            </a:r>
            <a:r>
              <a:rPr lang="en-US" altLang="zh-TW" dirty="0" err="1"/>
              <a:t>amet</a:t>
            </a:r>
            <a:endParaRPr lang="en-US" altLang="zh-TW" dirty="0"/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/>
              <a:t>Lorem</a:t>
            </a:r>
            <a:r>
              <a:rPr lang="zh-TW" altLang="en-US" dirty="0"/>
              <a:t> </a:t>
            </a:r>
            <a:r>
              <a:rPr lang="en-US" altLang="zh-TW" dirty="0"/>
              <a:t>ipsum dolor sit </a:t>
            </a:r>
            <a:r>
              <a:rPr lang="en-US" altLang="zh-TW" dirty="0" err="1"/>
              <a:t>amet</a:t>
            </a:r>
            <a:endParaRPr lang="en-US" dirty="0"/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/>
              <a:t>Lorem</a:t>
            </a:r>
            <a:r>
              <a:rPr lang="zh-TW" altLang="en-US" dirty="0"/>
              <a:t> </a:t>
            </a:r>
            <a:r>
              <a:rPr lang="en-US" altLang="zh-TW" dirty="0"/>
              <a:t>ipsum dolor sit </a:t>
            </a:r>
            <a:r>
              <a:rPr lang="en-US" altLang="zh-TW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89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 Pag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Breaks </a:t>
            </a:r>
            <a:r>
              <a:rPr lang="en-US" dirty="0"/>
              <a:t>Page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74" y="4558943"/>
            <a:ext cx="835162" cy="2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2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 Pag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/>
              <a:t>Break Page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8969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21" y="-586026"/>
            <a:ext cx="2299235" cy="229923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/>
              <a:t>Page Title Goes Here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8" name="文字方塊 13">
            <a:extLst>
              <a:ext uri="{FF2B5EF4-FFF2-40B4-BE49-F238E27FC236}">
                <a16:creationId xmlns:a16="http://schemas.microsoft.com/office/drawing/2014/main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25" b="0" i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  </a:t>
            </a:r>
            <a:r>
              <a:rPr lang="en-US" sz="525" b="0" i="0" kern="1200" dirty="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AUO Corporation Proprietary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b="0" i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©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181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A8AFF-F688-43D7-8F8E-CD8E79082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25105"/>
            <a:ext cx="7886700" cy="169675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/>
              <a:t>Tap Into The Possibilities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4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21" y="-586026"/>
            <a:ext cx="2299235" cy="2299235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93" y="4692853"/>
            <a:ext cx="655383" cy="28087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/>
              <a:t>Page Title Goes Here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7838" y="1606550"/>
            <a:ext cx="8469312" cy="297180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8" name="文字方塊 13">
            <a:extLst>
              <a:ext uri="{FF2B5EF4-FFF2-40B4-BE49-F238E27FC236}">
                <a16:creationId xmlns:a16="http://schemas.microsoft.com/office/drawing/2014/main" id="{100C045E-458C-43C8-A14C-FB9C878D4F9B}"/>
              </a:ext>
            </a:extLst>
          </p:cNvPr>
          <p:cNvSpPr txBox="1"/>
          <p:nvPr userDrawn="1"/>
        </p:nvSpPr>
        <p:spPr>
          <a:xfrm>
            <a:off x="478148" y="4919547"/>
            <a:ext cx="337847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25" b="0" i="0" dirty="0">
                <a:solidFill>
                  <a:srgbClr val="000000">
                    <a:alpha val="65000"/>
                  </a:srgbClr>
                </a:solidFill>
                <a:effectLst/>
                <a:latin typeface="arial" panose="020B0604020202020204" pitchFamily="34" charset="0"/>
              </a:rPr>
              <a:t>©</a:t>
            </a:r>
            <a:r>
              <a:rPr lang="en-US" sz="525" dirty="0">
                <a:solidFill>
                  <a:srgbClr val="000000">
                    <a:alpha val="65000"/>
                  </a:srgbClr>
                </a:solidFill>
              </a:rPr>
              <a:t>2022 AUO Corporation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486279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 with Tti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716136D-A099-46A3-A097-F57CDBAEF9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21" y="-586026"/>
            <a:ext cx="2299235" cy="22992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/>
              <a:t>Page Title Goes Here</a:t>
            </a:r>
            <a:br>
              <a:rPr lang="en-US" altLang="zh-TW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93" y="4692853"/>
            <a:ext cx="655383" cy="280878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8" y="1626645"/>
            <a:ext cx="8234362" cy="28575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altLang="zh-TW" dirty="0"/>
              <a:t>Mabry Pro + Noto Sans TC</a:t>
            </a:r>
          </a:p>
          <a:p>
            <a:pPr lvl="0"/>
            <a:endParaRPr lang="en-US" altLang="zh-TW" dirty="0"/>
          </a:p>
        </p:txBody>
      </p:sp>
      <p:sp>
        <p:nvSpPr>
          <p:cNvPr id="7" name="文字方塊 13">
            <a:extLst>
              <a:ext uri="{FF2B5EF4-FFF2-40B4-BE49-F238E27FC236}">
                <a16:creationId xmlns:a16="http://schemas.microsoft.com/office/drawing/2014/main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25" b="0" i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  </a:t>
            </a:r>
            <a:r>
              <a:rPr lang="en-US" sz="525" b="0" i="0" kern="1200" dirty="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AUO Corporation Proprietary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b="0" i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©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703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21" y="-586026"/>
            <a:ext cx="2299235" cy="2299235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93" y="4692853"/>
            <a:ext cx="655383" cy="28087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/>
              <a:t>Page Title Goes Here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7838" y="1606550"/>
            <a:ext cx="8469312" cy="297180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8" name="文字方塊 13">
            <a:extLst>
              <a:ext uri="{FF2B5EF4-FFF2-40B4-BE49-F238E27FC236}">
                <a16:creationId xmlns:a16="http://schemas.microsoft.com/office/drawing/2014/main" id="{100C045E-458C-43C8-A14C-FB9C878D4F9B}"/>
              </a:ext>
            </a:extLst>
          </p:cNvPr>
          <p:cNvSpPr txBox="1"/>
          <p:nvPr userDrawn="1"/>
        </p:nvSpPr>
        <p:spPr>
          <a:xfrm>
            <a:off x="478148" y="4919547"/>
            <a:ext cx="337847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25" b="0" i="0" dirty="0">
                <a:solidFill>
                  <a:srgbClr val="000000">
                    <a:alpha val="65000"/>
                  </a:srgbClr>
                </a:solidFill>
                <a:effectLst/>
                <a:latin typeface="arial" panose="020B0604020202020204" pitchFamily="34" charset="0"/>
              </a:rPr>
              <a:t>©</a:t>
            </a:r>
            <a:r>
              <a:rPr lang="en-US" sz="525" dirty="0">
                <a:solidFill>
                  <a:srgbClr val="000000">
                    <a:alpha val="65000"/>
                  </a:srgbClr>
                </a:solidFill>
              </a:rPr>
              <a:t>2022 AUO Corporation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64938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YYYY/MM/DD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F6FD-3A3C-4BEB-A0CF-E776CFFA09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1" r:id="rId2"/>
    <p:sldLayoutId id="2147483677" r:id="rId3"/>
    <p:sldLayoutId id="2147483707" r:id="rId4"/>
    <p:sldLayoutId id="2147483687" r:id="rId5"/>
    <p:sldLayoutId id="2147483685" r:id="rId6"/>
    <p:sldLayoutId id="2147483708" r:id="rId7"/>
    <p:sldLayoutId id="2147483714" r:id="rId8"/>
    <p:sldLayoutId id="2147483715" r:id="rId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Weekly Report    </a:t>
            </a:r>
            <a:r>
              <a:rPr lang="en-US" altLang="zh-TW" sz="1800" dirty="0">
                <a:solidFill>
                  <a:srgbClr val="87DC64"/>
                </a:solidFill>
              </a:rPr>
              <a:t>/ W250</a:t>
            </a:r>
            <a:endParaRPr lang="zh-TW" altLang="en-US" sz="3600" dirty="0">
              <a:solidFill>
                <a:srgbClr val="87DC6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2022/12/08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/>
              <a:t>鄭可欣 </a:t>
            </a:r>
            <a:r>
              <a:rPr lang="en-US" altLang="zh-TW" dirty="0"/>
              <a:t>Jennie Cheng</a:t>
            </a:r>
          </a:p>
          <a:p>
            <a:pPr lvl="0"/>
            <a:r>
              <a:rPr lang="en-US" altLang="zh-TW" dirty="0"/>
              <a:t>MAMCA2</a:t>
            </a:r>
            <a:r>
              <a:rPr lang="zh-TW" altLang="en-US"/>
              <a:t> </a:t>
            </a:r>
            <a:r>
              <a:rPr lang="en-US" altLang="zh-TW" dirty="0"/>
              <a:t>/ </a:t>
            </a:r>
            <a:r>
              <a:rPr lang="zh-TW" altLang="en-US"/>
              <a:t>智慧製造技術二課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909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777102-ED85-47E2-B6D0-9F452B55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 Into The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50668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5DD8B82-8776-49EA-9BEC-C8B7FDACB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Color List</a:t>
            </a:r>
            <a:endParaRPr lang="en-US" dirty="0"/>
          </a:p>
        </p:txBody>
      </p:sp>
      <p:grpSp>
        <p:nvGrpSpPr>
          <p:cNvPr id="129" name="群組 85"/>
          <p:cNvGrpSpPr/>
          <p:nvPr/>
        </p:nvGrpSpPr>
        <p:grpSpPr>
          <a:xfrm>
            <a:off x="558795" y="986696"/>
            <a:ext cx="7941081" cy="792000"/>
            <a:chOff x="572805" y="1131590"/>
            <a:chExt cx="7941081" cy="792000"/>
          </a:xfrm>
        </p:grpSpPr>
        <p:sp>
          <p:nvSpPr>
            <p:cNvPr id="130" name="矩形 1"/>
            <p:cNvSpPr/>
            <p:nvPr/>
          </p:nvSpPr>
          <p:spPr>
            <a:xfrm>
              <a:off x="572805" y="1131590"/>
              <a:ext cx="7941081" cy="792000"/>
            </a:xfrm>
            <a:prstGeom prst="rect">
              <a:avLst/>
            </a:prstGeom>
            <a:solidFill>
              <a:srgbClr val="005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latin typeface="Mabry Pro" panose="020D0503040002040303" pitchFamily="34" charset="0"/>
              </a:endParaRPr>
            </a:p>
          </p:txBody>
        </p:sp>
        <p:sp>
          <p:nvSpPr>
            <p:cNvPr id="131" name="文字方塊 37">
              <a:extLst>
                <a:ext uri="{FF2B5EF4-FFF2-40B4-BE49-F238E27FC236}">
                  <a16:creationId xmlns:a16="http://schemas.microsoft.com/office/drawing/2014/main" id="{631C75E4-53B5-4E1B-8D2E-73CA601837B0}"/>
                </a:ext>
              </a:extLst>
            </p:cNvPr>
            <p:cNvSpPr txBox="1"/>
            <p:nvPr/>
          </p:nvSpPr>
          <p:spPr>
            <a:xfrm>
              <a:off x="572806" y="1131590"/>
              <a:ext cx="18296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chemeClr val="bg1"/>
                  </a:solidFill>
                  <a:latin typeface="Mabry Pro" panose="020D0503040002040303" pitchFamily="34" charset="0"/>
                </a:rPr>
                <a:t>RGB     0, 80. 135</a:t>
              </a:r>
            </a:p>
          </p:txBody>
        </p:sp>
      </p:grpSp>
      <p:sp>
        <p:nvSpPr>
          <p:cNvPr id="132" name="矩形 2"/>
          <p:cNvSpPr/>
          <p:nvPr/>
        </p:nvSpPr>
        <p:spPr>
          <a:xfrm>
            <a:off x="558794" y="1902452"/>
            <a:ext cx="1800000" cy="756000"/>
          </a:xfrm>
          <a:prstGeom prst="rect">
            <a:avLst/>
          </a:prstGeom>
          <a:solidFill>
            <a:srgbClr val="64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33" name="矩形 61"/>
          <p:cNvSpPr/>
          <p:nvPr/>
        </p:nvSpPr>
        <p:spPr>
          <a:xfrm>
            <a:off x="2598712" y="1902452"/>
            <a:ext cx="1800000" cy="756000"/>
          </a:xfrm>
          <a:prstGeom prst="rect">
            <a:avLst/>
          </a:prstGeom>
          <a:solidFill>
            <a:srgbClr val="FFE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34" name="矩形 62"/>
          <p:cNvSpPr/>
          <p:nvPr/>
        </p:nvSpPr>
        <p:spPr>
          <a:xfrm>
            <a:off x="4638712" y="1902452"/>
            <a:ext cx="1800000" cy="756000"/>
          </a:xfrm>
          <a:prstGeom prst="rect">
            <a:avLst/>
          </a:prstGeom>
          <a:solidFill>
            <a:srgbClr val="B49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35" name="矩形 63"/>
          <p:cNvSpPr/>
          <p:nvPr/>
        </p:nvSpPr>
        <p:spPr>
          <a:xfrm>
            <a:off x="6678712" y="1902452"/>
            <a:ext cx="1800000" cy="756000"/>
          </a:xfrm>
          <a:prstGeom prst="rect">
            <a:avLst/>
          </a:prstGeom>
          <a:solidFill>
            <a:srgbClr val="87D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36" name="矩形 89"/>
          <p:cNvSpPr/>
          <p:nvPr/>
        </p:nvSpPr>
        <p:spPr>
          <a:xfrm>
            <a:off x="579875" y="1905957"/>
            <a:ext cx="1800000" cy="756000"/>
          </a:xfrm>
          <a:prstGeom prst="rect">
            <a:avLst/>
          </a:prstGeom>
          <a:solidFill>
            <a:srgbClr val="64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37" name="矩形 90"/>
          <p:cNvSpPr/>
          <p:nvPr/>
        </p:nvSpPr>
        <p:spPr>
          <a:xfrm>
            <a:off x="2619875" y="1905957"/>
            <a:ext cx="1800000" cy="756000"/>
          </a:xfrm>
          <a:prstGeom prst="rect">
            <a:avLst/>
          </a:prstGeom>
          <a:solidFill>
            <a:srgbClr val="FFE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38" name="矩形 91"/>
          <p:cNvSpPr/>
          <p:nvPr/>
        </p:nvSpPr>
        <p:spPr>
          <a:xfrm>
            <a:off x="4659875" y="1905957"/>
            <a:ext cx="1800000" cy="756000"/>
          </a:xfrm>
          <a:prstGeom prst="rect">
            <a:avLst/>
          </a:prstGeom>
          <a:solidFill>
            <a:srgbClr val="B49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39" name="矩形 92"/>
          <p:cNvSpPr/>
          <p:nvPr/>
        </p:nvSpPr>
        <p:spPr>
          <a:xfrm>
            <a:off x="6699875" y="1905957"/>
            <a:ext cx="1800000" cy="756000"/>
          </a:xfrm>
          <a:prstGeom prst="rect">
            <a:avLst/>
          </a:prstGeom>
          <a:solidFill>
            <a:srgbClr val="87D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40" name="文字方塊 38">
            <a:extLst>
              <a:ext uri="{FF2B5EF4-FFF2-40B4-BE49-F238E27FC236}">
                <a16:creationId xmlns:a16="http://schemas.microsoft.com/office/drawing/2014/main" id="{DF01AB62-5E4C-414B-A796-B0A62DD915E2}"/>
              </a:ext>
            </a:extLst>
          </p:cNvPr>
          <p:cNvSpPr txBox="1"/>
          <p:nvPr/>
        </p:nvSpPr>
        <p:spPr>
          <a:xfrm>
            <a:off x="558794" y="1902452"/>
            <a:ext cx="1800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0000"/>
                </a:solidFill>
                <a:latin typeface="Mabry Pro" panose="020D0503040002040303" pitchFamily="34" charset="0"/>
              </a:rPr>
              <a:t>RGB     100, 220, 240</a:t>
            </a:r>
          </a:p>
        </p:txBody>
      </p:sp>
      <p:sp>
        <p:nvSpPr>
          <p:cNvPr id="141" name="文字方塊 39">
            <a:extLst>
              <a:ext uri="{FF2B5EF4-FFF2-40B4-BE49-F238E27FC236}">
                <a16:creationId xmlns:a16="http://schemas.microsoft.com/office/drawing/2014/main" id="{ABAB053B-6E7B-46F8-804B-7DD4C519DAE5}"/>
              </a:ext>
            </a:extLst>
          </p:cNvPr>
          <p:cNvSpPr txBox="1"/>
          <p:nvPr/>
        </p:nvSpPr>
        <p:spPr>
          <a:xfrm>
            <a:off x="2605821" y="1902452"/>
            <a:ext cx="1800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0000"/>
                </a:solidFill>
                <a:latin typeface="Mabry Pro" panose="020D0503040002040303" pitchFamily="34" charset="0"/>
              </a:rPr>
              <a:t>RGB     255, 230, 100</a:t>
            </a:r>
          </a:p>
        </p:txBody>
      </p:sp>
      <p:sp>
        <p:nvSpPr>
          <p:cNvPr id="142" name="文字方塊 40">
            <a:extLst>
              <a:ext uri="{FF2B5EF4-FFF2-40B4-BE49-F238E27FC236}">
                <a16:creationId xmlns:a16="http://schemas.microsoft.com/office/drawing/2014/main" id="{676349BB-109A-4706-9362-5642547B5149}"/>
              </a:ext>
            </a:extLst>
          </p:cNvPr>
          <p:cNvSpPr txBox="1"/>
          <p:nvPr/>
        </p:nvSpPr>
        <p:spPr>
          <a:xfrm>
            <a:off x="4652848" y="1902452"/>
            <a:ext cx="1800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0000"/>
                </a:solidFill>
                <a:latin typeface="Mabry Pro" panose="020D0503040002040303" pitchFamily="34" charset="0"/>
              </a:rPr>
              <a:t>RGB     180, 145, 215</a:t>
            </a:r>
          </a:p>
        </p:txBody>
      </p:sp>
      <p:sp>
        <p:nvSpPr>
          <p:cNvPr id="143" name="文字方塊 41">
            <a:extLst>
              <a:ext uri="{FF2B5EF4-FFF2-40B4-BE49-F238E27FC236}">
                <a16:creationId xmlns:a16="http://schemas.microsoft.com/office/drawing/2014/main" id="{85944336-0FE3-4BB6-AF4E-F0F5970EA2AE}"/>
              </a:ext>
            </a:extLst>
          </p:cNvPr>
          <p:cNvSpPr txBox="1"/>
          <p:nvPr/>
        </p:nvSpPr>
        <p:spPr>
          <a:xfrm>
            <a:off x="6699875" y="1902452"/>
            <a:ext cx="1800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0000"/>
                </a:solidFill>
                <a:latin typeface="Mabry Pro" panose="020D0503040002040303" pitchFamily="34" charset="0"/>
              </a:rPr>
              <a:t>RGB     135, 220, 100</a:t>
            </a:r>
          </a:p>
        </p:txBody>
      </p:sp>
      <p:grpSp>
        <p:nvGrpSpPr>
          <p:cNvPr id="144" name="群組 83"/>
          <p:cNvGrpSpPr/>
          <p:nvPr/>
        </p:nvGrpSpPr>
        <p:grpSpPr>
          <a:xfrm>
            <a:off x="584632" y="2804893"/>
            <a:ext cx="7921248" cy="360000"/>
            <a:chOff x="598642" y="2809772"/>
            <a:chExt cx="7921248" cy="360000"/>
          </a:xfrm>
        </p:grpSpPr>
        <p:grpSp>
          <p:nvGrpSpPr>
            <p:cNvPr id="145" name="群組 36"/>
            <p:cNvGrpSpPr/>
            <p:nvPr/>
          </p:nvGrpSpPr>
          <p:grpSpPr>
            <a:xfrm>
              <a:off x="599890" y="2809772"/>
              <a:ext cx="7920000" cy="360000"/>
              <a:chOff x="572724" y="2809772"/>
              <a:chExt cx="7920000" cy="360000"/>
            </a:xfrm>
          </p:grpSpPr>
          <p:sp>
            <p:nvSpPr>
              <p:cNvPr id="153" name="矩形 64"/>
              <p:cNvSpPr/>
              <p:nvPr/>
            </p:nvSpPr>
            <p:spPr>
              <a:xfrm>
                <a:off x="572724" y="2809772"/>
                <a:ext cx="1188000" cy="360000"/>
              </a:xfrm>
              <a:prstGeom prst="rect">
                <a:avLst/>
              </a:prstGeom>
              <a:solidFill>
                <a:srgbClr val="BE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latin typeface="Mabry Pro" panose="020D0503040002040303" pitchFamily="34" charset="0"/>
                </a:endParaRPr>
              </a:p>
            </p:txBody>
          </p:sp>
          <p:sp>
            <p:nvSpPr>
              <p:cNvPr id="154" name="矩形 65"/>
              <p:cNvSpPr/>
              <p:nvPr/>
            </p:nvSpPr>
            <p:spPr>
              <a:xfrm>
                <a:off x="1919124" y="2809772"/>
                <a:ext cx="1188000" cy="360000"/>
              </a:xfrm>
              <a:prstGeom prst="rect">
                <a:avLst/>
              </a:prstGeom>
              <a:solidFill>
                <a:srgbClr val="FFF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latin typeface="Mabry Pro" panose="020D0503040002040303" pitchFamily="34" charset="0"/>
                </a:endParaRPr>
              </a:p>
            </p:txBody>
          </p:sp>
          <p:sp>
            <p:nvSpPr>
              <p:cNvPr id="155" name="矩形 66"/>
              <p:cNvSpPr/>
              <p:nvPr/>
            </p:nvSpPr>
            <p:spPr>
              <a:xfrm>
                <a:off x="3265524" y="2809772"/>
                <a:ext cx="1188000" cy="360000"/>
              </a:xfrm>
              <a:prstGeom prst="rect">
                <a:avLst/>
              </a:prstGeom>
              <a:solidFill>
                <a:srgbClr val="D7B4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latin typeface="Mabry Pro" panose="020D0503040002040303" pitchFamily="34" charset="0"/>
                </a:endParaRPr>
              </a:p>
            </p:txBody>
          </p:sp>
          <p:sp>
            <p:nvSpPr>
              <p:cNvPr id="156" name="矩形 67"/>
              <p:cNvSpPr/>
              <p:nvPr/>
            </p:nvSpPr>
            <p:spPr>
              <a:xfrm>
                <a:off x="4611924" y="2809772"/>
                <a:ext cx="1188000" cy="360000"/>
              </a:xfrm>
              <a:prstGeom prst="rect">
                <a:avLst/>
              </a:prstGeom>
              <a:solidFill>
                <a:srgbClr val="D2F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latin typeface="Mabry Pro" panose="020D0503040002040303" pitchFamily="34" charset="0"/>
                </a:endParaRPr>
              </a:p>
            </p:txBody>
          </p:sp>
          <p:sp>
            <p:nvSpPr>
              <p:cNvPr id="157" name="矩形 68"/>
              <p:cNvSpPr/>
              <p:nvPr/>
            </p:nvSpPr>
            <p:spPr>
              <a:xfrm>
                <a:off x="5958324" y="2809772"/>
                <a:ext cx="1188000" cy="360000"/>
              </a:xfrm>
              <a:prstGeom prst="rect">
                <a:avLst/>
              </a:prstGeom>
              <a:solidFill>
                <a:srgbClr val="FF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latin typeface="Mabry Pro" panose="020D0503040002040303" pitchFamily="34" charset="0"/>
                </a:endParaRPr>
              </a:p>
            </p:txBody>
          </p:sp>
          <p:sp>
            <p:nvSpPr>
              <p:cNvPr id="158" name="矩形 69"/>
              <p:cNvSpPr/>
              <p:nvPr/>
            </p:nvSpPr>
            <p:spPr>
              <a:xfrm>
                <a:off x="7304724" y="2809772"/>
                <a:ext cx="1188000" cy="360000"/>
              </a:xfrm>
              <a:prstGeom prst="rect">
                <a:avLst/>
              </a:prstGeom>
              <a:solidFill>
                <a:srgbClr val="D2B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latin typeface="Mabry Pro" panose="020D0503040002040303" pitchFamily="34" charset="0"/>
                </a:endParaRPr>
              </a:p>
            </p:txBody>
          </p:sp>
        </p:grpSp>
        <p:grpSp>
          <p:nvGrpSpPr>
            <p:cNvPr id="146" name="群組 82"/>
            <p:cNvGrpSpPr/>
            <p:nvPr/>
          </p:nvGrpSpPr>
          <p:grpSpPr>
            <a:xfrm>
              <a:off x="598642" y="2809772"/>
              <a:ext cx="7921248" cy="213585"/>
              <a:chOff x="598642" y="2809772"/>
              <a:chExt cx="7921248" cy="213585"/>
            </a:xfrm>
          </p:grpSpPr>
          <p:sp>
            <p:nvSpPr>
              <p:cNvPr id="147" name="文字方塊 42">
                <a:extLst>
                  <a:ext uri="{FF2B5EF4-FFF2-40B4-BE49-F238E27FC236}">
                    <a16:creationId xmlns:a16="http://schemas.microsoft.com/office/drawing/2014/main" id="{F54069B5-0802-4FEE-BA3F-F271545BEC6F}"/>
                  </a:ext>
                </a:extLst>
              </p:cNvPr>
              <p:cNvSpPr txBox="1"/>
              <p:nvPr/>
            </p:nvSpPr>
            <p:spPr>
              <a:xfrm>
                <a:off x="598642" y="2809772"/>
                <a:ext cx="1188000" cy="213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88" dirty="0">
                    <a:solidFill>
                      <a:srgbClr val="000000"/>
                    </a:solidFill>
                    <a:latin typeface="Mabry Pro" panose="020D0503040002040303" pitchFamily="34" charset="0"/>
                  </a:rPr>
                  <a:t>RGB     190, 230, 225</a:t>
                </a:r>
              </a:p>
            </p:txBody>
          </p:sp>
          <p:sp>
            <p:nvSpPr>
              <p:cNvPr id="148" name="文字方塊 43">
                <a:extLst>
                  <a:ext uri="{FF2B5EF4-FFF2-40B4-BE49-F238E27FC236}">
                    <a16:creationId xmlns:a16="http://schemas.microsoft.com/office/drawing/2014/main" id="{FB5BB8CE-D63D-42F6-9F22-0D120427DF8B}"/>
                  </a:ext>
                </a:extLst>
              </p:cNvPr>
              <p:cNvSpPr txBox="1"/>
              <p:nvPr/>
            </p:nvSpPr>
            <p:spPr>
              <a:xfrm>
                <a:off x="1945292" y="2809772"/>
                <a:ext cx="1188000" cy="213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88" dirty="0">
                    <a:solidFill>
                      <a:srgbClr val="000000"/>
                    </a:solidFill>
                    <a:latin typeface="Mabry Pro" panose="020D0503040002040303" pitchFamily="34" charset="0"/>
                  </a:rPr>
                  <a:t>RGB     255, 240, 180</a:t>
                </a:r>
              </a:p>
            </p:txBody>
          </p:sp>
          <p:sp>
            <p:nvSpPr>
              <p:cNvPr id="149" name="文字方塊 45">
                <a:extLst>
                  <a:ext uri="{FF2B5EF4-FFF2-40B4-BE49-F238E27FC236}">
                    <a16:creationId xmlns:a16="http://schemas.microsoft.com/office/drawing/2014/main" id="{95090766-9F06-40BA-B7F8-522C4FCCB171}"/>
                  </a:ext>
                </a:extLst>
              </p:cNvPr>
              <p:cNvSpPr txBox="1"/>
              <p:nvPr/>
            </p:nvSpPr>
            <p:spPr>
              <a:xfrm>
                <a:off x="3291942" y="2809772"/>
                <a:ext cx="1188000" cy="213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88" dirty="0">
                    <a:solidFill>
                      <a:srgbClr val="000000"/>
                    </a:solidFill>
                    <a:latin typeface="Mabry Pro" panose="020D0503040002040303" pitchFamily="34" charset="0"/>
                  </a:rPr>
                  <a:t>RGB     215, 180, 225</a:t>
                </a:r>
              </a:p>
            </p:txBody>
          </p:sp>
          <p:sp>
            <p:nvSpPr>
              <p:cNvPr id="150" name="文字方塊 46">
                <a:extLst>
                  <a:ext uri="{FF2B5EF4-FFF2-40B4-BE49-F238E27FC236}">
                    <a16:creationId xmlns:a16="http://schemas.microsoft.com/office/drawing/2014/main" id="{55E36DE7-2BDD-4D00-8E37-073948DB6253}"/>
                  </a:ext>
                </a:extLst>
              </p:cNvPr>
              <p:cNvSpPr txBox="1"/>
              <p:nvPr/>
            </p:nvSpPr>
            <p:spPr>
              <a:xfrm>
                <a:off x="4638592" y="2809772"/>
                <a:ext cx="1188000" cy="213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88" dirty="0">
                    <a:solidFill>
                      <a:srgbClr val="000000"/>
                    </a:solidFill>
                    <a:latin typeface="Mabry Pro" panose="020D0503040002040303" pitchFamily="34" charset="0"/>
                  </a:rPr>
                  <a:t>RGB     210, 240, 155</a:t>
                </a:r>
              </a:p>
            </p:txBody>
          </p:sp>
          <p:sp>
            <p:nvSpPr>
              <p:cNvPr id="151" name="文字方塊 47">
                <a:extLst>
                  <a:ext uri="{FF2B5EF4-FFF2-40B4-BE49-F238E27FC236}">
                    <a16:creationId xmlns:a16="http://schemas.microsoft.com/office/drawing/2014/main" id="{4C5757F9-F595-4C9E-BF6A-EBF7D5F0613E}"/>
                  </a:ext>
                </a:extLst>
              </p:cNvPr>
              <p:cNvSpPr txBox="1"/>
              <p:nvPr/>
            </p:nvSpPr>
            <p:spPr>
              <a:xfrm>
                <a:off x="5985242" y="2809772"/>
                <a:ext cx="1188000" cy="213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88" dirty="0">
                    <a:solidFill>
                      <a:srgbClr val="000000"/>
                    </a:solidFill>
                    <a:latin typeface="Mabry Pro" panose="020D0503040002040303" pitchFamily="34" charset="0"/>
                  </a:rPr>
                  <a:t>RGB     255, 200, 170</a:t>
                </a:r>
              </a:p>
            </p:txBody>
          </p:sp>
          <p:sp>
            <p:nvSpPr>
              <p:cNvPr id="152" name="文字方塊 48">
                <a:extLst>
                  <a:ext uri="{FF2B5EF4-FFF2-40B4-BE49-F238E27FC236}">
                    <a16:creationId xmlns:a16="http://schemas.microsoft.com/office/drawing/2014/main" id="{04EB5BEF-3FAC-40F7-ADD3-8B2E04851056}"/>
                  </a:ext>
                </a:extLst>
              </p:cNvPr>
              <p:cNvSpPr txBox="1"/>
              <p:nvPr/>
            </p:nvSpPr>
            <p:spPr>
              <a:xfrm>
                <a:off x="7331890" y="2809772"/>
                <a:ext cx="1188000" cy="213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88" dirty="0">
                    <a:solidFill>
                      <a:srgbClr val="000000"/>
                    </a:solidFill>
                    <a:latin typeface="Mabry Pro" panose="020D0503040002040303" pitchFamily="34" charset="0"/>
                  </a:rPr>
                  <a:t>RGB     210, 180, 150</a:t>
                </a:r>
              </a:p>
            </p:txBody>
          </p:sp>
        </p:grpSp>
      </p:grpSp>
      <p:sp>
        <p:nvSpPr>
          <p:cNvPr id="159" name="矩形 70"/>
          <p:cNvSpPr/>
          <p:nvPr/>
        </p:nvSpPr>
        <p:spPr>
          <a:xfrm>
            <a:off x="7317880" y="3300849"/>
            <a:ext cx="1188000" cy="360000"/>
          </a:xfrm>
          <a:prstGeom prst="rect">
            <a:avLst/>
          </a:prstGeom>
          <a:solidFill>
            <a:srgbClr val="785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60" name="矩形 71"/>
          <p:cNvSpPr/>
          <p:nvPr/>
        </p:nvSpPr>
        <p:spPr>
          <a:xfrm>
            <a:off x="5971480" y="3300849"/>
            <a:ext cx="1188000" cy="360000"/>
          </a:xfrm>
          <a:prstGeom prst="rect">
            <a:avLst/>
          </a:prstGeom>
          <a:solidFill>
            <a:srgbClr val="E65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61" name="矩形 72"/>
          <p:cNvSpPr/>
          <p:nvPr/>
        </p:nvSpPr>
        <p:spPr>
          <a:xfrm>
            <a:off x="4625080" y="3300849"/>
            <a:ext cx="1188000" cy="360000"/>
          </a:xfrm>
          <a:prstGeom prst="rect">
            <a:avLst/>
          </a:prstGeom>
          <a:solidFill>
            <a:srgbClr val="328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62" name="矩形 73"/>
          <p:cNvSpPr/>
          <p:nvPr/>
        </p:nvSpPr>
        <p:spPr>
          <a:xfrm>
            <a:off x="3278680" y="3300849"/>
            <a:ext cx="1188000" cy="360000"/>
          </a:xfrm>
          <a:prstGeom prst="rect">
            <a:avLst/>
          </a:prstGeom>
          <a:solidFill>
            <a:srgbClr val="643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63" name="矩形 74"/>
          <p:cNvSpPr/>
          <p:nvPr/>
        </p:nvSpPr>
        <p:spPr>
          <a:xfrm>
            <a:off x="1932280" y="3300849"/>
            <a:ext cx="1188000" cy="360000"/>
          </a:xfrm>
          <a:prstGeom prst="rect">
            <a:avLst/>
          </a:prstGeom>
          <a:solidFill>
            <a:srgbClr val="E6A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64" name="矩形 75"/>
          <p:cNvSpPr/>
          <p:nvPr/>
        </p:nvSpPr>
        <p:spPr>
          <a:xfrm>
            <a:off x="585880" y="3300849"/>
            <a:ext cx="1188000" cy="360000"/>
          </a:xfrm>
          <a:prstGeom prst="rect">
            <a:avLst/>
          </a:prstGeom>
          <a:solidFill>
            <a:srgbClr val="14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65" name="文字方塊 49">
            <a:extLst>
              <a:ext uri="{FF2B5EF4-FFF2-40B4-BE49-F238E27FC236}">
                <a16:creationId xmlns:a16="http://schemas.microsoft.com/office/drawing/2014/main" id="{7EF773B9-53B3-4249-9F0D-1E68E265E85E}"/>
              </a:ext>
            </a:extLst>
          </p:cNvPr>
          <p:cNvSpPr txBox="1"/>
          <p:nvPr/>
        </p:nvSpPr>
        <p:spPr>
          <a:xfrm>
            <a:off x="584632" y="3300849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chemeClr val="bg1"/>
                </a:solidFill>
                <a:latin typeface="Mabry Pro" panose="020D0503040002040303" pitchFamily="34" charset="0"/>
              </a:rPr>
              <a:t>RGB     20, 120, 145</a:t>
            </a:r>
          </a:p>
        </p:txBody>
      </p:sp>
      <p:sp>
        <p:nvSpPr>
          <p:cNvPr id="166" name="文字方塊 50">
            <a:extLst>
              <a:ext uri="{FF2B5EF4-FFF2-40B4-BE49-F238E27FC236}">
                <a16:creationId xmlns:a16="http://schemas.microsoft.com/office/drawing/2014/main" id="{857F2BC7-CEEB-4EE1-873E-DCE809347756}"/>
              </a:ext>
            </a:extLst>
          </p:cNvPr>
          <p:cNvSpPr txBox="1"/>
          <p:nvPr/>
        </p:nvSpPr>
        <p:spPr>
          <a:xfrm>
            <a:off x="1931282" y="3300849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chemeClr val="bg1"/>
                </a:solidFill>
                <a:latin typeface="Mabry Pro" panose="020D0503040002040303" pitchFamily="34" charset="0"/>
              </a:rPr>
              <a:t>RGB     230, 165, 15</a:t>
            </a:r>
          </a:p>
        </p:txBody>
      </p:sp>
      <p:sp>
        <p:nvSpPr>
          <p:cNvPr id="167" name="文字方塊 51">
            <a:extLst>
              <a:ext uri="{FF2B5EF4-FFF2-40B4-BE49-F238E27FC236}">
                <a16:creationId xmlns:a16="http://schemas.microsoft.com/office/drawing/2014/main" id="{E0E899BD-A887-4A82-A2E3-AEC5892AD461}"/>
              </a:ext>
            </a:extLst>
          </p:cNvPr>
          <p:cNvSpPr txBox="1"/>
          <p:nvPr/>
        </p:nvSpPr>
        <p:spPr>
          <a:xfrm>
            <a:off x="3277932" y="3300849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chemeClr val="bg1"/>
                </a:solidFill>
                <a:latin typeface="Mabry Pro" panose="020D0503040002040303" pitchFamily="34" charset="0"/>
              </a:rPr>
              <a:t>RGB     100, 60, 150</a:t>
            </a:r>
          </a:p>
        </p:txBody>
      </p:sp>
      <p:sp>
        <p:nvSpPr>
          <p:cNvPr id="168" name="文字方塊 52">
            <a:extLst>
              <a:ext uri="{FF2B5EF4-FFF2-40B4-BE49-F238E27FC236}">
                <a16:creationId xmlns:a16="http://schemas.microsoft.com/office/drawing/2014/main" id="{B015A8CB-90A2-4D50-934C-8C98DD880606}"/>
              </a:ext>
            </a:extLst>
          </p:cNvPr>
          <p:cNvSpPr txBox="1"/>
          <p:nvPr/>
        </p:nvSpPr>
        <p:spPr>
          <a:xfrm>
            <a:off x="4624582" y="3300849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chemeClr val="bg1"/>
                </a:solidFill>
                <a:latin typeface="Mabry Pro" panose="020D0503040002040303" pitchFamily="34" charset="0"/>
              </a:rPr>
              <a:t>RGB     50, 135, 50</a:t>
            </a:r>
          </a:p>
        </p:txBody>
      </p:sp>
      <p:sp>
        <p:nvSpPr>
          <p:cNvPr id="169" name="文字方塊 53">
            <a:extLst>
              <a:ext uri="{FF2B5EF4-FFF2-40B4-BE49-F238E27FC236}">
                <a16:creationId xmlns:a16="http://schemas.microsoft.com/office/drawing/2014/main" id="{022A5260-A759-4FFE-91E5-371A1BF2E5C4}"/>
              </a:ext>
            </a:extLst>
          </p:cNvPr>
          <p:cNvSpPr txBox="1"/>
          <p:nvPr/>
        </p:nvSpPr>
        <p:spPr>
          <a:xfrm>
            <a:off x="5971232" y="3300849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chemeClr val="bg1"/>
                </a:solidFill>
                <a:latin typeface="Mabry Pro" panose="020D0503040002040303" pitchFamily="34" charset="0"/>
              </a:rPr>
              <a:t>RGB     230, 95, 90</a:t>
            </a:r>
          </a:p>
        </p:txBody>
      </p:sp>
      <p:sp>
        <p:nvSpPr>
          <p:cNvPr id="170" name="文字方塊 54">
            <a:extLst>
              <a:ext uri="{FF2B5EF4-FFF2-40B4-BE49-F238E27FC236}">
                <a16:creationId xmlns:a16="http://schemas.microsoft.com/office/drawing/2014/main" id="{173143B7-ED58-407C-9C94-906A93E6ECB9}"/>
              </a:ext>
            </a:extLst>
          </p:cNvPr>
          <p:cNvSpPr txBox="1"/>
          <p:nvPr/>
        </p:nvSpPr>
        <p:spPr>
          <a:xfrm>
            <a:off x="7317880" y="3300849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chemeClr val="bg1"/>
                </a:solidFill>
                <a:latin typeface="Mabry Pro" panose="020D0503040002040303" pitchFamily="34" charset="0"/>
              </a:rPr>
              <a:t>RGB     120, 90, 70</a:t>
            </a:r>
          </a:p>
        </p:txBody>
      </p:sp>
      <p:sp>
        <p:nvSpPr>
          <p:cNvPr id="171" name="矩形 76"/>
          <p:cNvSpPr/>
          <p:nvPr/>
        </p:nvSpPr>
        <p:spPr>
          <a:xfrm>
            <a:off x="585880" y="3796805"/>
            <a:ext cx="1188000" cy="3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72" name="矩形 77"/>
          <p:cNvSpPr/>
          <p:nvPr/>
        </p:nvSpPr>
        <p:spPr>
          <a:xfrm>
            <a:off x="1932280" y="3796805"/>
            <a:ext cx="1188000" cy="360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73" name="矩形 78"/>
          <p:cNvSpPr/>
          <p:nvPr/>
        </p:nvSpPr>
        <p:spPr>
          <a:xfrm>
            <a:off x="3278680" y="3796805"/>
            <a:ext cx="1188000" cy="36000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74" name="矩形 79"/>
          <p:cNvSpPr/>
          <p:nvPr/>
        </p:nvSpPr>
        <p:spPr>
          <a:xfrm>
            <a:off x="4625080" y="3796805"/>
            <a:ext cx="1188000" cy="360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75" name="矩形 80"/>
          <p:cNvSpPr/>
          <p:nvPr/>
        </p:nvSpPr>
        <p:spPr>
          <a:xfrm>
            <a:off x="5971480" y="3796805"/>
            <a:ext cx="1188000" cy="360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76" name="矩形 81"/>
          <p:cNvSpPr/>
          <p:nvPr/>
        </p:nvSpPr>
        <p:spPr>
          <a:xfrm>
            <a:off x="7317880" y="3796805"/>
            <a:ext cx="1188000" cy="360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77" name="文字方塊 55">
            <a:extLst>
              <a:ext uri="{FF2B5EF4-FFF2-40B4-BE49-F238E27FC236}">
                <a16:creationId xmlns:a16="http://schemas.microsoft.com/office/drawing/2014/main" id="{354218A7-E510-4305-932A-4812E1D413EE}"/>
              </a:ext>
            </a:extLst>
          </p:cNvPr>
          <p:cNvSpPr txBox="1"/>
          <p:nvPr/>
        </p:nvSpPr>
        <p:spPr>
          <a:xfrm>
            <a:off x="584632" y="3796805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chemeClr val="bg1"/>
                </a:solidFill>
                <a:latin typeface="Mabry Pro" panose="020D0503040002040303" pitchFamily="34" charset="0"/>
              </a:rPr>
              <a:t>RGB     0, 0, 0</a:t>
            </a:r>
          </a:p>
        </p:txBody>
      </p:sp>
      <p:sp>
        <p:nvSpPr>
          <p:cNvPr id="178" name="文字方塊 56">
            <a:extLst>
              <a:ext uri="{FF2B5EF4-FFF2-40B4-BE49-F238E27FC236}">
                <a16:creationId xmlns:a16="http://schemas.microsoft.com/office/drawing/2014/main" id="{8D2D6F49-1AA4-42BF-9A43-7C0680F5E294}"/>
              </a:ext>
            </a:extLst>
          </p:cNvPr>
          <p:cNvSpPr txBox="1"/>
          <p:nvPr/>
        </p:nvSpPr>
        <p:spPr>
          <a:xfrm>
            <a:off x="1931282" y="3796805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chemeClr val="bg1"/>
                </a:solidFill>
                <a:latin typeface="Mabry Pro" panose="020D0503040002040303" pitchFamily="34" charset="0"/>
              </a:rPr>
              <a:t>RGB     65, 65, 65</a:t>
            </a:r>
          </a:p>
        </p:txBody>
      </p:sp>
      <p:sp>
        <p:nvSpPr>
          <p:cNvPr id="179" name="文字方塊 57">
            <a:extLst>
              <a:ext uri="{FF2B5EF4-FFF2-40B4-BE49-F238E27FC236}">
                <a16:creationId xmlns:a16="http://schemas.microsoft.com/office/drawing/2014/main" id="{BB7DD187-686C-4369-B786-9DD79E433A89}"/>
              </a:ext>
            </a:extLst>
          </p:cNvPr>
          <p:cNvSpPr txBox="1"/>
          <p:nvPr/>
        </p:nvSpPr>
        <p:spPr>
          <a:xfrm>
            <a:off x="3277932" y="3796805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chemeClr val="bg1"/>
                </a:solidFill>
                <a:latin typeface="Mabry Pro" panose="020D0503040002040303" pitchFamily="34" charset="0"/>
              </a:rPr>
              <a:t>RGB     100, 100, 100</a:t>
            </a:r>
          </a:p>
        </p:txBody>
      </p:sp>
      <p:sp>
        <p:nvSpPr>
          <p:cNvPr id="180" name="文字方塊 58">
            <a:extLst>
              <a:ext uri="{FF2B5EF4-FFF2-40B4-BE49-F238E27FC236}">
                <a16:creationId xmlns:a16="http://schemas.microsoft.com/office/drawing/2014/main" id="{17F1474E-3ECD-4F36-9341-14DB099215BB}"/>
              </a:ext>
            </a:extLst>
          </p:cNvPr>
          <p:cNvSpPr txBox="1"/>
          <p:nvPr/>
        </p:nvSpPr>
        <p:spPr>
          <a:xfrm>
            <a:off x="4624582" y="3796805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chemeClr val="bg1"/>
                </a:solidFill>
                <a:latin typeface="Mabry Pro" panose="020D0503040002040303" pitchFamily="34" charset="0"/>
              </a:rPr>
              <a:t>RGB     150, 150, 150</a:t>
            </a:r>
          </a:p>
        </p:txBody>
      </p:sp>
      <p:sp>
        <p:nvSpPr>
          <p:cNvPr id="181" name="文字方塊 59">
            <a:extLst>
              <a:ext uri="{FF2B5EF4-FFF2-40B4-BE49-F238E27FC236}">
                <a16:creationId xmlns:a16="http://schemas.microsoft.com/office/drawing/2014/main" id="{612709D9-1BD3-4332-BCFA-E4236DCD6E86}"/>
              </a:ext>
            </a:extLst>
          </p:cNvPr>
          <p:cNvSpPr txBox="1"/>
          <p:nvPr/>
        </p:nvSpPr>
        <p:spPr>
          <a:xfrm>
            <a:off x="5971232" y="3796805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rgbClr val="000000"/>
                </a:solidFill>
                <a:latin typeface="Mabry Pro" panose="020D0503040002040303" pitchFamily="34" charset="0"/>
              </a:rPr>
              <a:t>RGB     200, 200, 200</a:t>
            </a:r>
          </a:p>
        </p:txBody>
      </p:sp>
      <p:sp>
        <p:nvSpPr>
          <p:cNvPr id="182" name="文字方塊 60">
            <a:extLst>
              <a:ext uri="{FF2B5EF4-FFF2-40B4-BE49-F238E27FC236}">
                <a16:creationId xmlns:a16="http://schemas.microsoft.com/office/drawing/2014/main" id="{B0523EB9-FA87-415B-85A1-821D5DC7B9F6}"/>
              </a:ext>
            </a:extLst>
          </p:cNvPr>
          <p:cNvSpPr txBox="1"/>
          <p:nvPr/>
        </p:nvSpPr>
        <p:spPr>
          <a:xfrm>
            <a:off x="7317880" y="3796805"/>
            <a:ext cx="11880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88" dirty="0">
                <a:solidFill>
                  <a:srgbClr val="000000"/>
                </a:solidFill>
                <a:latin typeface="Mabry Pro" panose="020D0503040002040303" pitchFamily="34" charset="0"/>
              </a:rPr>
              <a:t>RGB     240, 240, 240</a:t>
            </a:r>
          </a:p>
        </p:txBody>
      </p:sp>
      <p:sp>
        <p:nvSpPr>
          <p:cNvPr id="183" name="矩形 103"/>
          <p:cNvSpPr/>
          <p:nvPr/>
        </p:nvSpPr>
        <p:spPr>
          <a:xfrm>
            <a:off x="665206" y="2804893"/>
            <a:ext cx="1102669" cy="360000"/>
          </a:xfrm>
          <a:prstGeom prst="rect">
            <a:avLst/>
          </a:prstGeom>
          <a:solidFill>
            <a:srgbClr val="BE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84" name="矩形 104"/>
          <p:cNvSpPr/>
          <p:nvPr/>
        </p:nvSpPr>
        <p:spPr>
          <a:xfrm>
            <a:off x="2011606" y="2804893"/>
            <a:ext cx="1102669" cy="360000"/>
          </a:xfrm>
          <a:prstGeom prst="rect">
            <a:avLst/>
          </a:prstGeom>
          <a:solidFill>
            <a:srgbClr val="FFF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85" name="矩形 105"/>
          <p:cNvSpPr/>
          <p:nvPr/>
        </p:nvSpPr>
        <p:spPr>
          <a:xfrm>
            <a:off x="3358006" y="2804893"/>
            <a:ext cx="1102669" cy="360000"/>
          </a:xfrm>
          <a:prstGeom prst="rect">
            <a:avLst/>
          </a:prstGeom>
          <a:solidFill>
            <a:srgbClr val="D7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86" name="矩形 106"/>
          <p:cNvSpPr/>
          <p:nvPr/>
        </p:nvSpPr>
        <p:spPr>
          <a:xfrm>
            <a:off x="4704406" y="2804893"/>
            <a:ext cx="1102669" cy="360000"/>
          </a:xfrm>
          <a:prstGeom prst="rect">
            <a:avLst/>
          </a:prstGeom>
          <a:solidFill>
            <a:srgbClr val="D2F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87" name="矩形 107"/>
          <p:cNvSpPr/>
          <p:nvPr/>
        </p:nvSpPr>
        <p:spPr>
          <a:xfrm>
            <a:off x="6050806" y="2804893"/>
            <a:ext cx="1102669" cy="360000"/>
          </a:xfrm>
          <a:prstGeom prst="rect">
            <a:avLst/>
          </a:prstGeom>
          <a:solidFill>
            <a:srgbClr val="F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sp>
        <p:nvSpPr>
          <p:cNvPr id="188" name="矩形 108"/>
          <p:cNvSpPr/>
          <p:nvPr/>
        </p:nvSpPr>
        <p:spPr>
          <a:xfrm>
            <a:off x="7397206" y="2804893"/>
            <a:ext cx="1102669" cy="360000"/>
          </a:xfrm>
          <a:prstGeom prst="rect">
            <a:avLst/>
          </a:prstGeom>
          <a:solidFill>
            <a:srgbClr val="D2B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Mabry Pro" panose="020D0503040002040303" pitchFamily="34" charset="0"/>
            </a:endParaRPr>
          </a:p>
        </p:txBody>
      </p:sp>
      <p:grpSp>
        <p:nvGrpSpPr>
          <p:cNvPr id="189" name="群組 96"/>
          <p:cNvGrpSpPr/>
          <p:nvPr/>
        </p:nvGrpSpPr>
        <p:grpSpPr>
          <a:xfrm>
            <a:off x="600350" y="2804893"/>
            <a:ext cx="7921248" cy="213585"/>
            <a:chOff x="598642" y="2809772"/>
            <a:chExt cx="7921248" cy="213585"/>
          </a:xfrm>
        </p:grpSpPr>
        <p:sp>
          <p:nvSpPr>
            <p:cNvPr id="190" name="文字方塊 97">
              <a:extLst>
                <a:ext uri="{FF2B5EF4-FFF2-40B4-BE49-F238E27FC236}">
                  <a16:creationId xmlns:a16="http://schemas.microsoft.com/office/drawing/2014/main" id="{F54069B5-0802-4FEE-BA3F-F271545BEC6F}"/>
                </a:ext>
              </a:extLst>
            </p:cNvPr>
            <p:cNvSpPr txBox="1"/>
            <p:nvPr/>
          </p:nvSpPr>
          <p:spPr>
            <a:xfrm>
              <a:off x="598642" y="2809772"/>
              <a:ext cx="1188000" cy="21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88" dirty="0">
                  <a:solidFill>
                    <a:srgbClr val="000000"/>
                  </a:solidFill>
                  <a:latin typeface="Mabry Pro" panose="020D0503040002040303" pitchFamily="34" charset="0"/>
                </a:rPr>
                <a:t>RGB     190, 230, 225</a:t>
              </a:r>
            </a:p>
          </p:txBody>
        </p:sp>
        <p:sp>
          <p:nvSpPr>
            <p:cNvPr id="191" name="文字方塊 98">
              <a:extLst>
                <a:ext uri="{FF2B5EF4-FFF2-40B4-BE49-F238E27FC236}">
                  <a16:creationId xmlns:a16="http://schemas.microsoft.com/office/drawing/2014/main" id="{FB5BB8CE-D63D-42F6-9F22-0D120427DF8B}"/>
                </a:ext>
              </a:extLst>
            </p:cNvPr>
            <p:cNvSpPr txBox="1"/>
            <p:nvPr/>
          </p:nvSpPr>
          <p:spPr>
            <a:xfrm>
              <a:off x="1945292" y="2809772"/>
              <a:ext cx="1188000" cy="21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88" dirty="0">
                  <a:solidFill>
                    <a:srgbClr val="000000"/>
                  </a:solidFill>
                  <a:latin typeface="Mabry Pro" panose="020D0503040002040303" pitchFamily="34" charset="0"/>
                </a:rPr>
                <a:t>RGB     255, 240, 180</a:t>
              </a:r>
            </a:p>
          </p:txBody>
        </p:sp>
        <p:sp>
          <p:nvSpPr>
            <p:cNvPr id="192" name="文字方塊 99">
              <a:extLst>
                <a:ext uri="{FF2B5EF4-FFF2-40B4-BE49-F238E27FC236}">
                  <a16:creationId xmlns:a16="http://schemas.microsoft.com/office/drawing/2014/main" id="{95090766-9F06-40BA-B7F8-522C4FCCB171}"/>
                </a:ext>
              </a:extLst>
            </p:cNvPr>
            <p:cNvSpPr txBox="1"/>
            <p:nvPr/>
          </p:nvSpPr>
          <p:spPr>
            <a:xfrm>
              <a:off x="3291942" y="2809772"/>
              <a:ext cx="1188000" cy="21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88" dirty="0">
                  <a:solidFill>
                    <a:srgbClr val="000000"/>
                  </a:solidFill>
                  <a:latin typeface="Mabry Pro" panose="020D0503040002040303" pitchFamily="34" charset="0"/>
                </a:rPr>
                <a:t>RGB     215, 180, 225</a:t>
              </a:r>
            </a:p>
          </p:txBody>
        </p:sp>
        <p:sp>
          <p:nvSpPr>
            <p:cNvPr id="193" name="文字方塊 100">
              <a:extLst>
                <a:ext uri="{FF2B5EF4-FFF2-40B4-BE49-F238E27FC236}">
                  <a16:creationId xmlns:a16="http://schemas.microsoft.com/office/drawing/2014/main" id="{55E36DE7-2BDD-4D00-8E37-073948DB6253}"/>
                </a:ext>
              </a:extLst>
            </p:cNvPr>
            <p:cNvSpPr txBox="1"/>
            <p:nvPr/>
          </p:nvSpPr>
          <p:spPr>
            <a:xfrm>
              <a:off x="4638592" y="2809772"/>
              <a:ext cx="1188000" cy="21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88" dirty="0">
                  <a:solidFill>
                    <a:srgbClr val="000000"/>
                  </a:solidFill>
                  <a:latin typeface="Mabry Pro" panose="020D0503040002040303" pitchFamily="34" charset="0"/>
                </a:rPr>
                <a:t>RGB     210, 240, 155</a:t>
              </a:r>
            </a:p>
          </p:txBody>
        </p:sp>
        <p:sp>
          <p:nvSpPr>
            <p:cNvPr id="194" name="文字方塊 101">
              <a:extLst>
                <a:ext uri="{FF2B5EF4-FFF2-40B4-BE49-F238E27FC236}">
                  <a16:creationId xmlns:a16="http://schemas.microsoft.com/office/drawing/2014/main" id="{4C5757F9-F595-4C9E-BF6A-EBF7D5F0613E}"/>
                </a:ext>
              </a:extLst>
            </p:cNvPr>
            <p:cNvSpPr txBox="1"/>
            <p:nvPr/>
          </p:nvSpPr>
          <p:spPr>
            <a:xfrm>
              <a:off x="5985242" y="2809772"/>
              <a:ext cx="1188000" cy="21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88" dirty="0">
                  <a:solidFill>
                    <a:srgbClr val="000000"/>
                  </a:solidFill>
                  <a:latin typeface="Mabry Pro" panose="020D0503040002040303" pitchFamily="34" charset="0"/>
                </a:rPr>
                <a:t>RGB     255, 200, 170</a:t>
              </a:r>
            </a:p>
          </p:txBody>
        </p:sp>
        <p:sp>
          <p:nvSpPr>
            <p:cNvPr id="195" name="文字方塊 102">
              <a:extLst>
                <a:ext uri="{FF2B5EF4-FFF2-40B4-BE49-F238E27FC236}">
                  <a16:creationId xmlns:a16="http://schemas.microsoft.com/office/drawing/2014/main" id="{04EB5BEF-3FAC-40F7-ADD3-8B2E04851056}"/>
                </a:ext>
              </a:extLst>
            </p:cNvPr>
            <p:cNvSpPr txBox="1"/>
            <p:nvPr/>
          </p:nvSpPr>
          <p:spPr>
            <a:xfrm>
              <a:off x="7331890" y="2809772"/>
              <a:ext cx="1188000" cy="21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88" dirty="0">
                  <a:solidFill>
                    <a:srgbClr val="000000"/>
                  </a:solidFill>
                  <a:latin typeface="Mabry Pro" panose="020D0503040002040303" pitchFamily="34" charset="0"/>
                </a:rPr>
                <a:t>RGB     210, 180, 150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07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工作清單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62850"/>
              </p:ext>
            </p:extLst>
          </p:nvPr>
        </p:nvGraphicFramePr>
        <p:xfrm>
          <a:off x="544327" y="968942"/>
          <a:ext cx="7994211" cy="12615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7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6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AAS</a:t>
                      </a:r>
                      <a:endParaRPr lang="zh-TW" altLang="en-US" sz="1200" b="1" kern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壓力測試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</a:t>
                      </a: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通訊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Socket</a:t>
                      </a: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通訊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Doing</a:t>
                      </a:r>
                      <a:endParaRPr lang="zh-TW" altLang="en-US" sz="1200" b="1" kern="1200" baseline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6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效能調校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Socket</a:t>
                      </a: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同步版本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Doing</a:t>
                      </a:r>
                      <a:endParaRPr lang="zh-TW" altLang="en-US" sz="1200" b="1" kern="1200" baseline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1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2B85C-88FF-4F06-8893-A41B142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5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8A1E1D8-3EAD-53CA-9D5E-D455A1AFA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82001"/>
              </p:ext>
            </p:extLst>
          </p:nvPr>
        </p:nvGraphicFramePr>
        <p:xfrm>
          <a:off x="561933" y="1373025"/>
          <a:ext cx="7889917" cy="18906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3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6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98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Socket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同步、索引優化版本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非同步、索引優化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測試環境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Mini PC</a:t>
                      </a: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(Server / Client)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Mini PC</a:t>
                      </a: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(Server / Client)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526741"/>
                  </a:ext>
                </a:extLst>
              </a:tr>
              <a:tr h="399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測試線別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條線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87839"/>
                  </a:ext>
                </a:extLst>
              </a:tr>
              <a:tr h="399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測試時長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 </a:t>
                      </a:r>
                      <a:r>
                        <a:rPr kumimoji="0" lang="en-US" altLang="zh-TW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hr</a:t>
                      </a: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29 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992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B6BD623-96EB-9D97-9156-F05B0A8AB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838" y="426781"/>
            <a:ext cx="8482972" cy="62096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測試計畫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D5A83D-5338-E266-328C-8FFB39616A75}"/>
              </a:ext>
            </a:extLst>
          </p:cNvPr>
          <p:cNvSpPr txBox="1">
            <a:spLocks/>
          </p:cNvSpPr>
          <p:nvPr/>
        </p:nvSpPr>
        <p:spPr>
          <a:xfrm>
            <a:off x="477838" y="210881"/>
            <a:ext cx="7926097" cy="265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08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壓力測試 </a:t>
            </a:r>
            <a:r>
              <a:rPr lang="en-US" altLang="zh-TW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endParaRPr lang="zh-TW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137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838" y="426781"/>
            <a:ext cx="8482972" cy="62096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測試結果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7838" y="210881"/>
            <a:ext cx="7926097" cy="265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08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壓力測試 </a:t>
            </a:r>
            <a:r>
              <a:rPr lang="en-US" altLang="zh-TW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endParaRPr lang="zh-TW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77198-00FB-7B8A-5DC0-3A9242E80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783736"/>
            <a:ext cx="3819729" cy="20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751F680-165E-BE47-F9D4-29EE788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62" y="1739901"/>
            <a:ext cx="3954842" cy="206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07D3DBF-7659-715D-7E3E-0297985597D5}"/>
              </a:ext>
            </a:extLst>
          </p:cNvPr>
          <p:cNvCxnSpPr/>
          <p:nvPr/>
        </p:nvCxnSpPr>
        <p:spPr>
          <a:xfrm>
            <a:off x="419204" y="3448050"/>
            <a:ext cx="8001000" cy="0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91B6C69-D30D-A595-1EC8-CD2D9B4433B1}"/>
              </a:ext>
            </a:extLst>
          </p:cNvPr>
          <p:cNvSpPr/>
          <p:nvPr/>
        </p:nvSpPr>
        <p:spPr>
          <a:xfrm>
            <a:off x="5963243" y="1393554"/>
            <a:ext cx="781280" cy="194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Socket</a:t>
            </a:r>
            <a:endParaRPr lang="zh-TW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4329AB-87F7-57FB-6B62-FEE623FB32B3}"/>
              </a:ext>
            </a:extLst>
          </p:cNvPr>
          <p:cNvSpPr/>
          <p:nvPr/>
        </p:nvSpPr>
        <p:spPr>
          <a:xfrm>
            <a:off x="1997062" y="1393554"/>
            <a:ext cx="781280" cy="194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Http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6897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838" y="426781"/>
            <a:ext cx="8482972" cy="62096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測試結果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7838" y="210881"/>
            <a:ext cx="7926097" cy="265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08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壓力測試 </a:t>
            </a:r>
            <a:r>
              <a:rPr lang="en-US" altLang="zh-TW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endParaRPr lang="zh-TW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6A0535-2C8B-77D6-9FE1-D5038F882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42457" b="-1"/>
          <a:stretch/>
        </p:blipFill>
        <p:spPr bwMode="auto">
          <a:xfrm>
            <a:off x="568523" y="1263650"/>
            <a:ext cx="7174884" cy="142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D9134ED-42E5-5FB7-7080-F80E79308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42338"/>
          <a:stretch/>
        </p:blipFill>
        <p:spPr bwMode="auto">
          <a:xfrm>
            <a:off x="568523" y="3103120"/>
            <a:ext cx="7174884" cy="14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7800044-2AAE-899C-F791-AD8DD351F33C}"/>
              </a:ext>
            </a:extLst>
          </p:cNvPr>
          <p:cNvSpPr/>
          <p:nvPr/>
        </p:nvSpPr>
        <p:spPr>
          <a:xfrm>
            <a:off x="568523" y="1072252"/>
            <a:ext cx="781280" cy="194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Http</a:t>
            </a:r>
            <a:endParaRPr lang="zh-TW" altLang="en-US" sz="10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53E53-1393-FF5B-9BE3-1293E6085A9F}"/>
              </a:ext>
            </a:extLst>
          </p:cNvPr>
          <p:cNvSpPr/>
          <p:nvPr/>
        </p:nvSpPr>
        <p:spPr>
          <a:xfrm>
            <a:off x="568523" y="2908921"/>
            <a:ext cx="781280" cy="194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Socket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8584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B63A61-0E8C-1B81-2167-797BCD993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99876"/>
              </p:ext>
            </p:extLst>
          </p:nvPr>
        </p:nvGraphicFramePr>
        <p:xfrm>
          <a:off x="627041" y="1445408"/>
          <a:ext cx="8040708" cy="31713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7199">
                  <a:extLst>
                    <a:ext uri="{9D8B030D-6E8A-4147-A177-3AD203B41FA5}">
                      <a16:colId xmlns:a16="http://schemas.microsoft.com/office/drawing/2014/main" val="4091853179"/>
                    </a:ext>
                  </a:extLst>
                </a:gridCol>
              </a:tblGrid>
              <a:tr h="22098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Socket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同步、索引優化版本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非同步、索引優化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執行樣本數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56430"/>
                  </a:ext>
                </a:extLst>
              </a:tr>
              <a:tr h="416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平均執行效率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5904"/>
                  </a:ext>
                </a:extLst>
              </a:tr>
              <a:tr h="416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執行時間最小值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46866"/>
                  </a:ext>
                </a:extLst>
              </a:tr>
              <a:tr h="416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執行時間最大值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落差大，差超過</a:t>
                      </a: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462886"/>
                  </a:ext>
                </a:extLst>
              </a:tr>
              <a:tr h="416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低錯誤率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</a:t>
                      </a: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版本相對穩定，可能的原因：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處理流程為同步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Socket</a:t>
                      </a: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可能較常發生掉封包的問題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41345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B6BD623-96EB-9D97-9156-F05B0A8AB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838" y="426781"/>
            <a:ext cx="8482972" cy="62096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測試計畫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D5A83D-5338-E266-328C-8FFB39616A75}"/>
              </a:ext>
            </a:extLst>
          </p:cNvPr>
          <p:cNvSpPr txBox="1">
            <a:spLocks/>
          </p:cNvSpPr>
          <p:nvPr/>
        </p:nvSpPr>
        <p:spPr>
          <a:xfrm>
            <a:off x="477838" y="210881"/>
            <a:ext cx="7926097" cy="265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08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壓力測試 </a:t>
            </a:r>
            <a:r>
              <a:rPr lang="en-US" altLang="zh-TW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endParaRPr lang="zh-TW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Oval 75">
            <a:extLst>
              <a:ext uri="{FF2B5EF4-FFF2-40B4-BE49-F238E27FC236}">
                <a16:creationId xmlns:a16="http://schemas.microsoft.com/office/drawing/2014/main" id="{DE49B47D-117E-6554-024F-76C67038FEBC}"/>
              </a:ext>
            </a:extLst>
          </p:cNvPr>
          <p:cNvSpPr/>
          <p:nvPr/>
        </p:nvSpPr>
        <p:spPr>
          <a:xfrm>
            <a:off x="4668816" y="2300789"/>
            <a:ext cx="115354" cy="115354"/>
          </a:xfrm>
          <a:prstGeom prst="ellipse">
            <a:avLst/>
          </a:prstGeom>
          <a:solidFill>
            <a:srgbClr val="64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Oval 75">
            <a:extLst>
              <a:ext uri="{FF2B5EF4-FFF2-40B4-BE49-F238E27FC236}">
                <a16:creationId xmlns:a16="http://schemas.microsoft.com/office/drawing/2014/main" id="{EDE233BB-B506-6F78-E055-AE243DE4E38B}"/>
              </a:ext>
            </a:extLst>
          </p:cNvPr>
          <p:cNvSpPr/>
          <p:nvPr/>
        </p:nvSpPr>
        <p:spPr>
          <a:xfrm>
            <a:off x="4668816" y="2714658"/>
            <a:ext cx="115354" cy="115354"/>
          </a:xfrm>
          <a:prstGeom prst="ellipse">
            <a:avLst/>
          </a:prstGeom>
          <a:solidFill>
            <a:srgbClr val="64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Oval 75">
            <a:extLst>
              <a:ext uri="{FF2B5EF4-FFF2-40B4-BE49-F238E27FC236}">
                <a16:creationId xmlns:a16="http://schemas.microsoft.com/office/drawing/2014/main" id="{40A82DBF-7EB9-0D6C-F8E4-E64A37148870}"/>
              </a:ext>
            </a:extLst>
          </p:cNvPr>
          <p:cNvSpPr/>
          <p:nvPr/>
        </p:nvSpPr>
        <p:spPr>
          <a:xfrm>
            <a:off x="4668816" y="3130151"/>
            <a:ext cx="115354" cy="115354"/>
          </a:xfrm>
          <a:prstGeom prst="ellipse">
            <a:avLst/>
          </a:prstGeom>
          <a:solidFill>
            <a:srgbClr val="64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Oval 75">
            <a:extLst>
              <a:ext uri="{FF2B5EF4-FFF2-40B4-BE49-F238E27FC236}">
                <a16:creationId xmlns:a16="http://schemas.microsoft.com/office/drawing/2014/main" id="{97FFB452-DEDF-16B6-FE98-323ABBBE92CB}"/>
              </a:ext>
            </a:extLst>
          </p:cNvPr>
          <p:cNvSpPr/>
          <p:nvPr/>
        </p:nvSpPr>
        <p:spPr>
          <a:xfrm>
            <a:off x="2770166" y="3549251"/>
            <a:ext cx="115354" cy="115354"/>
          </a:xfrm>
          <a:prstGeom prst="ellipse">
            <a:avLst/>
          </a:prstGeom>
          <a:solidFill>
            <a:srgbClr val="64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Oval 75">
            <a:extLst>
              <a:ext uri="{FF2B5EF4-FFF2-40B4-BE49-F238E27FC236}">
                <a16:creationId xmlns:a16="http://schemas.microsoft.com/office/drawing/2014/main" id="{0D53E6A7-240F-B6C2-1CA3-82C311935C94}"/>
              </a:ext>
            </a:extLst>
          </p:cNvPr>
          <p:cNvSpPr/>
          <p:nvPr/>
        </p:nvSpPr>
        <p:spPr>
          <a:xfrm>
            <a:off x="2770166" y="4181859"/>
            <a:ext cx="115354" cy="115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838" y="426781"/>
            <a:ext cx="8482972" cy="62096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效能調校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7838" y="210881"/>
            <a:ext cx="7926097" cy="265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08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壓力測試 </a:t>
            </a:r>
            <a:r>
              <a:rPr lang="en-US" altLang="zh-TW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endParaRPr lang="zh-TW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7837" y="1047750"/>
            <a:ext cx="7926098" cy="3778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/>
              <a:t>問題：</a:t>
            </a:r>
            <a:endParaRPr lang="en-US" altLang="zh-TW" sz="12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TW" altLang="en-US" sz="1200" b="1" dirty="0"/>
              <a:t>資料表同時讀寫更新頻率高：</a:t>
            </a:r>
            <a:endParaRPr lang="en-US" altLang="zh-TW" sz="1200" b="1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       </a:t>
            </a:r>
            <a:r>
              <a:rPr lang="en-US" altLang="zh-TW" sz="1200" b="1" dirty="0"/>
              <a:t>-  </a:t>
            </a:r>
            <a:r>
              <a:rPr lang="zh-TW" altLang="en-US" sz="1200" b="1" dirty="0"/>
              <a:t>當</a:t>
            </a:r>
            <a:r>
              <a:rPr lang="en-US" altLang="zh-TW" sz="1200" b="1" dirty="0" err="1"/>
              <a:t>Hangfire</a:t>
            </a:r>
            <a:r>
              <a:rPr lang="zh-TW" altLang="en-US" sz="1200" b="1" dirty="0"/>
              <a:t>排程刪除時執行速度不佳</a:t>
            </a:r>
            <a:endParaRPr lang="en-US" altLang="zh-TW" sz="1200" b="1" dirty="0"/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       -  Log</a:t>
            </a:r>
            <a:r>
              <a:rPr lang="zh-TW" altLang="en-US" sz="1200" b="1" dirty="0"/>
              <a:t>寫入資料表時偶發性執行速度變慢</a:t>
            </a:r>
            <a:endParaRPr lang="en-US" altLang="zh-TW" sz="1200" b="1" dirty="0"/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       -  </a:t>
            </a:r>
            <a:r>
              <a:rPr lang="zh-TW" altLang="en-US" sz="1200" b="1" dirty="0"/>
              <a:t>查詢</a:t>
            </a:r>
            <a:r>
              <a:rPr lang="en-US" altLang="zh-TW" sz="1200" b="1" dirty="0"/>
              <a:t>Task</a:t>
            </a:r>
            <a:r>
              <a:rPr lang="zh-TW" altLang="en-US" sz="1200" b="1" dirty="0"/>
              <a:t>相關合併資料表效率不佳</a:t>
            </a:r>
            <a:endParaRPr lang="en-US" altLang="zh-TW" sz="1200" b="1" dirty="0"/>
          </a:p>
          <a:p>
            <a:pPr>
              <a:lnSpc>
                <a:spcPct val="150000"/>
              </a:lnSpc>
            </a:pPr>
            <a:endParaRPr lang="en-US" altLang="zh-TW" sz="1200" b="1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處理：</a:t>
            </a:r>
            <a:endParaRPr lang="en-US" altLang="zh-TW" sz="12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TW" altLang="en-US" sz="1200" b="1" dirty="0"/>
              <a:t>將處理流程改為同步方式等待</a:t>
            </a:r>
            <a:r>
              <a:rPr lang="en-US" altLang="zh-TW" sz="1200" b="1" dirty="0"/>
              <a:t>MQ</a:t>
            </a:r>
            <a:r>
              <a:rPr lang="zh-TW" altLang="en-US" sz="1200" b="1" dirty="0"/>
              <a:t>回傳，減少資料暫存在資料表以及反覆的處理。</a:t>
            </a:r>
            <a:endParaRPr lang="en-US" altLang="zh-TW" sz="12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TW" altLang="en-US" sz="1200" b="1" dirty="0"/>
              <a:t>移除過多冗長字串寫入</a:t>
            </a:r>
            <a:r>
              <a:rPr lang="en-US" altLang="zh-TW" sz="1200" b="1" dirty="0" err="1"/>
              <a:t>SystemLog</a:t>
            </a:r>
            <a:r>
              <a:rPr lang="zh-TW" altLang="en-US" sz="1200" b="1" dirty="0"/>
              <a:t>資料表。</a:t>
            </a:r>
            <a:endParaRPr lang="en-US" altLang="zh-TW" sz="1200" b="1" dirty="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TW" sz="1200" b="1" dirty="0" err="1"/>
              <a:t>MaxPoolSize</a:t>
            </a:r>
            <a:r>
              <a:rPr lang="zh-TW" altLang="en-US" sz="1200" b="1" dirty="0"/>
              <a:t>最大連線數設定為最高上限。</a:t>
            </a:r>
            <a:endParaRPr lang="en-US" altLang="zh-TW" sz="1200" b="1" dirty="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sz="1200" b="1" dirty="0"/>
              <a:t>開啟連線時清除該連線池。</a:t>
            </a:r>
            <a:endParaRPr lang="en-US" altLang="zh-TW" sz="12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001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待辦事項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58671"/>
              </p:ext>
            </p:extLst>
          </p:nvPr>
        </p:nvGraphicFramePr>
        <p:xfrm>
          <a:off x="574807" y="1395663"/>
          <a:ext cx="7994211" cy="13408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6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7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AAS</a:t>
                      </a:r>
                      <a:endParaRPr lang="zh-TW" altLang="en-US" sz="1200" b="1" kern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壓力測試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優化版本多線別測試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環境：</a:t>
                      </a:r>
                      <a:endParaRPr kumimoji="0" lang="en-US" altLang="zh-TW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- </a:t>
                      </a: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Mini PC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- </a:t>
                      </a:r>
                      <a:r>
                        <a:rPr kumimoji="0" lang="zh-TW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Azure 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TW" altLang="en-US" sz="1200" b="1" kern="1200" baseline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5036817" y="548190"/>
            <a:ext cx="2782948" cy="246221"/>
            <a:chOff x="5787575" y="1303620"/>
            <a:chExt cx="2782948" cy="246221"/>
          </a:xfrm>
        </p:grpSpPr>
        <p:sp>
          <p:nvSpPr>
            <p:cNvPr id="5" name="Oval 75">
              <a:extLst>
                <a:ext uri="{FF2B5EF4-FFF2-40B4-BE49-F238E27FC236}">
                  <a16:creationId xmlns:a16="http://schemas.microsoft.com/office/drawing/2014/main" id="{722FA8B2-AA93-EC49-975A-71B1E0FF5395}"/>
                </a:ext>
              </a:extLst>
            </p:cNvPr>
            <p:cNvSpPr/>
            <p:nvPr/>
          </p:nvSpPr>
          <p:spPr>
            <a:xfrm>
              <a:off x="6819835" y="1369053"/>
              <a:ext cx="115354" cy="115354"/>
            </a:xfrm>
            <a:prstGeom prst="ellipse">
              <a:avLst/>
            </a:prstGeom>
            <a:solidFill>
              <a:srgbClr val="64D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Gill Sans MT" panose="020B0502020104020203" pitchFamily="34" charset="0"/>
              </a:endParaRPr>
            </a:p>
          </p:txBody>
        </p:sp>
        <p:sp>
          <p:nvSpPr>
            <p:cNvPr id="6" name="TextBox 76">
              <a:extLst>
                <a:ext uri="{FF2B5EF4-FFF2-40B4-BE49-F238E27FC236}">
                  <a16:creationId xmlns:a16="http://schemas.microsoft.com/office/drawing/2014/main" id="{44E7BDD4-7759-2743-AB40-96538949A988}"/>
                </a:ext>
              </a:extLst>
            </p:cNvPr>
            <p:cNvSpPr txBox="1"/>
            <p:nvPr/>
          </p:nvSpPr>
          <p:spPr>
            <a:xfrm>
              <a:off x="6949641" y="1303620"/>
              <a:ext cx="768159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000" dirty="0">
                  <a:ea typeface="League Spartan" charset="0"/>
                  <a:cs typeface="Poppins" pitchFamily="2" charset="77"/>
                </a:rPr>
                <a:t>In progress</a:t>
              </a:r>
            </a:p>
          </p:txBody>
        </p:sp>
        <p:sp>
          <p:nvSpPr>
            <p:cNvPr id="7" name="Oval 79">
              <a:extLst>
                <a:ext uri="{FF2B5EF4-FFF2-40B4-BE49-F238E27FC236}">
                  <a16:creationId xmlns:a16="http://schemas.microsoft.com/office/drawing/2014/main" id="{AF6F0971-E06C-BF4B-8C33-CD3B2D272C95}"/>
                </a:ext>
              </a:extLst>
            </p:cNvPr>
            <p:cNvSpPr/>
            <p:nvPr/>
          </p:nvSpPr>
          <p:spPr>
            <a:xfrm>
              <a:off x="7852095" y="1369053"/>
              <a:ext cx="115354" cy="115354"/>
            </a:xfrm>
            <a:prstGeom prst="ellipse">
              <a:avLst/>
            </a:prstGeom>
            <a:solidFill>
              <a:srgbClr val="FFE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Gill Sans MT" panose="020B0502020104020203" pitchFamily="34" charset="0"/>
              </a:endParaRPr>
            </a:p>
          </p:txBody>
        </p:sp>
        <p:sp>
          <p:nvSpPr>
            <p:cNvPr id="8" name="TextBox 80">
              <a:extLst>
                <a:ext uri="{FF2B5EF4-FFF2-40B4-BE49-F238E27FC236}">
                  <a16:creationId xmlns:a16="http://schemas.microsoft.com/office/drawing/2014/main" id="{B23D62A2-5B32-9A48-8490-BE83619A4D0C}"/>
                </a:ext>
              </a:extLst>
            </p:cNvPr>
            <p:cNvSpPr txBox="1"/>
            <p:nvPr/>
          </p:nvSpPr>
          <p:spPr>
            <a:xfrm>
              <a:off x="7981900" y="1303620"/>
              <a:ext cx="588623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000" dirty="0">
                  <a:ea typeface="League Spartan" charset="0"/>
                  <a:cs typeface="Poppins" pitchFamily="2" charset="77"/>
                </a:rPr>
                <a:t>Planned</a:t>
              </a:r>
            </a:p>
          </p:txBody>
        </p:sp>
        <p:sp>
          <p:nvSpPr>
            <p:cNvPr id="9" name="Oval 85">
              <a:extLst>
                <a:ext uri="{FF2B5EF4-FFF2-40B4-BE49-F238E27FC236}">
                  <a16:creationId xmlns:a16="http://schemas.microsoft.com/office/drawing/2014/main" id="{9393286D-17DA-8048-873A-4EB897FE32DF}"/>
                </a:ext>
              </a:extLst>
            </p:cNvPr>
            <p:cNvSpPr/>
            <p:nvPr/>
          </p:nvSpPr>
          <p:spPr>
            <a:xfrm>
              <a:off x="5787575" y="1369053"/>
              <a:ext cx="115354" cy="115354"/>
            </a:xfrm>
            <a:prstGeom prst="ellipse">
              <a:avLst/>
            </a:prstGeom>
            <a:solidFill>
              <a:srgbClr val="87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Gill Sans MT" panose="020B0502020104020203" pitchFamily="34" charset="0"/>
              </a:endParaRPr>
            </a:p>
          </p:txBody>
        </p:sp>
        <p:sp>
          <p:nvSpPr>
            <p:cNvPr id="10" name="TextBox 86">
              <a:extLst>
                <a:ext uri="{FF2B5EF4-FFF2-40B4-BE49-F238E27FC236}">
                  <a16:creationId xmlns:a16="http://schemas.microsoft.com/office/drawing/2014/main" id="{2AADE393-5222-DD41-9624-3C5525102973}"/>
                </a:ext>
              </a:extLst>
            </p:cNvPr>
            <p:cNvSpPr txBox="1"/>
            <p:nvPr/>
          </p:nvSpPr>
          <p:spPr>
            <a:xfrm>
              <a:off x="5917381" y="1303620"/>
              <a:ext cx="769763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000" dirty="0">
                  <a:ea typeface="League Spartan" charset="0"/>
                  <a:cs typeface="Poppins" pitchFamily="2" charset="77"/>
                </a:rPr>
                <a:t>Completed</a:t>
              </a:r>
            </a:p>
          </p:txBody>
        </p:sp>
      </p:grpSp>
      <p:sp>
        <p:nvSpPr>
          <p:cNvPr id="21" name="Oval 75">
            <a:extLst>
              <a:ext uri="{FF2B5EF4-FFF2-40B4-BE49-F238E27FC236}">
                <a16:creationId xmlns:a16="http://schemas.microsoft.com/office/drawing/2014/main" id="{722FA8B2-AA93-EC49-975A-71B1E0FF5395}"/>
              </a:ext>
            </a:extLst>
          </p:cNvPr>
          <p:cNvSpPr/>
          <p:nvPr/>
        </p:nvSpPr>
        <p:spPr>
          <a:xfrm>
            <a:off x="8002566" y="2172738"/>
            <a:ext cx="115354" cy="115354"/>
          </a:xfrm>
          <a:prstGeom prst="ellipse">
            <a:avLst/>
          </a:prstGeom>
          <a:solidFill>
            <a:srgbClr val="64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5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AU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087"/>
      </a:accent1>
      <a:accent2>
        <a:srgbClr val="64DCF0"/>
      </a:accent2>
      <a:accent3>
        <a:srgbClr val="FFE664"/>
      </a:accent3>
      <a:accent4>
        <a:srgbClr val="B491D7"/>
      </a:accent4>
      <a:accent5>
        <a:srgbClr val="87DC64"/>
      </a:accent5>
      <a:accent6>
        <a:srgbClr val="147891"/>
      </a:accent6>
      <a:hlink>
        <a:srgbClr val="64DCF0"/>
      </a:hlink>
      <a:folHlink>
        <a:srgbClr val="414141"/>
      </a:folHlink>
    </a:clrScheme>
    <a:fontScheme name="Custom 14">
      <a:majorFont>
        <a:latin typeface="Mabry Pro Medium"/>
        <a:ea typeface="Noto Sans TC Medium"/>
        <a:cs typeface="MabryPro-Bold"/>
      </a:majorFont>
      <a:minorFont>
        <a:latin typeface="Mabry Pro"/>
        <a:ea typeface="Noto Sans TC"/>
        <a:cs typeface="MabryPro-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33699</TotalTime>
  <Words>474</Words>
  <Application>Microsoft Office PowerPoint</Application>
  <PresentationFormat>如螢幕大小 (16:9)</PresentationFormat>
  <Paragraphs>116</Paragraphs>
  <Slides>11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Mabry Pro</vt:lpstr>
      <vt:lpstr>Mabry Pro Medium</vt:lpstr>
      <vt:lpstr>Noto Sans TC</vt:lpstr>
      <vt:lpstr>微軟正黑體</vt:lpstr>
      <vt:lpstr>Arial</vt:lpstr>
      <vt:lpstr>Arial</vt:lpstr>
      <vt:lpstr>Calibri</vt:lpstr>
      <vt:lpstr>Gill Sans MT</vt:lpstr>
      <vt:lpstr>Office 佈景主題</vt:lpstr>
      <vt:lpstr>Weekly Report    / W250</vt:lpstr>
      <vt:lpstr>工作清單</vt:lpstr>
      <vt:lpstr>AAS</vt:lpstr>
      <vt:lpstr>測試計畫</vt:lpstr>
      <vt:lpstr>測試結果</vt:lpstr>
      <vt:lpstr>測試結果</vt:lpstr>
      <vt:lpstr>測試計畫</vt:lpstr>
      <vt:lpstr>效能調校</vt:lpstr>
      <vt:lpstr>待辦事項</vt:lpstr>
      <vt:lpstr>Tap Into The Possibilities</vt:lpstr>
      <vt:lpstr>Color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crystaljheng92</cp:lastModifiedBy>
  <cp:revision>412</cp:revision>
  <dcterms:created xsi:type="dcterms:W3CDTF">2021-12-10T03:08:47Z</dcterms:created>
  <dcterms:modified xsi:type="dcterms:W3CDTF">2022-12-07T15:44:07Z</dcterms:modified>
</cp:coreProperties>
</file>