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5" d="100"/>
          <a:sy n="85" d="100"/>
        </p:scale>
        <p:origin x="58"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E635-8DD6-46E1-95B9-88F22CD26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EEDCC-93D4-4BE8-8B2F-745CAE5EA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5B8D8-C371-4032-A46F-9EF7C01D735D}"/>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5" name="Footer Placeholder 4">
            <a:extLst>
              <a:ext uri="{FF2B5EF4-FFF2-40B4-BE49-F238E27FC236}">
                <a16:creationId xmlns:a16="http://schemas.microsoft.com/office/drawing/2014/main" id="{215ABACA-7FDB-4415-A83B-41A7F0217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401B7-99FB-4EF4-AEBB-88078C7C0D6E}"/>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345403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8F3D-F2CF-449D-996F-0C5A17796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30DB97-F3B5-48D3-A4BC-508771A9F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A3E0E-CC6E-4451-914E-1146F2EE2224}"/>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5" name="Footer Placeholder 4">
            <a:extLst>
              <a:ext uri="{FF2B5EF4-FFF2-40B4-BE49-F238E27FC236}">
                <a16:creationId xmlns:a16="http://schemas.microsoft.com/office/drawing/2014/main" id="{97853711-1C2C-4079-8532-4DB4EDCBD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D26F7-23BE-402D-9D5C-5FE1FB349D1A}"/>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192809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9A733-1112-45CB-9BF2-6BDAD90D1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8530D2-9742-4776-A2A7-9B08F13383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95C1E-881E-4159-9C0F-D41C771FDCBF}"/>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5" name="Footer Placeholder 4">
            <a:extLst>
              <a:ext uri="{FF2B5EF4-FFF2-40B4-BE49-F238E27FC236}">
                <a16:creationId xmlns:a16="http://schemas.microsoft.com/office/drawing/2014/main" id="{3F8C2875-99D6-492F-9679-5D035C9A0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4B2AF-D812-41D2-BA10-E485DA0ED5D5}"/>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24449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6F3-5E88-4FC5-AA68-C028B1ED4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D4D4F-9EC0-41CE-9DE5-00903DA277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908B6-BDB9-400C-8FBC-71814AC96D54}"/>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5" name="Footer Placeholder 4">
            <a:extLst>
              <a:ext uri="{FF2B5EF4-FFF2-40B4-BE49-F238E27FC236}">
                <a16:creationId xmlns:a16="http://schemas.microsoft.com/office/drawing/2014/main" id="{28C8AB03-3F09-4C68-916F-A41BC9EBB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788E3-1E5D-4598-8934-858DF41455F6}"/>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341513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BD66-E33A-4A83-9F2E-57F7EF5EDD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E7AFE6-0452-48E8-A436-1EC54C63E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97946-8E40-427C-8187-7A6528D1C06E}"/>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5" name="Footer Placeholder 4">
            <a:extLst>
              <a:ext uri="{FF2B5EF4-FFF2-40B4-BE49-F238E27FC236}">
                <a16:creationId xmlns:a16="http://schemas.microsoft.com/office/drawing/2014/main" id="{08F23507-60D2-4BE4-A096-9360C36F8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297AF-7864-4A6F-8275-2AE3B5960BCB}"/>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230589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5D49-EB59-4A53-96DD-68578EB87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90C99-CADA-40A9-BCB9-B40AD2BC8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FA3695-D3AD-4753-B5E7-796A1AE29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645660-B4C5-4468-A9C3-DF9F77924F03}"/>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6" name="Footer Placeholder 5">
            <a:extLst>
              <a:ext uri="{FF2B5EF4-FFF2-40B4-BE49-F238E27FC236}">
                <a16:creationId xmlns:a16="http://schemas.microsoft.com/office/drawing/2014/main" id="{DD587DED-0A9D-4E49-AD74-4CF100449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5363D-C7DC-4ED1-B4F6-AF8A00EE0470}"/>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141584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7ABF-9165-4B76-95FC-390FD3386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01CED-D311-460C-951E-F4827AD52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49123E-975E-467F-A0C6-6522F7F90E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878E18-A64F-42EA-8F41-BF7EFCE51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E3F22-A13F-48DF-825F-09E92B320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778A56-0F81-4B16-9EA4-A2FC80CF1731}"/>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8" name="Footer Placeholder 7">
            <a:extLst>
              <a:ext uri="{FF2B5EF4-FFF2-40B4-BE49-F238E27FC236}">
                <a16:creationId xmlns:a16="http://schemas.microsoft.com/office/drawing/2014/main" id="{C2E4E9AE-B3A2-4723-9D76-0D15BB603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FD6340-B2F5-4285-BB56-71A705482139}"/>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301220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740A-199B-44AD-BE03-0879B997B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47FE11-040B-4A5F-A76A-C74A6F421734}"/>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4" name="Footer Placeholder 3">
            <a:extLst>
              <a:ext uri="{FF2B5EF4-FFF2-40B4-BE49-F238E27FC236}">
                <a16:creationId xmlns:a16="http://schemas.microsoft.com/office/drawing/2014/main" id="{8A61B3F0-BD6C-4AF2-99D9-E4147C1B55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D1BA2-5063-45F4-87FD-B18EF3868C54}"/>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265446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50539-50A7-42A9-8592-0811BF4AF00D}"/>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3" name="Footer Placeholder 2">
            <a:extLst>
              <a:ext uri="{FF2B5EF4-FFF2-40B4-BE49-F238E27FC236}">
                <a16:creationId xmlns:a16="http://schemas.microsoft.com/office/drawing/2014/main" id="{0C4A28BE-6711-4886-80B4-1F7CF58752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D0A94-3EE9-48F0-A620-1500A3BD5966}"/>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390893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3517-AE38-48BA-A487-707CC7DC0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6281B6-DD16-4080-B2AC-53D63A3B1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3C44BA-4921-47F2-BB87-C4061D7E1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C1316B-432D-45AE-84EB-0E41BE50F347}"/>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6" name="Footer Placeholder 5">
            <a:extLst>
              <a:ext uri="{FF2B5EF4-FFF2-40B4-BE49-F238E27FC236}">
                <a16:creationId xmlns:a16="http://schemas.microsoft.com/office/drawing/2014/main" id="{FAFF8F75-3739-456F-A4DC-65A40C723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F82EA-52AB-4971-8220-F7874118A808}"/>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420556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AAD4-B1F2-48B1-B634-19FB016FA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8323E-503A-447F-A109-C02B117C3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76AE3-AF42-45F7-8714-8E8429599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8B92F-E9F9-4879-81A9-A13FA41FEA3A}"/>
              </a:ext>
            </a:extLst>
          </p:cNvPr>
          <p:cNvSpPr>
            <a:spLocks noGrp="1"/>
          </p:cNvSpPr>
          <p:nvPr>
            <p:ph type="dt" sz="half" idx="10"/>
          </p:nvPr>
        </p:nvSpPr>
        <p:spPr/>
        <p:txBody>
          <a:bodyPr/>
          <a:lstStyle/>
          <a:p>
            <a:fld id="{43B15D0E-9CBC-496C-BC44-25A2521DD13F}" type="datetimeFigureOut">
              <a:rPr lang="en-US" smtClean="0"/>
              <a:t>5/24/2021</a:t>
            </a:fld>
            <a:endParaRPr lang="en-US"/>
          </a:p>
        </p:txBody>
      </p:sp>
      <p:sp>
        <p:nvSpPr>
          <p:cNvPr id="6" name="Footer Placeholder 5">
            <a:extLst>
              <a:ext uri="{FF2B5EF4-FFF2-40B4-BE49-F238E27FC236}">
                <a16:creationId xmlns:a16="http://schemas.microsoft.com/office/drawing/2014/main" id="{C0052CDE-C83F-4B68-A2E9-5DB1B7FE4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03FAD-E3F3-4CB5-9D35-03C6880365C3}"/>
              </a:ext>
            </a:extLst>
          </p:cNvPr>
          <p:cNvSpPr>
            <a:spLocks noGrp="1"/>
          </p:cNvSpPr>
          <p:nvPr>
            <p:ph type="sldNum" sz="quarter" idx="12"/>
          </p:nvPr>
        </p:nvSpPr>
        <p:spPr/>
        <p:txBody>
          <a:bodyPr/>
          <a:lstStyle/>
          <a:p>
            <a:fld id="{ADA51C47-7717-49BF-8C82-93FA183505A5}" type="slidenum">
              <a:rPr lang="en-US" smtClean="0"/>
              <a:t>‹#›</a:t>
            </a:fld>
            <a:endParaRPr lang="en-US"/>
          </a:p>
        </p:txBody>
      </p:sp>
    </p:spTree>
    <p:extLst>
      <p:ext uri="{BB962C8B-B14F-4D97-AF65-F5344CB8AC3E}">
        <p14:creationId xmlns:p14="http://schemas.microsoft.com/office/powerpoint/2010/main" val="196756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9CFB7-EECC-42A7-B7AE-DC4B849EC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CF19E-CA70-40C8-98B8-5BA26454ED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41646-7893-484E-82E6-20CBEB80E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15D0E-9CBC-496C-BC44-25A2521DD13F}" type="datetimeFigureOut">
              <a:rPr lang="en-US" smtClean="0"/>
              <a:t>5/24/2021</a:t>
            </a:fld>
            <a:endParaRPr lang="en-US"/>
          </a:p>
        </p:txBody>
      </p:sp>
      <p:sp>
        <p:nvSpPr>
          <p:cNvPr id="5" name="Footer Placeholder 4">
            <a:extLst>
              <a:ext uri="{FF2B5EF4-FFF2-40B4-BE49-F238E27FC236}">
                <a16:creationId xmlns:a16="http://schemas.microsoft.com/office/drawing/2014/main" id="{393F359B-E0BC-4587-9DB9-2D14DBDE9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45675D-DD23-4E1C-93D1-BFA88D211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51C47-7717-49BF-8C82-93FA183505A5}" type="slidenum">
              <a:rPr lang="en-US" smtClean="0"/>
              <a:t>‹#›</a:t>
            </a:fld>
            <a:endParaRPr lang="en-US"/>
          </a:p>
        </p:txBody>
      </p:sp>
    </p:spTree>
    <p:extLst>
      <p:ext uri="{BB962C8B-B14F-4D97-AF65-F5344CB8AC3E}">
        <p14:creationId xmlns:p14="http://schemas.microsoft.com/office/powerpoint/2010/main" val="2698306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3392-88FD-4088-8364-97AB2A16261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001B5738-9FA9-4216-8DC3-91AB363F50E1}"/>
              </a:ext>
            </a:extLst>
          </p:cNvPr>
          <p:cNvSpPr>
            <a:spLocks noGrp="1"/>
          </p:cNvSpPr>
          <p:nvPr>
            <p:ph idx="1"/>
          </p:nvPr>
        </p:nvSpPr>
        <p:spPr/>
        <p:txBody>
          <a:bodyPr>
            <a:normAutofit fontScale="55000" lnSpcReduction="20000"/>
          </a:bodyPr>
          <a:lstStyle/>
          <a:p>
            <a:r>
              <a:rPr lang="en-US" dirty="0"/>
              <a:t>Death Rate</a:t>
            </a:r>
          </a:p>
          <a:p>
            <a:pPr lvl="1"/>
            <a:r>
              <a:rPr lang="en-US" dirty="0"/>
              <a:t>Correct for age</a:t>
            </a:r>
          </a:p>
          <a:p>
            <a:pPr lvl="1"/>
            <a:r>
              <a:rPr lang="en-US" dirty="0">
                <a:highlight>
                  <a:srgbClr val="00FFFF"/>
                </a:highlight>
              </a:rPr>
              <a:t>Show death rate for &gt; 65 by state</a:t>
            </a:r>
          </a:p>
          <a:p>
            <a:pPr lvl="1"/>
            <a:r>
              <a:rPr lang="en-US" dirty="0">
                <a:highlight>
                  <a:srgbClr val="FFFF00"/>
                </a:highlight>
              </a:rPr>
              <a:t>Correct for excess deaths</a:t>
            </a:r>
          </a:p>
          <a:p>
            <a:pPr lvl="2"/>
            <a:r>
              <a:rPr lang="en-US" dirty="0">
                <a:highlight>
                  <a:srgbClr val="FFFF00"/>
                </a:highlight>
              </a:rPr>
              <a:t>Sensitivity analysis</a:t>
            </a:r>
          </a:p>
          <a:p>
            <a:pPr lvl="1"/>
            <a:r>
              <a:rPr lang="en-US" dirty="0">
                <a:highlight>
                  <a:srgbClr val="FFFF00"/>
                </a:highlight>
              </a:rPr>
              <a:t>Correct for start date</a:t>
            </a:r>
          </a:p>
          <a:p>
            <a:pPr lvl="2"/>
            <a:r>
              <a:rPr lang="en-US" dirty="0">
                <a:highlight>
                  <a:srgbClr val="FFFF00"/>
                </a:highlight>
              </a:rPr>
              <a:t>Sensitivity analysis</a:t>
            </a:r>
          </a:p>
          <a:p>
            <a:r>
              <a:rPr lang="en-US" dirty="0"/>
              <a:t>Group “like” States</a:t>
            </a:r>
          </a:p>
          <a:p>
            <a:pPr lvl="1"/>
            <a:r>
              <a:rPr lang="en-US" dirty="0">
                <a:highlight>
                  <a:srgbClr val="00FFFF"/>
                </a:highlight>
              </a:rPr>
              <a:t>Geographical location/Climate</a:t>
            </a:r>
          </a:p>
          <a:p>
            <a:pPr lvl="1"/>
            <a:r>
              <a:rPr lang="en-US" dirty="0">
                <a:highlight>
                  <a:srgbClr val="FFFF00"/>
                </a:highlight>
              </a:rPr>
              <a:t>Population density / population / urban v rural</a:t>
            </a:r>
            <a:r>
              <a:rPr lang="en-US" dirty="0"/>
              <a:t> </a:t>
            </a:r>
          </a:p>
          <a:p>
            <a:pPr lvl="1"/>
            <a:r>
              <a:rPr lang="en-US" dirty="0">
                <a:highlight>
                  <a:srgbClr val="FFFF00"/>
                </a:highlight>
              </a:rPr>
              <a:t>Covid start date *</a:t>
            </a:r>
          </a:p>
          <a:p>
            <a:pPr lvl="1"/>
            <a:r>
              <a:rPr lang="en-US" dirty="0">
                <a:highlight>
                  <a:srgbClr val="00FFFF"/>
                </a:highlight>
              </a:rPr>
              <a:t>Diversity</a:t>
            </a:r>
          </a:p>
          <a:p>
            <a:pPr lvl="1"/>
            <a:r>
              <a:rPr lang="en-US" dirty="0"/>
              <a:t>Politics</a:t>
            </a:r>
          </a:p>
          <a:p>
            <a:pPr lvl="1"/>
            <a:r>
              <a:rPr lang="en-US" dirty="0">
                <a:highlight>
                  <a:srgbClr val="00FFFF"/>
                </a:highlight>
              </a:rPr>
              <a:t>Age &gt; 65</a:t>
            </a:r>
          </a:p>
          <a:p>
            <a:pPr lvl="1"/>
            <a:r>
              <a:rPr lang="en-US" dirty="0"/>
              <a:t>Hospital beds / </a:t>
            </a:r>
            <a:r>
              <a:rPr lang="en-US" dirty="0">
                <a:highlight>
                  <a:srgbClr val="FFFF00"/>
                </a:highlight>
              </a:rPr>
              <a:t>insurance cover</a:t>
            </a:r>
          </a:p>
          <a:p>
            <a:r>
              <a:rPr lang="en-US" dirty="0"/>
              <a:t>Identify best and worst from each group</a:t>
            </a:r>
          </a:p>
          <a:p>
            <a:pPr lvl="1"/>
            <a:r>
              <a:rPr lang="en-US" dirty="0"/>
              <a:t>Compare between groups best on score relative to group mean</a:t>
            </a:r>
          </a:p>
          <a:p>
            <a:pPr lvl="1"/>
            <a:r>
              <a:rPr lang="en-US" dirty="0"/>
              <a:t>ANOVA?</a:t>
            </a:r>
          </a:p>
          <a:p>
            <a:r>
              <a:rPr lang="en-US" dirty="0"/>
              <a:t>Need database of states with all this information</a:t>
            </a:r>
          </a:p>
          <a:p>
            <a:pPr lvl="1"/>
            <a:r>
              <a:rPr lang="en-US" dirty="0"/>
              <a:t>Iterate different analysis scenarios</a:t>
            </a:r>
          </a:p>
        </p:txBody>
      </p:sp>
      <p:pic>
        <p:nvPicPr>
          <p:cNvPr id="5" name="Picture 4">
            <a:extLst>
              <a:ext uri="{FF2B5EF4-FFF2-40B4-BE49-F238E27FC236}">
                <a16:creationId xmlns:a16="http://schemas.microsoft.com/office/drawing/2014/main" id="{231E1236-CF08-4CD8-9CD2-2F003E892224}"/>
              </a:ext>
            </a:extLst>
          </p:cNvPr>
          <p:cNvPicPr>
            <a:picLocks noChangeAspect="1"/>
          </p:cNvPicPr>
          <p:nvPr/>
        </p:nvPicPr>
        <p:blipFill>
          <a:blip r:embed="rId2"/>
          <a:stretch>
            <a:fillRect/>
          </a:stretch>
        </p:blipFill>
        <p:spPr>
          <a:xfrm>
            <a:off x="8786418" y="793263"/>
            <a:ext cx="1952293" cy="1794850"/>
          </a:xfrm>
          <a:prstGeom prst="rect">
            <a:avLst/>
          </a:prstGeom>
        </p:spPr>
      </p:pic>
      <p:pic>
        <p:nvPicPr>
          <p:cNvPr id="7" name="Picture 6">
            <a:extLst>
              <a:ext uri="{FF2B5EF4-FFF2-40B4-BE49-F238E27FC236}">
                <a16:creationId xmlns:a16="http://schemas.microsoft.com/office/drawing/2014/main" id="{90A1B716-5AA7-49D3-9025-CFD9EBA8C52D}"/>
              </a:ext>
            </a:extLst>
          </p:cNvPr>
          <p:cNvPicPr>
            <a:picLocks noChangeAspect="1"/>
          </p:cNvPicPr>
          <p:nvPr/>
        </p:nvPicPr>
        <p:blipFill>
          <a:blip r:embed="rId3"/>
          <a:stretch>
            <a:fillRect/>
          </a:stretch>
        </p:blipFill>
        <p:spPr>
          <a:xfrm>
            <a:off x="8786418" y="3302826"/>
            <a:ext cx="1781424" cy="1543265"/>
          </a:xfrm>
          <a:prstGeom prst="rect">
            <a:avLst/>
          </a:prstGeom>
        </p:spPr>
      </p:pic>
    </p:spTree>
    <p:extLst>
      <p:ext uri="{BB962C8B-B14F-4D97-AF65-F5344CB8AC3E}">
        <p14:creationId xmlns:p14="http://schemas.microsoft.com/office/powerpoint/2010/main" val="112775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D6A8-5BEF-4448-9443-E82845D75ED5}"/>
              </a:ext>
            </a:extLst>
          </p:cNvPr>
          <p:cNvSpPr>
            <a:spLocks noGrp="1"/>
          </p:cNvSpPr>
          <p:nvPr>
            <p:ph type="title"/>
          </p:nvPr>
        </p:nvSpPr>
        <p:spPr/>
        <p:txBody>
          <a:bodyPr/>
          <a:lstStyle/>
          <a:p>
            <a:r>
              <a:rPr lang="en-US" dirty="0"/>
              <a:t>Part 2 – by group</a:t>
            </a:r>
          </a:p>
        </p:txBody>
      </p:sp>
      <p:sp>
        <p:nvSpPr>
          <p:cNvPr id="3" name="Content Placeholder 2">
            <a:extLst>
              <a:ext uri="{FF2B5EF4-FFF2-40B4-BE49-F238E27FC236}">
                <a16:creationId xmlns:a16="http://schemas.microsoft.com/office/drawing/2014/main" id="{E11BDF0E-72C1-4CDF-9C5C-09B45E654640}"/>
              </a:ext>
            </a:extLst>
          </p:cNvPr>
          <p:cNvSpPr>
            <a:spLocks noGrp="1"/>
          </p:cNvSpPr>
          <p:nvPr>
            <p:ph idx="1"/>
          </p:nvPr>
        </p:nvSpPr>
        <p:spPr/>
        <p:txBody>
          <a:bodyPr>
            <a:normAutofit fontScale="92500" lnSpcReduction="20000"/>
          </a:bodyPr>
          <a:lstStyle/>
          <a:p>
            <a:r>
              <a:rPr lang="en-US" dirty="0"/>
              <a:t>Health &amp; Health Care</a:t>
            </a:r>
          </a:p>
          <a:p>
            <a:pPr lvl="1"/>
            <a:r>
              <a:rPr lang="en-US" dirty="0"/>
              <a:t>Beds, health insurance</a:t>
            </a:r>
          </a:p>
          <a:p>
            <a:pPr lvl="1"/>
            <a:r>
              <a:rPr lang="en-US" dirty="0"/>
              <a:t>Prevalence of comorbidities</a:t>
            </a:r>
          </a:p>
          <a:p>
            <a:r>
              <a:rPr lang="en-US" dirty="0"/>
              <a:t>Population density</a:t>
            </a:r>
          </a:p>
          <a:p>
            <a:pPr lvl="1"/>
            <a:r>
              <a:rPr lang="en-US" dirty="0"/>
              <a:t>Urban/rural =&gt; is this a break down within state (so much seems to depend on it)</a:t>
            </a:r>
          </a:p>
          <a:p>
            <a:pPr lvl="1"/>
            <a:r>
              <a:rPr lang="en-US" dirty="0"/>
              <a:t>%population in cities &gt; 100K</a:t>
            </a:r>
          </a:p>
          <a:p>
            <a:r>
              <a:rPr lang="en-US" dirty="0"/>
              <a:t>Preventative</a:t>
            </a:r>
          </a:p>
          <a:p>
            <a:pPr lvl="1"/>
            <a:r>
              <a:rPr lang="en-US" dirty="0"/>
              <a:t>Lock downs</a:t>
            </a:r>
          </a:p>
          <a:p>
            <a:pPr lvl="1"/>
            <a:r>
              <a:rPr lang="en-US" dirty="0"/>
              <a:t>Masks</a:t>
            </a:r>
          </a:p>
          <a:p>
            <a:pPr lvl="1"/>
            <a:r>
              <a:rPr lang="en-US" dirty="0"/>
              <a:t>Time series / phases</a:t>
            </a:r>
          </a:p>
          <a:p>
            <a:pPr lvl="1"/>
            <a:r>
              <a:rPr lang="en-US" dirty="0"/>
              <a:t>Vaccinations</a:t>
            </a:r>
          </a:p>
          <a:p>
            <a:pPr marL="0" indent="0">
              <a:buNone/>
            </a:pPr>
            <a:r>
              <a:rPr lang="en-US" dirty="0"/>
              <a:t>Demographics</a:t>
            </a:r>
          </a:p>
          <a:p>
            <a:pPr lvl="1"/>
            <a:r>
              <a:rPr lang="en-US" dirty="0"/>
              <a:t>Race, sex, income</a:t>
            </a:r>
          </a:p>
          <a:p>
            <a:pPr lvl="1"/>
            <a:endParaRPr lang="en-US" dirty="0"/>
          </a:p>
        </p:txBody>
      </p:sp>
    </p:spTree>
    <p:extLst>
      <p:ext uri="{BB962C8B-B14F-4D97-AF65-F5344CB8AC3E}">
        <p14:creationId xmlns:p14="http://schemas.microsoft.com/office/powerpoint/2010/main" val="269040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E5FD-FB87-43CA-8C74-5ECCCD142B67}"/>
              </a:ext>
            </a:extLst>
          </p:cNvPr>
          <p:cNvSpPr>
            <a:spLocks noGrp="1"/>
          </p:cNvSpPr>
          <p:nvPr>
            <p:ph type="title"/>
          </p:nvPr>
        </p:nvSpPr>
        <p:spPr/>
        <p:txBody>
          <a:bodyPr/>
          <a:lstStyle/>
          <a:p>
            <a:r>
              <a:rPr lang="en-US" dirty="0"/>
              <a:t>Technique</a:t>
            </a:r>
          </a:p>
        </p:txBody>
      </p:sp>
      <p:sp>
        <p:nvSpPr>
          <p:cNvPr id="3" name="Content Placeholder 2">
            <a:extLst>
              <a:ext uri="{FF2B5EF4-FFF2-40B4-BE49-F238E27FC236}">
                <a16:creationId xmlns:a16="http://schemas.microsoft.com/office/drawing/2014/main" id="{4D5577B9-5411-4084-879D-3273446EBD81}"/>
              </a:ext>
            </a:extLst>
          </p:cNvPr>
          <p:cNvSpPr>
            <a:spLocks noGrp="1"/>
          </p:cNvSpPr>
          <p:nvPr>
            <p:ph idx="1"/>
          </p:nvPr>
        </p:nvSpPr>
        <p:spPr/>
        <p:txBody>
          <a:bodyPr/>
          <a:lstStyle/>
          <a:p>
            <a:r>
              <a:rPr lang="en-US" dirty="0"/>
              <a:t>Weekly update (automatic)</a:t>
            </a:r>
          </a:p>
          <a:p>
            <a:r>
              <a:rPr lang="en-US" dirty="0"/>
              <a:t>Define functions for commonly used stuff:</a:t>
            </a:r>
          </a:p>
          <a:p>
            <a:pPr lvl="1"/>
            <a:r>
              <a:rPr lang="en-US" dirty="0"/>
              <a:t>Bar chart with multiple overlays</a:t>
            </a:r>
          </a:p>
          <a:p>
            <a:pPr lvl="2"/>
            <a:r>
              <a:rPr lang="en-US" dirty="0"/>
              <a:t>Inputs x, y1, y2, y3</a:t>
            </a:r>
          </a:p>
          <a:p>
            <a:pPr lvl="1"/>
            <a:r>
              <a:rPr lang="en-US" dirty="0"/>
              <a:t>Scatter plot annotated with states + regression line</a:t>
            </a:r>
          </a:p>
          <a:p>
            <a:pPr lvl="1"/>
            <a:r>
              <a:rPr lang="en-US" dirty="0"/>
              <a:t>Common look</a:t>
            </a:r>
          </a:p>
          <a:p>
            <a:r>
              <a:rPr lang="en-US" dirty="0"/>
              <a:t>Pull data into big data frames</a:t>
            </a:r>
          </a:p>
          <a:p>
            <a:pPr lvl="1"/>
            <a:r>
              <a:rPr lang="en-US" dirty="0"/>
              <a:t>Update those data frames</a:t>
            </a:r>
          </a:p>
          <a:p>
            <a:pPr lvl="1"/>
            <a:r>
              <a:rPr lang="en-US" dirty="0"/>
              <a:t>Iterative analysis – change parameters in steps and see what happens</a:t>
            </a:r>
          </a:p>
        </p:txBody>
      </p:sp>
    </p:spTree>
    <p:extLst>
      <p:ext uri="{BB962C8B-B14F-4D97-AF65-F5344CB8AC3E}">
        <p14:creationId xmlns:p14="http://schemas.microsoft.com/office/powerpoint/2010/main" val="171295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D00C-361A-44EE-BDD7-0C5A57BFE35C}"/>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218A5BDE-6D7D-4C0E-8F17-3E5BE9E17AB3}"/>
              </a:ext>
            </a:extLst>
          </p:cNvPr>
          <p:cNvPicPr>
            <a:picLocks noChangeAspect="1"/>
          </p:cNvPicPr>
          <p:nvPr/>
        </p:nvPicPr>
        <p:blipFill>
          <a:blip r:embed="rId2"/>
          <a:stretch>
            <a:fillRect/>
          </a:stretch>
        </p:blipFill>
        <p:spPr>
          <a:xfrm>
            <a:off x="838200" y="1850765"/>
            <a:ext cx="3967261" cy="2690211"/>
          </a:xfrm>
          <a:prstGeom prst="rect">
            <a:avLst/>
          </a:prstGeom>
        </p:spPr>
      </p:pic>
      <p:sp>
        <p:nvSpPr>
          <p:cNvPr id="12" name="TextBox 11">
            <a:extLst>
              <a:ext uri="{FF2B5EF4-FFF2-40B4-BE49-F238E27FC236}">
                <a16:creationId xmlns:a16="http://schemas.microsoft.com/office/drawing/2014/main" id="{0D93CBE4-3C64-4C71-97BF-38B6FB5AA425}"/>
              </a:ext>
            </a:extLst>
          </p:cNvPr>
          <p:cNvSpPr txBox="1"/>
          <p:nvPr/>
        </p:nvSpPr>
        <p:spPr>
          <a:xfrm>
            <a:off x="4939553" y="1404354"/>
            <a:ext cx="6096000" cy="5293757"/>
          </a:xfrm>
          <a:prstGeom prst="rect">
            <a:avLst/>
          </a:prstGeom>
          <a:noFill/>
        </p:spPr>
        <p:txBody>
          <a:bodyPr wrap="square">
            <a:spAutoFit/>
          </a:bodyPr>
          <a:lstStyle/>
          <a:p>
            <a:r>
              <a:rPr lang="en-US" sz="1000" b="0" i="0" dirty="0">
                <a:solidFill>
                  <a:srgbClr val="4D4D4D"/>
                </a:solidFill>
                <a:effectLst/>
                <a:latin typeface="Roboto Slab"/>
              </a:rPr>
              <a:t>The United States is split into seven regions based on physical characteristics, cultures, politics and history of the states. The regions are split from east to west across the entire United States. These regions are numbered from one to seven and give an idea about the climate and conditions of the states.</a:t>
            </a:r>
          </a:p>
          <a:p>
            <a:pPr algn="l"/>
            <a:r>
              <a:rPr lang="en-US" sz="1000" b="1" i="0" dirty="0">
                <a:solidFill>
                  <a:srgbClr val="4D4D4D"/>
                </a:solidFill>
                <a:effectLst/>
                <a:latin typeface="Roboto Slab"/>
              </a:rPr>
              <a:t>New England Region</a:t>
            </a:r>
          </a:p>
          <a:p>
            <a:pPr algn="l"/>
            <a:r>
              <a:rPr lang="en-US" sz="1000" b="0" i="0" dirty="0">
                <a:solidFill>
                  <a:srgbClr val="4D4D4D"/>
                </a:solidFill>
                <a:effectLst/>
                <a:latin typeface="Roboto Slab"/>
              </a:rPr>
              <a:t>New England is the easternmost part of the United States regions and is the first region that goes from east to west. The states in New England are Maine, Rhode Island, Vermont, Connecticut, New Hampshire and Massachusetts. Geographically, New England is part of the Atlantic-Gulf Coastal Plain, which stretches from the east to the Rio Grande.</a:t>
            </a:r>
          </a:p>
          <a:p>
            <a:pPr algn="l"/>
            <a:r>
              <a:rPr lang="en-US" sz="1000" b="1" i="0" dirty="0">
                <a:solidFill>
                  <a:srgbClr val="4D4D4D"/>
                </a:solidFill>
                <a:effectLst/>
                <a:latin typeface="Roboto Slab"/>
              </a:rPr>
              <a:t>Mid-Atlantic Region</a:t>
            </a:r>
          </a:p>
          <a:p>
            <a:pPr algn="l"/>
            <a:r>
              <a:rPr lang="en-US" sz="1000" b="0" i="0" dirty="0">
                <a:solidFill>
                  <a:srgbClr val="4D4D4D"/>
                </a:solidFill>
                <a:effectLst/>
                <a:latin typeface="Roboto Slab"/>
              </a:rPr>
              <a:t>The Middle Atlantic States, which are also called the Mid-Atlantic States, are the second region of the United States and are south and west of the New England States. The Mid-Atlantic </a:t>
            </a:r>
            <a:r>
              <a:rPr lang="en-US" sz="1000" b="0" i="0" dirty="0" err="1">
                <a:solidFill>
                  <a:srgbClr val="4D4D4D"/>
                </a:solidFill>
                <a:effectLst/>
                <a:latin typeface="Roboto Slab"/>
              </a:rPr>
              <a:t>Sstates</a:t>
            </a:r>
            <a:r>
              <a:rPr lang="en-US" sz="1000" b="0" i="0" dirty="0">
                <a:solidFill>
                  <a:srgbClr val="4D4D4D"/>
                </a:solidFill>
                <a:effectLst/>
                <a:latin typeface="Roboto Slab"/>
              </a:rPr>
              <a:t> are New York, New Jersey and Pennsylvania. The Mid-Atlantic is also part of the Atlantic-Gulf Coastal Plains geographic locations.</a:t>
            </a:r>
          </a:p>
          <a:p>
            <a:pPr algn="l"/>
            <a:r>
              <a:rPr lang="en-US" sz="1000" b="1" i="0" dirty="0">
                <a:solidFill>
                  <a:srgbClr val="4D4D4D"/>
                </a:solidFill>
                <a:effectLst/>
                <a:latin typeface="Roboto Slab"/>
              </a:rPr>
              <a:t>Southern Region</a:t>
            </a:r>
          </a:p>
          <a:p>
            <a:pPr algn="l"/>
            <a:r>
              <a:rPr lang="en-US" sz="1000" b="0" i="0" dirty="0">
                <a:solidFill>
                  <a:srgbClr val="4D4D4D"/>
                </a:solidFill>
                <a:effectLst/>
                <a:latin typeface="Roboto Slab"/>
              </a:rPr>
              <a:t>The Southern states make up the third region of the United States. These states are to the south and west of the mid-Atlantic states. The states in the Southern Region include Virginia, West Virginia, Kentucky, Delaware, Maryland, North and South Carolina, Tennessee, Arkansas, Louisiana, Florida, Georgia, Alabama and Mississippi. These states are part of the Appalachian Highlands geographic region.</a:t>
            </a:r>
          </a:p>
          <a:p>
            <a:pPr algn="l"/>
            <a:r>
              <a:rPr lang="en-US" sz="1000" b="1" i="0" dirty="0">
                <a:solidFill>
                  <a:srgbClr val="4D4D4D"/>
                </a:solidFill>
                <a:effectLst/>
                <a:latin typeface="Roboto Slab"/>
              </a:rPr>
              <a:t>South-West Region</a:t>
            </a:r>
          </a:p>
          <a:p>
            <a:pPr algn="l"/>
            <a:r>
              <a:rPr lang="en-US" sz="1000" b="0" i="0" dirty="0">
                <a:solidFill>
                  <a:srgbClr val="4D4D4D"/>
                </a:solidFill>
                <a:effectLst/>
                <a:latin typeface="Roboto Slab"/>
              </a:rPr>
              <a:t>The South-West Region of the United States is located directly west of the Southern Region. Geographically, it is part of the Atlantic Gulf Coastal Plain. The states in the South-West Region include Texas, Arizona, New Mexico and Oklahoma.</a:t>
            </a:r>
          </a:p>
          <a:p>
            <a:pPr algn="l"/>
            <a:r>
              <a:rPr lang="en-US" sz="1000" b="1" i="0" dirty="0">
                <a:solidFill>
                  <a:srgbClr val="4D4D4D"/>
                </a:solidFill>
                <a:effectLst/>
                <a:latin typeface="Roboto Slab"/>
              </a:rPr>
              <a:t>Rocky Mountains</a:t>
            </a:r>
          </a:p>
          <a:p>
            <a:pPr algn="l"/>
            <a:r>
              <a:rPr lang="en-US" sz="1000" b="0" i="0" dirty="0">
                <a:solidFill>
                  <a:srgbClr val="4D4D4D"/>
                </a:solidFill>
                <a:effectLst/>
                <a:latin typeface="Roboto Slab"/>
              </a:rPr>
              <a:t>The Rocky Mountain Region is made up of the states that run through the Rocky Mountains. These states are to the north of the South-West region and West of the Mid-West Region of the United States. The Stated included in the region are Montana, Idaho, Colorado, Utah, Wyoming and Nevada. Geographically, these are both the Rocky Mountain region and the Intermontane Region of the United States.</a:t>
            </a:r>
          </a:p>
          <a:p>
            <a:pPr algn="l"/>
            <a:r>
              <a:rPr lang="en-US" sz="1000" b="1" i="0" dirty="0">
                <a:solidFill>
                  <a:srgbClr val="4D4D4D"/>
                </a:solidFill>
                <a:effectLst/>
                <a:latin typeface="Roboto Slab"/>
              </a:rPr>
              <a:t>Pacific Coastal Region</a:t>
            </a:r>
          </a:p>
          <a:p>
            <a:pPr algn="l"/>
            <a:r>
              <a:rPr lang="en-US" sz="1000" b="0" i="0" dirty="0">
                <a:solidFill>
                  <a:srgbClr val="4D4D4D"/>
                </a:solidFill>
                <a:effectLst/>
                <a:latin typeface="Roboto Slab"/>
              </a:rPr>
              <a:t>The Pacific Coastal Region is made up of the states which lie along the Pacific Ocean. Geographically, the Pacific Coastal Region is considered the Pacific Mountain System. The states in the Pacific Coastal Region are California, Oregon and Washington.</a:t>
            </a:r>
          </a:p>
          <a:p>
            <a:endParaRPr lang="en-US" dirty="0"/>
          </a:p>
        </p:txBody>
      </p:sp>
    </p:spTree>
    <p:extLst>
      <p:ext uri="{BB962C8B-B14F-4D97-AF65-F5344CB8AC3E}">
        <p14:creationId xmlns:p14="http://schemas.microsoft.com/office/powerpoint/2010/main" val="3715183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2589</TotalTime>
  <Words>634</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Roboto Slab</vt:lpstr>
      <vt:lpstr>Office Theme</vt:lpstr>
      <vt:lpstr>Evaluation</vt:lpstr>
      <vt:lpstr>Part 2 – by group</vt:lpstr>
      <vt:lpstr>Technique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Russell</dc:creator>
  <cp:lastModifiedBy>John Russell</cp:lastModifiedBy>
  <cp:revision>12</cp:revision>
  <dcterms:created xsi:type="dcterms:W3CDTF">2021-05-08T23:50:00Z</dcterms:created>
  <dcterms:modified xsi:type="dcterms:W3CDTF">2021-05-24T18:04:14Z</dcterms:modified>
</cp:coreProperties>
</file>