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59" r:id="rId6"/>
    <p:sldId id="261" r:id="rId7"/>
    <p:sldId id="264" r:id="rId8"/>
    <p:sldId id="263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21"/>
    <p:restoredTop sz="94694"/>
  </p:normalViewPr>
  <p:slideViewPr>
    <p:cSldViewPr snapToGrid="0">
      <p:cViewPr varScale="1">
        <p:scale>
          <a:sx n="115" d="100"/>
          <a:sy n="115" d="100"/>
        </p:scale>
        <p:origin x="240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22AA45-FA97-F74A-9FC5-1B3AFF7D47B0}" type="datetimeFigureOut">
              <a:rPr lang="en-US" smtClean="0"/>
              <a:t>6/15/21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BE45FC-0E4C-2644-8862-D08589AD7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940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BE45FC-0E4C-2644-8862-D08589AD7F9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996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072AE-12B8-488F-AC83-96F9BB5D36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83C273-FEB5-45D7-9BC1-90771A7062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F0CF5-DA55-4A07-8E0B-C26129687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466D4-B791-418D-A7CD-2CFEF8FE2CBF}" type="datetimeFigureOut">
              <a:rPr lang="en-US" smtClean="0"/>
              <a:t>6/15/21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EC7B83-5D29-4C72-B773-3C85CFBC8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C5424-CDB1-41C6-8EA6-F534E04CC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CFEEA-2E88-471D-8D3E-D1C7F7C49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418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ED962-CE74-412B-ACD8-562AEBF8C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F8D165-6A02-4A43-95F8-04FB84EC9A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59833-8AF5-422A-8046-70EFA1C3E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466D4-B791-418D-A7CD-2CFEF8FE2CBF}" type="datetimeFigureOut">
              <a:rPr lang="en-US" smtClean="0"/>
              <a:t>6/15/21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0472A-0F0B-4F56-8394-E20D5D4D7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1D2B92-4194-40A8-9DF4-8AF689C60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CFEEA-2E88-471D-8D3E-D1C7F7C49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14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47E0DB-1B7A-4985-A027-2922B0FE8E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854F2C-E143-40EB-BD5A-B3D18527C3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3C514-9249-4609-8190-4E6F5CDD0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466D4-B791-418D-A7CD-2CFEF8FE2CBF}" type="datetimeFigureOut">
              <a:rPr lang="en-US" smtClean="0"/>
              <a:t>6/15/21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66A4C-4966-4B4A-BF0B-863E28370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780AEF-ADAD-4203-BE61-B78121F57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CFEEA-2E88-471D-8D3E-D1C7F7C49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01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FBF8B-6DEF-4756-BB4A-E9F93FAD4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0B836-0033-497E-A1CD-69398AF13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3BB017-E597-48DB-A2A0-BBC18724B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466D4-B791-418D-A7CD-2CFEF8FE2CBF}" type="datetimeFigureOut">
              <a:rPr lang="en-US" smtClean="0"/>
              <a:t>6/15/21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54AF0-047D-4789-B5BB-965DEFBB5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EBA33-0E10-42AF-9F01-A4BBD3E61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CFEEA-2E88-471D-8D3E-D1C7F7C49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387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A085C-2F6C-4215-A871-45DF14897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E67F14-A9E3-439F-A194-0CF1C55592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80228A-B012-4AE9-A895-BFCF926C7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466D4-B791-418D-A7CD-2CFEF8FE2CBF}" type="datetimeFigureOut">
              <a:rPr lang="en-US" smtClean="0"/>
              <a:t>6/15/21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DAA38-4A5C-4FC6-9539-0DC2BBF8F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E9EB55-7F8E-4C53-9F3E-9C11C2121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CFEEA-2E88-471D-8D3E-D1C7F7C49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430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224A7-5D62-4D11-BD0A-BFA4C0793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F75CD-F052-4051-92FD-922DD8CA4D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77CD73-B25B-481D-83DC-B9121D8A6F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921066-ABFA-4D60-AEDE-15416FACB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466D4-B791-418D-A7CD-2CFEF8FE2CBF}" type="datetimeFigureOut">
              <a:rPr lang="en-US" smtClean="0"/>
              <a:t>6/15/21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5FE564-19F5-41B3-A4E5-20968EEBD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B0542F-251E-418D-BA19-04FC03EAB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CFEEA-2E88-471D-8D3E-D1C7F7C49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230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DDE6D-5EA8-4A3C-83E4-3356D3A70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CC9644-940A-41C9-B713-153C297E1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D7E301-CEBF-488A-B8C8-E5F9B37299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F9AB17-B2D1-410B-98AF-39124998F6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99E5FA-6C4C-4F59-9B52-9F20F4F510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7193B8-D1AC-47C5-A67D-F5EB128DF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466D4-B791-418D-A7CD-2CFEF8FE2CBF}" type="datetimeFigureOut">
              <a:rPr lang="en-US" smtClean="0"/>
              <a:t>6/15/21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14395D-7DF8-4C04-B5DA-D763D23BF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5D9DCE-0B35-4842-A771-F267D7A46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CFEEA-2E88-471D-8D3E-D1C7F7C49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248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3F363-6431-4B55-AC99-72C242FF3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D6E1FA-84AC-4DB5-B2AD-AE5860685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466D4-B791-418D-A7CD-2CFEF8FE2CBF}" type="datetimeFigureOut">
              <a:rPr lang="en-US" smtClean="0"/>
              <a:t>6/15/21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FD14B9-0081-490F-8B5B-7EB6F3161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DF9B26-6C1F-4CA1-9091-F053A9992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CFEEA-2E88-471D-8D3E-D1C7F7C49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667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F391C6-10AE-4DDF-BBED-4291C25C4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466D4-B791-418D-A7CD-2CFEF8FE2CBF}" type="datetimeFigureOut">
              <a:rPr lang="en-US" smtClean="0"/>
              <a:t>6/15/21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434B63-DCDA-4586-AE4F-CFE461194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ACC8B3-CA67-4239-9F15-21BE693A6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CFEEA-2E88-471D-8D3E-D1C7F7C49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290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F8B69-543E-4847-BF1D-9229870C9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8430A-CCA8-40FC-BF03-921F6B362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8266B4-57F0-4306-8B2C-B8D0659BE3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855D5F-83F5-45E2-9AF7-FDA0B8301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466D4-B791-418D-A7CD-2CFEF8FE2CBF}" type="datetimeFigureOut">
              <a:rPr lang="en-US" smtClean="0"/>
              <a:t>6/15/21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A97E23-577F-4E09-AF81-2BBA70FA6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E75160-F521-4536-8DE4-6B9E87C0B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CFEEA-2E88-471D-8D3E-D1C7F7C49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248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95CE6-E53F-487C-B762-240CB67A5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FBFE0A-4CC9-412B-B1AB-C239931ED3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A38CB3-AB5D-4209-AA18-9B032DA95B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E76A16-A910-4E0C-B1B6-D2420730F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466D4-B791-418D-A7CD-2CFEF8FE2CBF}" type="datetimeFigureOut">
              <a:rPr lang="en-US" smtClean="0"/>
              <a:t>6/15/21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01B90-333C-4264-87FC-9E787C488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DB6141-1840-4B11-B5D1-84F1C9A47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CFEEA-2E88-471D-8D3E-D1C7F7C49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06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B2464D-1E8C-4966-8BFD-B91C4825F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D6BFE1-C060-4137-89AA-52ECF29C1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E1F7F9-23A4-48BB-91CF-EC297472FC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466D4-B791-418D-A7CD-2CFEF8FE2CBF}" type="datetimeFigureOut">
              <a:rPr lang="en-US" smtClean="0"/>
              <a:t>6/15/21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2B031-A6B0-4C29-854E-DF4E80BD7D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F2AC8-AC7D-4793-9BC1-6F8F785690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CFEEA-2E88-471D-8D3E-D1C7F7C49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933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app.quickdatabasediagram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D8E54F9-849C-4865-8C5E-FD967B81D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91AE6B3-1D2D-4C67-A4DB-888635B527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054983"/>
          </a:xfrm>
          <a:custGeom>
            <a:avLst/>
            <a:gdLst>
              <a:gd name="connsiteX0" fmla="*/ 6788003 w 12188952"/>
              <a:gd name="connsiteY0" fmla="*/ 5986774 h 6054983"/>
              <a:gd name="connsiteX1" fmla="*/ 6787005 w 12188952"/>
              <a:gd name="connsiteY1" fmla="*/ 5986852 h 6054983"/>
              <a:gd name="connsiteX2" fmla="*/ 6786779 w 12188952"/>
              <a:gd name="connsiteY2" fmla="*/ 5987386 h 6054983"/>
              <a:gd name="connsiteX3" fmla="*/ 0 w 12188952"/>
              <a:gd name="connsiteY3" fmla="*/ 0 h 6054983"/>
              <a:gd name="connsiteX4" fmla="*/ 12188952 w 12188952"/>
              <a:gd name="connsiteY4" fmla="*/ 0 h 6054983"/>
              <a:gd name="connsiteX5" fmla="*/ 12188952 w 12188952"/>
              <a:gd name="connsiteY5" fmla="*/ 5092539 h 6054983"/>
              <a:gd name="connsiteX6" fmla="*/ 12058081 w 12188952"/>
              <a:gd name="connsiteY6" fmla="*/ 5131579 h 6054983"/>
              <a:gd name="connsiteX7" fmla="*/ 11673881 w 12188952"/>
              <a:gd name="connsiteY7" fmla="*/ 5235154 h 6054983"/>
              <a:gd name="connsiteX8" fmla="*/ 10422749 w 12188952"/>
              <a:gd name="connsiteY8" fmla="*/ 5518693 h 6054983"/>
              <a:gd name="connsiteX9" fmla="*/ 9421666 w 12188952"/>
              <a:gd name="connsiteY9" fmla="*/ 5693855 h 6054983"/>
              <a:gd name="connsiteX10" fmla="*/ 8456304 w 12188952"/>
              <a:gd name="connsiteY10" fmla="*/ 5827556 h 6054983"/>
              <a:gd name="connsiteX11" fmla="*/ 7714041 w 12188952"/>
              <a:gd name="connsiteY11" fmla="*/ 5907503 h 6054983"/>
              <a:gd name="connsiteX12" fmla="*/ 6949978 w 12188952"/>
              <a:gd name="connsiteY12" fmla="*/ 5973283 h 6054983"/>
              <a:gd name="connsiteX13" fmla="*/ 6934569 w 12188952"/>
              <a:gd name="connsiteY13" fmla="*/ 5975354 h 6054983"/>
              <a:gd name="connsiteX14" fmla="*/ 6788750 w 12188952"/>
              <a:gd name="connsiteY14" fmla="*/ 5986715 h 6054983"/>
              <a:gd name="connsiteX15" fmla="*/ 6798241 w 12188952"/>
              <a:gd name="connsiteY15" fmla="*/ 5988535 h 6054983"/>
              <a:gd name="connsiteX16" fmla="*/ 6833723 w 12188952"/>
              <a:gd name="connsiteY16" fmla="*/ 5986828 h 6054983"/>
              <a:gd name="connsiteX17" fmla="*/ 6882282 w 12188952"/>
              <a:gd name="connsiteY17" fmla="*/ 5983850 h 6054983"/>
              <a:gd name="connsiteX18" fmla="*/ 7576876 w 12188952"/>
              <a:gd name="connsiteY18" fmla="*/ 5951323 h 6054983"/>
              <a:gd name="connsiteX19" fmla="*/ 8621689 w 12188952"/>
              <a:gd name="connsiteY19" fmla="*/ 5864426 h 6054983"/>
              <a:gd name="connsiteX20" fmla="*/ 9477600 w 12188952"/>
              <a:gd name="connsiteY20" fmla="*/ 5760520 h 6054983"/>
              <a:gd name="connsiteX21" fmla="*/ 10626651 w 12188952"/>
              <a:gd name="connsiteY21" fmla="*/ 5566363 h 6054983"/>
              <a:gd name="connsiteX22" fmla="*/ 11995498 w 12188952"/>
              <a:gd name="connsiteY22" fmla="*/ 5240369 h 6054983"/>
              <a:gd name="connsiteX23" fmla="*/ 12188952 w 12188952"/>
              <a:gd name="connsiteY23" fmla="*/ 5183370 h 6054983"/>
              <a:gd name="connsiteX24" fmla="*/ 12188952 w 12188952"/>
              <a:gd name="connsiteY24" fmla="*/ 5238107 h 6054983"/>
              <a:gd name="connsiteX25" fmla="*/ 11826300 w 12188952"/>
              <a:gd name="connsiteY25" fmla="*/ 5343406 h 6054983"/>
              <a:gd name="connsiteX26" fmla="*/ 10936448 w 12188952"/>
              <a:gd name="connsiteY26" fmla="*/ 5557921 h 6054983"/>
              <a:gd name="connsiteX27" fmla="*/ 9983034 w 12188952"/>
              <a:gd name="connsiteY27" fmla="*/ 5737926 h 6054983"/>
              <a:gd name="connsiteX28" fmla="*/ 9184585 w 12188952"/>
              <a:gd name="connsiteY28" fmla="*/ 5853873 h 6054983"/>
              <a:gd name="connsiteX29" fmla="*/ 8576053 w 12188952"/>
              <a:gd name="connsiteY29" fmla="*/ 5923392 h 6054983"/>
              <a:gd name="connsiteX30" fmla="*/ 7862392 w 12188952"/>
              <a:gd name="connsiteY30" fmla="*/ 5984843 h 6054983"/>
              <a:gd name="connsiteX31" fmla="*/ 6933768 w 12188952"/>
              <a:gd name="connsiteY31" fmla="*/ 6036237 h 6054983"/>
              <a:gd name="connsiteX32" fmla="*/ 6476130 w 12188952"/>
              <a:gd name="connsiteY32" fmla="*/ 6050140 h 6054983"/>
              <a:gd name="connsiteX33" fmla="*/ 6360703 w 12188952"/>
              <a:gd name="connsiteY33" fmla="*/ 6054983 h 6054983"/>
              <a:gd name="connsiteX34" fmla="*/ 6055614 w 12188952"/>
              <a:gd name="connsiteY34" fmla="*/ 6054983 h 6054983"/>
              <a:gd name="connsiteX35" fmla="*/ 5976289 w 12188952"/>
              <a:gd name="connsiteY35" fmla="*/ 6050389 h 6054983"/>
              <a:gd name="connsiteX36" fmla="*/ 5263770 w 12188952"/>
              <a:gd name="connsiteY36" fmla="*/ 6014140 h 6054983"/>
              <a:gd name="connsiteX37" fmla="*/ 4345190 w 12188952"/>
              <a:gd name="connsiteY37" fmla="*/ 5952070 h 6054983"/>
              <a:gd name="connsiteX38" fmla="*/ 3372201 w 12188952"/>
              <a:gd name="connsiteY38" fmla="*/ 5853501 h 6054983"/>
              <a:gd name="connsiteX39" fmla="*/ 2361582 w 12188952"/>
              <a:gd name="connsiteY39" fmla="*/ 5734574 h 6054983"/>
              <a:gd name="connsiteX40" fmla="*/ 1232869 w 12188952"/>
              <a:gd name="connsiteY40" fmla="*/ 5561398 h 6054983"/>
              <a:gd name="connsiteX41" fmla="*/ 68483 w 12188952"/>
              <a:gd name="connsiteY41" fmla="*/ 5321691 h 6054983"/>
              <a:gd name="connsiteX42" fmla="*/ 0 w 12188952"/>
              <a:gd name="connsiteY42" fmla="*/ 5304336 h 6054983"/>
              <a:gd name="connsiteX43" fmla="*/ 0 w 12188952"/>
              <a:gd name="connsiteY43" fmla="*/ 5247847 h 6054983"/>
              <a:gd name="connsiteX44" fmla="*/ 72423 w 12188952"/>
              <a:gd name="connsiteY44" fmla="*/ 5266624 h 6054983"/>
              <a:gd name="connsiteX45" fmla="*/ 600566 w 12188952"/>
              <a:gd name="connsiteY45" fmla="*/ 5384994 h 6054983"/>
              <a:gd name="connsiteX46" fmla="*/ 1769069 w 12188952"/>
              <a:gd name="connsiteY46" fmla="*/ 5595162 h 6054983"/>
              <a:gd name="connsiteX47" fmla="*/ 2612900 w 12188952"/>
              <a:gd name="connsiteY47" fmla="*/ 5712104 h 6054983"/>
              <a:gd name="connsiteX48" fmla="*/ 2580488 w 12188952"/>
              <a:gd name="connsiteY48" fmla="*/ 5702173 h 6054983"/>
              <a:gd name="connsiteX49" fmla="*/ 1112357 w 12188952"/>
              <a:gd name="connsiteY49" fmla="*/ 5369476 h 6054983"/>
              <a:gd name="connsiteX50" fmla="*/ 420307 w 12188952"/>
              <a:gd name="connsiteY50" fmla="*/ 5170043 h 6054983"/>
              <a:gd name="connsiteX51" fmla="*/ 0 w 12188952"/>
              <a:gd name="connsiteY51" fmla="*/ 5031126 h 605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88952" h="6054983">
                <a:moveTo>
                  <a:pt x="6788003" y="5986774"/>
                </a:moveTo>
                <a:lnTo>
                  <a:pt x="6787005" y="5986852"/>
                </a:lnTo>
                <a:lnTo>
                  <a:pt x="6786779" y="5987386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5092539"/>
                </a:lnTo>
                <a:lnTo>
                  <a:pt x="12058081" y="5131579"/>
                </a:lnTo>
                <a:cubicBezTo>
                  <a:pt x="11930517" y="5167793"/>
                  <a:pt x="11802439" y="5202322"/>
                  <a:pt x="11673881" y="5235154"/>
                </a:cubicBezTo>
                <a:cubicBezTo>
                  <a:pt x="11259973" y="5342661"/>
                  <a:pt x="10842632" y="5436263"/>
                  <a:pt x="10422749" y="5518693"/>
                </a:cubicBezTo>
                <a:cubicBezTo>
                  <a:pt x="10090287" y="5583904"/>
                  <a:pt x="9756593" y="5642301"/>
                  <a:pt x="9421666" y="5693855"/>
                </a:cubicBezTo>
                <a:cubicBezTo>
                  <a:pt x="9100721" y="5743512"/>
                  <a:pt x="8778938" y="5788079"/>
                  <a:pt x="8456304" y="5827556"/>
                </a:cubicBezTo>
                <a:cubicBezTo>
                  <a:pt x="8209307" y="5857722"/>
                  <a:pt x="7961801" y="5883295"/>
                  <a:pt x="7714041" y="5907503"/>
                </a:cubicBezTo>
                <a:lnTo>
                  <a:pt x="6949978" y="5973283"/>
                </a:lnTo>
                <a:lnTo>
                  <a:pt x="6934569" y="5975354"/>
                </a:lnTo>
                <a:lnTo>
                  <a:pt x="6788750" y="5986715"/>
                </a:lnTo>
                <a:lnTo>
                  <a:pt x="6798241" y="5988535"/>
                </a:lnTo>
                <a:cubicBezTo>
                  <a:pt x="6809920" y="5989001"/>
                  <a:pt x="6822028" y="5986828"/>
                  <a:pt x="6833723" y="5986828"/>
                </a:cubicBezTo>
                <a:cubicBezTo>
                  <a:pt x="6849867" y="5986828"/>
                  <a:pt x="6866012" y="5984221"/>
                  <a:pt x="6882282" y="5983850"/>
                </a:cubicBezTo>
                <a:cubicBezTo>
                  <a:pt x="7114026" y="5978388"/>
                  <a:pt x="7345514" y="5966221"/>
                  <a:pt x="7576876" y="5951323"/>
                </a:cubicBezTo>
                <a:cubicBezTo>
                  <a:pt x="7925570" y="5928855"/>
                  <a:pt x="8274011" y="5900676"/>
                  <a:pt x="8621689" y="5864426"/>
                </a:cubicBezTo>
                <a:cubicBezTo>
                  <a:pt x="8907712" y="5835128"/>
                  <a:pt x="9193011" y="5800493"/>
                  <a:pt x="9477600" y="5760520"/>
                </a:cubicBezTo>
                <a:cubicBezTo>
                  <a:pt x="9862435" y="5706146"/>
                  <a:pt x="10245452" y="5641432"/>
                  <a:pt x="10626651" y="5566363"/>
                </a:cubicBezTo>
                <a:cubicBezTo>
                  <a:pt x="11087341" y="5475243"/>
                  <a:pt x="11544088" y="5367737"/>
                  <a:pt x="11995498" y="5240369"/>
                </a:cubicBezTo>
                <a:lnTo>
                  <a:pt x="12188952" y="5183370"/>
                </a:lnTo>
                <a:lnTo>
                  <a:pt x="12188952" y="5238107"/>
                </a:lnTo>
                <a:lnTo>
                  <a:pt x="11826300" y="5343406"/>
                </a:lnTo>
                <a:cubicBezTo>
                  <a:pt x="11531885" y="5423103"/>
                  <a:pt x="11235310" y="5493989"/>
                  <a:pt x="10936448" y="5557921"/>
                </a:cubicBezTo>
                <a:cubicBezTo>
                  <a:pt x="10620168" y="5625703"/>
                  <a:pt x="10302365" y="5685700"/>
                  <a:pt x="9983034" y="5737926"/>
                </a:cubicBezTo>
                <a:cubicBezTo>
                  <a:pt x="9717606" y="5781375"/>
                  <a:pt x="9451451" y="5820020"/>
                  <a:pt x="9184585" y="5853873"/>
                </a:cubicBezTo>
                <a:cubicBezTo>
                  <a:pt x="8981951" y="5879447"/>
                  <a:pt x="8779319" y="5903530"/>
                  <a:pt x="8576053" y="5923392"/>
                </a:cubicBezTo>
                <a:cubicBezTo>
                  <a:pt x="8338462" y="5946112"/>
                  <a:pt x="8100618" y="5967587"/>
                  <a:pt x="7862392" y="5984843"/>
                </a:cubicBezTo>
                <a:cubicBezTo>
                  <a:pt x="7553105" y="6007187"/>
                  <a:pt x="7243690" y="6025065"/>
                  <a:pt x="6933768" y="6036237"/>
                </a:cubicBezTo>
                <a:cubicBezTo>
                  <a:pt x="6781221" y="6041700"/>
                  <a:pt x="6628676" y="6045548"/>
                  <a:pt x="6476130" y="6050140"/>
                </a:cubicBezTo>
                <a:cubicBezTo>
                  <a:pt x="6437585" y="6048056"/>
                  <a:pt x="6398929" y="6049681"/>
                  <a:pt x="6360703" y="6054983"/>
                </a:cubicBezTo>
                <a:lnTo>
                  <a:pt x="6055614" y="6054983"/>
                </a:lnTo>
                <a:lnTo>
                  <a:pt x="5976289" y="6050389"/>
                </a:lnTo>
                <a:cubicBezTo>
                  <a:pt x="5738826" y="6037976"/>
                  <a:pt x="5501363" y="6024197"/>
                  <a:pt x="5263770" y="6014140"/>
                </a:cubicBezTo>
                <a:cubicBezTo>
                  <a:pt x="4957027" y="6001724"/>
                  <a:pt x="4650663" y="5981244"/>
                  <a:pt x="4345190" y="5952070"/>
                </a:cubicBezTo>
                <a:cubicBezTo>
                  <a:pt x="4020648" y="5921158"/>
                  <a:pt x="3696870" y="5886523"/>
                  <a:pt x="3372201" y="5853501"/>
                </a:cubicBezTo>
                <a:cubicBezTo>
                  <a:pt x="3034653" y="5819239"/>
                  <a:pt x="2697781" y="5779600"/>
                  <a:pt x="2361582" y="5734574"/>
                </a:cubicBezTo>
                <a:cubicBezTo>
                  <a:pt x="1984196" y="5684421"/>
                  <a:pt x="1607962" y="5626695"/>
                  <a:pt x="1232869" y="5561398"/>
                </a:cubicBezTo>
                <a:cubicBezTo>
                  <a:pt x="841970" y="5492685"/>
                  <a:pt x="453644" y="5414197"/>
                  <a:pt x="68483" y="5321691"/>
                </a:cubicBezTo>
                <a:lnTo>
                  <a:pt x="0" y="5304336"/>
                </a:lnTo>
                <a:lnTo>
                  <a:pt x="0" y="5247847"/>
                </a:lnTo>
                <a:lnTo>
                  <a:pt x="72423" y="5266624"/>
                </a:lnTo>
                <a:cubicBezTo>
                  <a:pt x="247899" y="5308802"/>
                  <a:pt x="424058" y="5348062"/>
                  <a:pt x="600566" y="5384994"/>
                </a:cubicBezTo>
                <a:cubicBezTo>
                  <a:pt x="988032" y="5465808"/>
                  <a:pt x="1377788" y="5534706"/>
                  <a:pt x="1769069" y="5595162"/>
                </a:cubicBezTo>
                <a:cubicBezTo>
                  <a:pt x="2051913" y="5638738"/>
                  <a:pt x="2335141" y="5678835"/>
                  <a:pt x="2612900" y="5712104"/>
                </a:cubicBezTo>
                <a:cubicBezTo>
                  <a:pt x="2604892" y="5714711"/>
                  <a:pt x="2593962" y="5704655"/>
                  <a:pt x="2580488" y="5702173"/>
                </a:cubicBezTo>
                <a:cubicBezTo>
                  <a:pt x="2086656" y="5610221"/>
                  <a:pt x="1597284" y="5499328"/>
                  <a:pt x="1112357" y="5369476"/>
                </a:cubicBezTo>
                <a:cubicBezTo>
                  <a:pt x="880233" y="5307405"/>
                  <a:pt x="649550" y="5240927"/>
                  <a:pt x="420307" y="5170043"/>
                </a:cubicBezTo>
                <a:lnTo>
                  <a:pt x="0" y="503112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D70046-B475-4BEA-A437-208F49FCD6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29452"/>
            <a:ext cx="9144000" cy="2526738"/>
          </a:xfrm>
        </p:spPr>
        <p:txBody>
          <a:bodyPr>
            <a:normAutofit/>
          </a:bodyPr>
          <a:lstStyle/>
          <a:p>
            <a:r>
              <a:rPr lang="en-US" sz="6600">
                <a:solidFill>
                  <a:srgbClr val="FFFFFF"/>
                </a:solidFill>
              </a:rPr>
              <a:t>Billionaires and World Bank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A5BA9B-FFD1-4A6E-8C6A-DFEEE213A6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5230"/>
            <a:ext cx="9144000" cy="162654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Geoffrey Flynn, Jenna Murphy, John Russell, Jennie Cinelli, Elie Tumaini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D080EC2-42B5-4E04-BBF7-F0BC5CB7C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35665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262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9BC320-8C9E-47BE-B7B5-CCCFB2493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4000" dirty="0"/>
              <a:t>Extract:</a:t>
            </a:r>
            <a:br>
              <a:rPr lang="en-US" sz="4000" dirty="0"/>
            </a:br>
            <a:r>
              <a:rPr lang="en-US" sz="4000" dirty="0"/>
              <a:t>Comparing extreme wealth versus country basics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9C713-6D85-413E-9707-9A10345F1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en-US" sz="1700" dirty="0"/>
              <a:t>Billionaires Worldwide (~3000 worldwide), Source: Kaggle, Format: CSV</a:t>
            </a:r>
          </a:p>
          <a:p>
            <a:pPr lvl="1"/>
            <a:r>
              <a:rPr lang="en-US" sz="1700" dirty="0"/>
              <a:t>Name</a:t>
            </a:r>
          </a:p>
          <a:p>
            <a:pPr lvl="1"/>
            <a:r>
              <a:rPr lang="en-US" sz="1700" dirty="0"/>
              <a:t>Net worth</a:t>
            </a:r>
          </a:p>
          <a:p>
            <a:pPr lvl="1"/>
            <a:r>
              <a:rPr lang="en-US" sz="1700" dirty="0"/>
              <a:t>Education</a:t>
            </a:r>
          </a:p>
          <a:p>
            <a:pPr lvl="1"/>
            <a:r>
              <a:rPr lang="en-US" sz="1700" dirty="0"/>
              <a:t>Citizenship / location</a:t>
            </a:r>
          </a:p>
          <a:p>
            <a:pPr lvl="1"/>
            <a:r>
              <a:rPr lang="en-US" sz="1700" dirty="0"/>
              <a:t>Source of wealth</a:t>
            </a:r>
          </a:p>
          <a:p>
            <a:r>
              <a:rPr lang="en-US" sz="1700" dirty="0"/>
              <a:t>World Bank Country Data (~300), Source: </a:t>
            </a:r>
            <a:r>
              <a:rPr lang="en-US" sz="1700" dirty="0" err="1"/>
              <a:t>World.Data</a:t>
            </a:r>
            <a:r>
              <a:rPr lang="en-US" sz="1700" dirty="0"/>
              <a:t>, Excel Spreadsheet</a:t>
            </a:r>
          </a:p>
          <a:p>
            <a:pPr lvl="1"/>
            <a:r>
              <a:rPr lang="en-US" sz="1700" dirty="0"/>
              <a:t>Country Name</a:t>
            </a:r>
          </a:p>
          <a:p>
            <a:pPr lvl="1"/>
            <a:r>
              <a:rPr lang="en-US" sz="1700" dirty="0"/>
              <a:t>Region Code</a:t>
            </a:r>
          </a:p>
          <a:p>
            <a:pPr lvl="1"/>
            <a:r>
              <a:rPr lang="en-US" sz="1700" dirty="0"/>
              <a:t>Country Code</a:t>
            </a:r>
          </a:p>
          <a:p>
            <a:pPr lvl="1"/>
            <a:r>
              <a:rPr lang="en-US" sz="1700" dirty="0"/>
              <a:t>GDP, PPP (Current International $)</a:t>
            </a:r>
          </a:p>
          <a:p>
            <a:pPr lvl="1"/>
            <a:r>
              <a:rPr lang="en-US" sz="1700" dirty="0"/>
              <a:t>Population Total</a:t>
            </a:r>
          </a:p>
          <a:p>
            <a:pPr lvl="1"/>
            <a:r>
              <a:rPr lang="en-US" sz="1700" dirty="0"/>
              <a:t>Population CAGR</a:t>
            </a:r>
          </a:p>
          <a:p>
            <a:pPr lvl="1"/>
            <a:r>
              <a:rPr lang="en-US" sz="1700" dirty="0"/>
              <a:t>Internet Users (per 100 people)</a:t>
            </a:r>
          </a:p>
          <a:p>
            <a:pPr lvl="1"/>
            <a:r>
              <a:rPr lang="en-US" sz="1700" dirty="0"/>
              <a:t>Population Largest City % of Urban Pop</a:t>
            </a:r>
          </a:p>
          <a:p>
            <a:pPr lvl="1"/>
            <a:r>
              <a:rPr lang="en-US" sz="1700" dirty="0"/>
              <a:t>2014 Life Expectancy at Birth, Total (years)</a:t>
            </a:r>
          </a:p>
        </p:txBody>
      </p:sp>
    </p:spTree>
    <p:extLst>
      <p:ext uri="{BB962C8B-B14F-4D97-AF65-F5344CB8AC3E}">
        <p14:creationId xmlns:p14="http://schemas.microsoft.com/office/powerpoint/2010/main" val="2892368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04DCDEA-60EE-4FBF-B515-F83D82F966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0A2E813C-10EB-B14C-8A27-401520D3CA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04" b="-3"/>
          <a:stretch/>
        </p:blipFill>
        <p:spPr>
          <a:xfrm>
            <a:off x="4426858" y="3429004"/>
            <a:ext cx="7765144" cy="3428999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18C3F3F0-80B9-2E4B-B60A-0CEB547AF06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02" b="-1"/>
          <a:stretch/>
        </p:blipFill>
        <p:spPr>
          <a:xfrm>
            <a:off x="4426853" y="-3"/>
            <a:ext cx="7765146" cy="3434400"/>
          </a:xfrm>
          <a:prstGeom prst="rect">
            <a:avLst/>
          </a:prstGeom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4D94F3A-BF39-47F6-9AAA-3C61AF7E0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80618F-200B-42DD-8D72-4B31B35D1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662400"/>
            <a:ext cx="3384000" cy="1492132"/>
          </a:xfrm>
        </p:spPr>
        <p:txBody>
          <a:bodyPr anchor="t">
            <a:normAutofit/>
          </a:bodyPr>
          <a:lstStyle/>
          <a:p>
            <a:r>
              <a:rPr lang="en-US"/>
              <a:t>Transform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BB677-1100-431F-BB2F-16971DA3A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51" y="2286000"/>
            <a:ext cx="3384000" cy="3844800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tx1">
                    <a:alpha val="60000"/>
                  </a:schemeClr>
                </a:solidFill>
              </a:rPr>
              <a:t>Drop columns</a:t>
            </a:r>
          </a:p>
          <a:p>
            <a:r>
              <a:rPr lang="en-US" sz="2000">
                <a:solidFill>
                  <a:schemeClr val="tx1">
                    <a:alpha val="60000"/>
                  </a:schemeClr>
                </a:solidFill>
              </a:rPr>
              <a:t>Leave NaN fields blank by using Try /Except to keep but not drop</a:t>
            </a:r>
          </a:p>
          <a:p>
            <a:r>
              <a:rPr lang="en-US" sz="2000">
                <a:solidFill>
                  <a:schemeClr val="tx1">
                    <a:alpha val="60000"/>
                  </a:schemeClr>
                </a:solidFill>
              </a:rPr>
              <a:t>Separating out fields with multiple entries</a:t>
            </a:r>
          </a:p>
          <a:p>
            <a:pPr lvl="1"/>
            <a:r>
              <a:rPr lang="en-US" sz="2000">
                <a:solidFill>
                  <a:schemeClr val="tx1">
                    <a:alpha val="60000"/>
                  </a:schemeClr>
                </a:solidFill>
              </a:rPr>
              <a:t>Education</a:t>
            </a:r>
          </a:p>
          <a:p>
            <a:pPr lvl="1"/>
            <a:r>
              <a:rPr lang="en-US" sz="2000">
                <a:solidFill>
                  <a:schemeClr val="tx1">
                    <a:alpha val="60000"/>
                  </a:schemeClr>
                </a:solidFill>
              </a:rPr>
              <a:t>City</a:t>
            </a:r>
          </a:p>
          <a:p>
            <a:pPr lvl="1"/>
            <a:endParaRPr lang="en-US" sz="200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235ADE7A-CB7D-D042-804D-06B70FF2C64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628900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308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5434CA-8433-984A-B8A7-AC7C0BF72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5583148"/>
          </a:xfrm>
        </p:spPr>
        <p:txBody>
          <a:bodyPr anchor="ctr">
            <a:normAutofit/>
          </a:bodyPr>
          <a:lstStyle/>
          <a:p>
            <a:r>
              <a:rPr lang="en-US" sz="5400"/>
              <a:t>Transform Output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41DCBA32-76AB-604E-86D1-E62041B806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9" t="990" r="1140"/>
          <a:stretch/>
        </p:blipFill>
        <p:spPr>
          <a:xfrm>
            <a:off x="4413504" y="1682496"/>
            <a:ext cx="7638288" cy="331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41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9832C3-D6F1-4D97-87D0-621ECC4AB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/>
              <a:t>Load</a:t>
            </a:r>
          </a:p>
        </p:txBody>
      </p:sp>
      <p:sp>
        <p:nvSpPr>
          <p:cNvPr id="17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9B7B7-5F30-4493-A0BE-1B3CF811E8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3426483" cy="4119172"/>
          </a:xfrm>
        </p:spPr>
        <p:txBody>
          <a:bodyPr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sz="1400" b="1" dirty="0"/>
              <a:t>Load Steps</a:t>
            </a:r>
          </a:p>
          <a:p>
            <a:pPr fontAlgn="base"/>
            <a:r>
              <a:rPr lang="en-US" sz="1400" dirty="0"/>
              <a:t>Created ERD with </a:t>
            </a:r>
            <a:r>
              <a:rPr lang="en-US" sz="1400" u="sng" dirty="0">
                <a:hlinkClick r:id="rId2"/>
              </a:rPr>
              <a:t>https://app.quickdatabasediagrams.com/</a:t>
            </a:r>
            <a:endParaRPr lang="en-US" sz="1400" dirty="0"/>
          </a:p>
          <a:p>
            <a:pPr fontAlgn="base"/>
            <a:r>
              <a:rPr lang="en-US" sz="1400" dirty="0"/>
              <a:t>Exported PostgreSQL file</a:t>
            </a:r>
          </a:p>
          <a:p>
            <a:pPr fontAlgn="base"/>
            <a:r>
              <a:rPr lang="en-US" sz="1400" dirty="0"/>
              <a:t>Ran SQL file to create tables in </a:t>
            </a:r>
            <a:r>
              <a:rPr lang="en-US" sz="1400" dirty="0" err="1"/>
              <a:t>pgAdmin</a:t>
            </a:r>
            <a:r>
              <a:rPr lang="en-US" sz="1400" dirty="0"/>
              <a:t> 4</a:t>
            </a:r>
          </a:p>
          <a:p>
            <a:pPr fontAlgn="base"/>
            <a:r>
              <a:rPr lang="en-US" sz="1400" dirty="0"/>
              <a:t>Imported newly created CSV files into tables</a:t>
            </a:r>
          </a:p>
          <a:p>
            <a:pPr fontAlgn="base"/>
            <a:r>
              <a:rPr lang="en-US" sz="1400" dirty="0"/>
              <a:t>Query tests to make sure tables can join on Country Name</a:t>
            </a:r>
          </a:p>
          <a:p>
            <a:pPr marL="0" indent="0" fontAlgn="base">
              <a:buNone/>
            </a:pPr>
            <a:endParaRPr lang="en-US" sz="1400" dirty="0"/>
          </a:p>
          <a:p>
            <a:pPr marL="0" indent="0" fontAlgn="base">
              <a:buNone/>
            </a:pPr>
            <a:r>
              <a:rPr lang="en-US" sz="1400" b="1" dirty="0"/>
              <a:t>Problems Encountered</a:t>
            </a:r>
          </a:p>
          <a:p>
            <a:pPr marL="0" indent="0" fontAlgn="base">
              <a:buNone/>
            </a:pPr>
            <a:r>
              <a:rPr lang="en-US" sz="1400" dirty="0"/>
              <a:t>Originally created with Not Null for all columns, which ultimately needed to be removed in order to import the CSV files.</a:t>
            </a:r>
          </a:p>
          <a:p>
            <a:pPr marL="0" indent="0" fontAlgn="base">
              <a:buNone/>
            </a:pPr>
            <a:r>
              <a:rPr lang="en-US" sz="1400" dirty="0" err="1"/>
              <a:t>DataTypes</a:t>
            </a:r>
            <a:r>
              <a:rPr lang="en-US" sz="1400" dirty="0"/>
              <a:t> had to be adjusted, such as Population needed to be adjusted from INT to BIGINT</a:t>
            </a:r>
          </a:p>
          <a:p>
            <a:pPr marL="0" indent="0" fontAlgn="base">
              <a:buNone/>
            </a:pPr>
            <a:r>
              <a:rPr lang="en-US" sz="1400" dirty="0"/>
              <a:t>Tried to create a foreign key that was not based off of a primary key, ultimately foreign keys were removed</a:t>
            </a:r>
          </a:p>
          <a:p>
            <a:pPr marL="0" indent="0">
              <a:buNone/>
            </a:pPr>
            <a:endParaRPr lang="en-US" sz="1400" dirty="0"/>
          </a:p>
          <a:p>
            <a:pPr fontAlgn="base"/>
            <a:endParaRPr lang="en-US" sz="1400" dirty="0"/>
          </a:p>
        </p:txBody>
      </p:sp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61E3CA9-43BC-1A48-ACC1-41EB37856E6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9" r="23589" b="2"/>
          <a:stretch/>
        </p:blipFill>
        <p:spPr>
          <a:xfrm>
            <a:off x="4463085" y="2259130"/>
            <a:ext cx="3532928" cy="3672278"/>
          </a:xfrm>
          <a:prstGeom prst="rect">
            <a:avLst/>
          </a:prstGeom>
        </p:spPr>
      </p:pic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062C735F-E614-FD45-8560-B186221528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2624" y="2071316"/>
            <a:ext cx="3142669" cy="4308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667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6AA5E9-5513-C44F-B189-3C1FB5004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Queries</a:t>
            </a:r>
          </a:p>
        </p:txBody>
      </p:sp>
      <p:sp>
        <p:nvSpPr>
          <p:cNvPr id="3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Table&#10;&#10;Description automatically generated">
            <a:extLst>
              <a:ext uri="{FF2B5EF4-FFF2-40B4-BE49-F238E27FC236}">
                <a16:creationId xmlns:a16="http://schemas.microsoft.com/office/drawing/2014/main" id="{576212C9-43D1-2B40-AAED-FE2163DD5A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776" y="1931249"/>
            <a:ext cx="4634214" cy="4375062"/>
          </a:xfrm>
          <a:prstGeom prst="rect">
            <a:avLst/>
          </a:prstGeom>
        </p:spPr>
      </p:pic>
      <p:pic>
        <p:nvPicPr>
          <p:cNvPr id="5" name="Picture 4" descr="Application&#10;&#10;Description automatically generated with medium confidence">
            <a:extLst>
              <a:ext uri="{FF2B5EF4-FFF2-40B4-BE49-F238E27FC236}">
                <a16:creationId xmlns:a16="http://schemas.microsoft.com/office/drawing/2014/main" id="{6EB04CAE-7A72-9541-AC2B-BEC194383F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036" y="2836545"/>
            <a:ext cx="5689600" cy="191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177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6AA5E9-5513-C44F-B189-3C1FB5004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Queries</a:t>
            </a:r>
          </a:p>
        </p:txBody>
      </p:sp>
      <p:sp>
        <p:nvSpPr>
          <p:cNvPr id="3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Diagram&#10;&#10;Description automatically generated with low confidence">
            <a:extLst>
              <a:ext uri="{FF2B5EF4-FFF2-40B4-BE49-F238E27FC236}">
                <a16:creationId xmlns:a16="http://schemas.microsoft.com/office/drawing/2014/main" id="{71E90723-96CF-2D4B-8135-D45FA0DE6B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634" y="1840866"/>
            <a:ext cx="5778246" cy="1400787"/>
          </a:xfrm>
          <a:prstGeom prst="rect">
            <a:avLst/>
          </a:prstGeom>
        </p:spPr>
      </p:pic>
      <p:pic>
        <p:nvPicPr>
          <p:cNvPr id="8" name="Picture 7" descr="Text&#10;&#10;Description automatically generated with medium confidence">
            <a:extLst>
              <a:ext uri="{FF2B5EF4-FFF2-40B4-BE49-F238E27FC236}">
                <a16:creationId xmlns:a16="http://schemas.microsoft.com/office/drawing/2014/main" id="{2451995B-1B26-7742-A6B2-077C4BF88F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0508" y="1914018"/>
            <a:ext cx="5206816" cy="1327635"/>
          </a:xfrm>
          <a:prstGeom prst="rect">
            <a:avLst/>
          </a:prstGeom>
        </p:spPr>
      </p:pic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4054E0EE-6920-9646-98A6-0B61928D3B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634" y="3355075"/>
            <a:ext cx="4838700" cy="3048000"/>
          </a:xfrm>
          <a:prstGeom prst="rect">
            <a:avLst/>
          </a:prstGeom>
        </p:spPr>
      </p:pic>
      <p:pic>
        <p:nvPicPr>
          <p:cNvPr id="14" name="Picture 13" descr="Table&#10;&#10;Description automatically generated">
            <a:extLst>
              <a:ext uri="{FF2B5EF4-FFF2-40B4-BE49-F238E27FC236}">
                <a16:creationId xmlns:a16="http://schemas.microsoft.com/office/drawing/2014/main" id="{C4066CAF-5DC9-1140-A422-DC0A250E26B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679" y="3513922"/>
            <a:ext cx="47879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477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6AA5E9-5513-C44F-B189-3C1FB5004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Queries</a:t>
            </a:r>
          </a:p>
        </p:txBody>
      </p:sp>
      <p:sp>
        <p:nvSpPr>
          <p:cNvPr id="3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2A90EE5B-3732-BF46-97F8-0FC88671C1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891" y="1920261"/>
            <a:ext cx="5255889" cy="1188832"/>
          </a:xfrm>
          <a:prstGeom prst="rect">
            <a:avLst/>
          </a:prstGeom>
        </p:spPr>
      </p:pic>
      <p:pic>
        <p:nvPicPr>
          <p:cNvPr id="21" name="Picture 2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C2CAEBB-2AB8-9643-88E0-8C5C02ED71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916" y="1851415"/>
            <a:ext cx="5767262" cy="1559297"/>
          </a:xfrm>
          <a:prstGeom prst="rect">
            <a:avLst/>
          </a:prstGeom>
        </p:spPr>
      </p:pic>
      <p:pic>
        <p:nvPicPr>
          <p:cNvPr id="27" name="Picture 26" descr="Table&#10;&#10;Description automatically generated">
            <a:extLst>
              <a:ext uri="{FF2B5EF4-FFF2-40B4-BE49-F238E27FC236}">
                <a16:creationId xmlns:a16="http://schemas.microsoft.com/office/drawing/2014/main" id="{D130402B-C388-A640-B831-F15AE3ACF5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87219"/>
            <a:ext cx="3431477" cy="3305656"/>
          </a:xfrm>
          <a:prstGeom prst="rect">
            <a:avLst/>
          </a:prstGeom>
        </p:spPr>
      </p:pic>
      <p:pic>
        <p:nvPicPr>
          <p:cNvPr id="30" name="Picture 29" descr="Table&#10;&#10;Description automatically generated">
            <a:extLst>
              <a:ext uri="{FF2B5EF4-FFF2-40B4-BE49-F238E27FC236}">
                <a16:creationId xmlns:a16="http://schemas.microsoft.com/office/drawing/2014/main" id="{51916B71-87AE-5448-8163-65C3BA88B3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877" y="3555534"/>
            <a:ext cx="6451095" cy="2848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336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6AA5E9-5513-C44F-B189-3C1FB5004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/>
              <a:t>Summary</a:t>
            </a:r>
          </a:p>
        </p:txBody>
      </p:sp>
      <p:sp>
        <p:nvSpPr>
          <p:cNvPr id="38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6E163-BF76-F449-9923-44A85B1DE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200" dirty="0"/>
              <a:t>Why we selected PostgreSQL</a:t>
            </a:r>
          </a:p>
          <a:p>
            <a:r>
              <a:rPr lang="en-US" sz="2200" dirty="0"/>
              <a:t>Originally planned to have more tables</a:t>
            </a:r>
          </a:p>
          <a:p>
            <a:r>
              <a:rPr lang="en-US" sz="2200" dirty="0"/>
              <a:t>Time Constraints</a:t>
            </a:r>
          </a:p>
          <a:p>
            <a:r>
              <a:rPr lang="en-US" sz="2200" dirty="0"/>
              <a:t>We did not have images or documents, most data was tabular</a:t>
            </a:r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096702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270</Words>
  <Application>Microsoft Macintosh PowerPoint</Application>
  <PresentationFormat>Widescreen</PresentationFormat>
  <Paragraphs>47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Billionaires and World Bank Data</vt:lpstr>
      <vt:lpstr>Extract: Comparing extreme wealth versus country basics</vt:lpstr>
      <vt:lpstr>Transform</vt:lpstr>
      <vt:lpstr>Transform Output</vt:lpstr>
      <vt:lpstr>Load</vt:lpstr>
      <vt:lpstr>Queries</vt:lpstr>
      <vt:lpstr>Queries</vt:lpstr>
      <vt:lpstr>Queries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Russell</dc:creator>
  <cp:lastModifiedBy>Cinelli, Jennie</cp:lastModifiedBy>
  <cp:revision>16</cp:revision>
  <dcterms:created xsi:type="dcterms:W3CDTF">2021-06-12T17:54:04Z</dcterms:created>
  <dcterms:modified xsi:type="dcterms:W3CDTF">2021-06-15T15:37:20Z</dcterms:modified>
</cp:coreProperties>
</file>