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94"/>
  </p:normalViewPr>
  <p:slideViewPr>
    <p:cSldViewPr snapToGrid="0">
      <p:cViewPr varScale="1">
        <p:scale>
          <a:sx n="90" d="100"/>
          <a:sy n="90" d="100"/>
        </p:scale>
        <p:origin x="23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072AE-12B8-488F-AC83-96F9BB5D3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3C273-FEB5-45D7-9BC1-90771A706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F0CF5-DA55-4A07-8E0B-C26129687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C7B83-5D29-4C72-B773-3C85CFBC8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C5424-CDB1-41C6-8EA6-F534E04C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1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ED962-CE74-412B-ACD8-562AEBF8C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8D165-6A02-4A43-95F8-04FB84EC9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59833-8AF5-422A-8046-70EFA1C3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0472A-0F0B-4F56-8394-E20D5D4D7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D2B92-4194-40A8-9DF4-8AF689C6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47E0DB-1B7A-4985-A027-2922B0FE8E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54F2C-E143-40EB-BD5A-B3D18527C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3C514-9249-4609-8190-4E6F5CDD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66A4C-4966-4B4A-BF0B-863E2837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80AEF-ADAD-4203-BE61-B78121F5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0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FBF8B-6DEF-4756-BB4A-E9F93FAD4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0B836-0033-497E-A1CD-69398AF13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BB017-E597-48DB-A2A0-BBC18724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54AF0-047D-4789-B5BB-965DEFBB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EBA33-0E10-42AF-9F01-A4BBD3E6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8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085C-2F6C-4215-A871-45DF1489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67F14-A9E3-439F-A194-0CF1C5559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0228A-B012-4AE9-A895-BFCF926C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DAA38-4A5C-4FC6-9539-0DC2BBF8F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9EB55-7F8E-4C53-9F3E-9C11C212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3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24A7-5D62-4D11-BD0A-BFA4C0793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F75CD-F052-4051-92FD-922DD8CA4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7CD73-B25B-481D-83DC-B9121D8A6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21066-ABFA-4D60-AEDE-15416FACB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FE564-19F5-41B3-A4E5-20968EEBD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0542F-251E-418D-BA19-04FC03EA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30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DE6D-5EA8-4A3C-83E4-3356D3A70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C9644-940A-41C9-B713-153C297E1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7E301-CEBF-488A-B8C8-E5F9B3729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F9AB17-B2D1-410B-98AF-39124998F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9E5FA-6C4C-4F59-9B52-9F20F4F510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193B8-D1AC-47C5-A67D-F5EB128DF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14395D-7DF8-4C04-B5DA-D763D23BF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5D9DCE-0B35-4842-A771-F267D7A46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4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3F363-6431-4B55-AC99-72C242FF3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D6E1FA-84AC-4DB5-B2AD-AE5860685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D14B9-0081-490F-8B5B-7EB6F3161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F9B26-6C1F-4CA1-9091-F053A999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6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391C6-10AE-4DDF-BBED-4291C25C4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434B63-DCDA-4586-AE4F-CFE46119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CC8B3-CA67-4239-9F15-21BE693A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9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8B69-543E-4847-BF1D-9229870C9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8430A-CCA8-40FC-BF03-921F6B362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266B4-57F0-4306-8B2C-B8D0659BE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55D5F-83F5-45E2-9AF7-FDA0B8301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97E23-577F-4E09-AF81-2BBA70FA6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75160-F521-4536-8DE4-6B9E87C0B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4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95CE6-E53F-487C-B762-240CB67A5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FBFE0A-4CC9-412B-B1AB-C239931ED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8CB3-AB5D-4209-AA18-9B032DA95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76A16-A910-4E0C-B1B6-D2420730F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01B90-333C-4264-87FC-9E787C48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B6141-1840-4B11-B5D1-84F1C9A4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2464D-1E8C-4966-8BFD-B91C4825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6BFE1-C060-4137-89AA-52ECF29C1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1F7F9-23A4-48BB-91CF-EC297472F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466D4-B791-418D-A7CD-2CFEF8FE2CBF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2B031-A6B0-4C29-854E-DF4E80BD7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F2AC8-AC7D-4793-9BC1-6F8F78569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3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pp.quickdatabasediagram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70046-B475-4BEA-A437-208F49FCD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9452"/>
            <a:ext cx="9144000" cy="2526738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Billionaires and World Bank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5BA9B-FFD1-4A6E-8C6A-DFEEE213A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5230"/>
            <a:ext cx="9144000" cy="162654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Geoffrey Flynn, Jenna Murphy, John Russell, Jennie Cinelli, Elie Tumaini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6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BC320-8C9E-47BE-B7B5-CCCFB249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000" dirty="0"/>
              <a:t>Extract</a:t>
            </a:r>
            <a:br>
              <a:rPr lang="en-US" sz="4000" dirty="0"/>
            </a:br>
            <a:r>
              <a:rPr lang="en-US" sz="4000" dirty="0"/>
              <a:t>Comparing extreme wealth versus county basics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9C713-6D85-413E-9707-9A10345F1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1700"/>
              <a:t>Billionaires worldwide (~3000 worldwide), Source: Kaggle, Format: CSV</a:t>
            </a:r>
          </a:p>
          <a:p>
            <a:pPr lvl="1"/>
            <a:r>
              <a:rPr lang="en-US" sz="1700"/>
              <a:t>Name</a:t>
            </a:r>
          </a:p>
          <a:p>
            <a:pPr lvl="1"/>
            <a:r>
              <a:rPr lang="en-US" sz="1700"/>
              <a:t>Net worth</a:t>
            </a:r>
          </a:p>
          <a:p>
            <a:pPr lvl="1"/>
            <a:r>
              <a:rPr lang="en-US" sz="1700"/>
              <a:t>Education</a:t>
            </a:r>
          </a:p>
          <a:p>
            <a:pPr lvl="1"/>
            <a:r>
              <a:rPr lang="en-US" sz="1700"/>
              <a:t>Citizenship / location</a:t>
            </a:r>
          </a:p>
          <a:p>
            <a:pPr lvl="1"/>
            <a:r>
              <a:rPr lang="en-US" sz="1700"/>
              <a:t>Source of wealth</a:t>
            </a:r>
          </a:p>
          <a:p>
            <a:r>
              <a:rPr lang="en-US" sz="1700"/>
              <a:t>World Bank country data (~300), Source: World.Data, Excel Spreadsheet</a:t>
            </a:r>
          </a:p>
          <a:p>
            <a:pPr lvl="1"/>
            <a:r>
              <a:rPr lang="en-US" sz="1700"/>
              <a:t>Country Name</a:t>
            </a:r>
          </a:p>
          <a:p>
            <a:pPr lvl="1"/>
            <a:r>
              <a:rPr lang="en-US" sz="1700"/>
              <a:t>Region Code</a:t>
            </a:r>
          </a:p>
          <a:p>
            <a:pPr lvl="1"/>
            <a:r>
              <a:rPr lang="en-US" sz="1700"/>
              <a:t>Country Code</a:t>
            </a:r>
          </a:p>
          <a:p>
            <a:pPr lvl="1"/>
            <a:r>
              <a:rPr lang="en-US" sz="1700"/>
              <a:t>GDP, PPP (Current International $)</a:t>
            </a:r>
          </a:p>
          <a:p>
            <a:pPr lvl="1"/>
            <a:r>
              <a:rPr lang="en-US" sz="1700"/>
              <a:t>Population Total</a:t>
            </a:r>
          </a:p>
          <a:p>
            <a:pPr lvl="1"/>
            <a:r>
              <a:rPr lang="en-US" sz="1700"/>
              <a:t>Population CAGR</a:t>
            </a:r>
          </a:p>
          <a:p>
            <a:pPr lvl="1"/>
            <a:r>
              <a:rPr lang="en-US" sz="1700"/>
              <a:t>Internet Users (per 100 people)</a:t>
            </a:r>
          </a:p>
          <a:p>
            <a:pPr lvl="1"/>
            <a:r>
              <a:rPr lang="en-US" sz="1700"/>
              <a:t>Population Largest City % of Urban Pop</a:t>
            </a:r>
          </a:p>
          <a:p>
            <a:pPr lvl="1"/>
            <a:r>
              <a:rPr lang="en-US" sz="1700"/>
              <a:t>2014 Life Expectancy at Birth, Total (years)</a:t>
            </a:r>
          </a:p>
        </p:txBody>
      </p:sp>
    </p:spTree>
    <p:extLst>
      <p:ext uri="{BB962C8B-B14F-4D97-AF65-F5344CB8AC3E}">
        <p14:creationId xmlns:p14="http://schemas.microsoft.com/office/powerpoint/2010/main" val="2892368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04DCDEA-60EE-4FBF-B515-F83D82F96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A2E813C-10EB-B14C-8A27-401520D3CA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4" b="-3"/>
          <a:stretch/>
        </p:blipFill>
        <p:spPr>
          <a:xfrm>
            <a:off x="4426858" y="3429004"/>
            <a:ext cx="7765144" cy="3428999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8C3F3F0-80B9-2E4B-B60A-0CEB547AF0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2" b="-1"/>
          <a:stretch/>
        </p:blipFill>
        <p:spPr>
          <a:xfrm>
            <a:off x="4426853" y="-3"/>
            <a:ext cx="7765146" cy="343440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4D94F3A-BF39-47F6-9AAA-3C61AF7E0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80618F-200B-42DD-8D72-4B31B35D1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/>
              <a:t>Transform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BB677-1100-431F-BB2F-16971DA3A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Drop columns</a:t>
            </a:r>
          </a:p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Leave NaN fields blank by using Try /Except to keep but not drop</a:t>
            </a:r>
          </a:p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Separating out fields with multiple entries</a:t>
            </a:r>
          </a:p>
          <a:p>
            <a:pPr lvl="1"/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Education</a:t>
            </a:r>
          </a:p>
          <a:p>
            <a:pPr lvl="1"/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City</a:t>
            </a:r>
          </a:p>
          <a:p>
            <a:pPr lvl="1"/>
            <a:endParaRPr lang="en-US" sz="200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35ADE7A-CB7D-D042-804D-06B70FF2C6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6289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0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5434CA-8433-984A-B8A7-AC7C0BF72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Transform Output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41DCBA32-76AB-604E-86D1-E62041B806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" t="990" r="1140"/>
          <a:stretch/>
        </p:blipFill>
        <p:spPr>
          <a:xfrm>
            <a:off x="4413504" y="1682496"/>
            <a:ext cx="7638288" cy="331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1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9832C3-D6F1-4D97-87D0-621ECC4A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Load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9B7B7-5F30-4493-A0BE-1B3CF811E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3426483" cy="4119172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1" dirty="0"/>
              <a:t>Load Steps</a:t>
            </a:r>
          </a:p>
          <a:p>
            <a:pPr fontAlgn="base"/>
            <a:r>
              <a:rPr lang="en-US" sz="1400" dirty="0"/>
              <a:t>Created ERD with </a:t>
            </a:r>
            <a:r>
              <a:rPr lang="en-US" sz="1400" u="sng" dirty="0">
                <a:hlinkClick r:id="rId2"/>
              </a:rPr>
              <a:t>https://app.quickdatabasediagrams.com/</a:t>
            </a:r>
            <a:endParaRPr lang="en-US" sz="1400" dirty="0"/>
          </a:p>
          <a:p>
            <a:pPr fontAlgn="base"/>
            <a:r>
              <a:rPr lang="en-US" sz="1400" dirty="0"/>
              <a:t>Exported PostgreSQL file</a:t>
            </a:r>
          </a:p>
          <a:p>
            <a:pPr fontAlgn="base"/>
            <a:r>
              <a:rPr lang="en-US" sz="1400" dirty="0"/>
              <a:t>Ran SQL file to create tables in </a:t>
            </a:r>
            <a:r>
              <a:rPr lang="en-US" sz="1400" dirty="0" err="1"/>
              <a:t>pgAdmin</a:t>
            </a:r>
            <a:r>
              <a:rPr lang="en-US" sz="1400" dirty="0"/>
              <a:t> 4</a:t>
            </a:r>
          </a:p>
          <a:p>
            <a:pPr fontAlgn="base"/>
            <a:r>
              <a:rPr lang="en-US" sz="1400" dirty="0"/>
              <a:t>Imported newly created CSV files into tables</a:t>
            </a:r>
          </a:p>
          <a:p>
            <a:pPr fontAlgn="base"/>
            <a:r>
              <a:rPr lang="en-US" sz="1400" dirty="0"/>
              <a:t>Query tests to make sure tables can join on Country Name</a:t>
            </a:r>
          </a:p>
          <a:p>
            <a:pPr marL="0" indent="0" fontAlgn="base">
              <a:buNone/>
            </a:pPr>
            <a:endParaRPr lang="en-US" sz="1400" dirty="0"/>
          </a:p>
          <a:p>
            <a:pPr marL="0" indent="0" fontAlgn="base">
              <a:buNone/>
            </a:pPr>
            <a:r>
              <a:rPr lang="en-US" sz="1400" b="1" dirty="0"/>
              <a:t>Problems Encountered</a:t>
            </a:r>
          </a:p>
          <a:p>
            <a:pPr marL="0" indent="0" fontAlgn="base">
              <a:buNone/>
            </a:pPr>
            <a:r>
              <a:rPr lang="en-US" sz="1400" dirty="0"/>
              <a:t>Originally created with Not Null for all columns, which ultimately needed to be removed in order to import the CSV files.</a:t>
            </a:r>
          </a:p>
          <a:p>
            <a:pPr marL="0" indent="0" fontAlgn="base">
              <a:buNone/>
            </a:pPr>
            <a:r>
              <a:rPr lang="en-US" sz="1400" dirty="0" err="1"/>
              <a:t>DataTypes</a:t>
            </a:r>
            <a:r>
              <a:rPr lang="en-US" sz="1400" dirty="0"/>
              <a:t> had to be adjusted, such as Population needed to be adjusted from INT to BIGINT</a:t>
            </a:r>
          </a:p>
          <a:p>
            <a:pPr marL="0" indent="0" fontAlgn="base">
              <a:buNone/>
            </a:pPr>
            <a:r>
              <a:rPr lang="en-US" sz="1400" dirty="0"/>
              <a:t>Tried to create a foreign key that was not based off of a primary key, ultimately foreign keys were removed</a:t>
            </a:r>
          </a:p>
          <a:p>
            <a:pPr marL="0" indent="0">
              <a:buNone/>
            </a:pPr>
            <a:endParaRPr lang="en-US" sz="1400" dirty="0"/>
          </a:p>
          <a:p>
            <a:pPr fontAlgn="base"/>
            <a:endParaRPr lang="en-US" sz="1400" dirty="0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61E3CA9-43BC-1A48-ACC1-41EB37856E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9" r="23589" b="2"/>
          <a:stretch/>
        </p:blipFill>
        <p:spPr>
          <a:xfrm>
            <a:off x="4463085" y="2259130"/>
            <a:ext cx="3532928" cy="3672278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062C735F-E614-FD45-8560-B186221528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624" y="2071316"/>
            <a:ext cx="3142669" cy="430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6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AA5E9-5513-C44F-B189-3C1FB5004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Queries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A90EE5B-3732-BF46-97F8-0FC88671C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91" y="1920261"/>
            <a:ext cx="5255889" cy="1188832"/>
          </a:xfrm>
          <a:prstGeom prst="rect">
            <a:avLst/>
          </a:prstGeom>
        </p:spPr>
      </p:pic>
      <p:pic>
        <p:nvPicPr>
          <p:cNvPr id="21" name="Picture 2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C2CAEBB-2AB8-9643-88E0-8C5C02ED7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916" y="1851415"/>
            <a:ext cx="5767262" cy="1559297"/>
          </a:xfrm>
          <a:prstGeom prst="rect">
            <a:avLst/>
          </a:prstGeom>
        </p:spPr>
      </p:pic>
      <p:pic>
        <p:nvPicPr>
          <p:cNvPr id="27" name="Picture 26" descr="Table&#10;&#10;Description automatically generated">
            <a:extLst>
              <a:ext uri="{FF2B5EF4-FFF2-40B4-BE49-F238E27FC236}">
                <a16:creationId xmlns:a16="http://schemas.microsoft.com/office/drawing/2014/main" id="{D130402B-C388-A640-B831-F15AE3ACF5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87219"/>
            <a:ext cx="3431477" cy="3305656"/>
          </a:xfrm>
          <a:prstGeom prst="rect">
            <a:avLst/>
          </a:prstGeom>
        </p:spPr>
      </p:pic>
      <p:pic>
        <p:nvPicPr>
          <p:cNvPr id="30" name="Picture 29" descr="Table&#10;&#10;Description automatically generated">
            <a:extLst>
              <a:ext uri="{FF2B5EF4-FFF2-40B4-BE49-F238E27FC236}">
                <a16:creationId xmlns:a16="http://schemas.microsoft.com/office/drawing/2014/main" id="{51916B71-87AE-5448-8163-65C3BA88B3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877" y="3555534"/>
            <a:ext cx="6451095" cy="284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7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AA5E9-5513-C44F-B189-3C1FB5004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Summary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6E163-BF76-F449-9923-44A85B1DE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Why we selected PostgreSQL</a:t>
            </a:r>
          </a:p>
          <a:p>
            <a:r>
              <a:rPr lang="en-US" sz="2200" dirty="0"/>
              <a:t>Originally planned to have more tables</a:t>
            </a:r>
          </a:p>
          <a:p>
            <a:r>
              <a:rPr lang="en-US" sz="2200" dirty="0"/>
              <a:t>Time Constraints</a:t>
            </a:r>
          </a:p>
          <a:p>
            <a:r>
              <a:rPr lang="en-US" sz="2200" dirty="0"/>
              <a:t>We did not have images or documents, most data was tabular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/>
              <a:t>***INSERT QUERIES***</a:t>
            </a:r>
          </a:p>
          <a:p>
            <a:pPr marL="0" indent="0">
              <a:buNone/>
            </a:pPr>
            <a:r>
              <a:rPr lang="en-US" sz="2200" dirty="0"/>
              <a:t>-Top 10 universities</a:t>
            </a:r>
          </a:p>
          <a:p>
            <a:pPr marL="0" indent="0">
              <a:buNone/>
            </a:pPr>
            <a:r>
              <a:rPr lang="en-US" sz="2200" dirty="0"/>
              <a:t>-Drop out rate by country, university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96702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282</Words>
  <Application>Microsoft Macintosh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Billionaires and World Bank Data</vt:lpstr>
      <vt:lpstr>Extract Comparing extreme wealth versus county basics</vt:lpstr>
      <vt:lpstr>Transform</vt:lpstr>
      <vt:lpstr>Transform Output</vt:lpstr>
      <vt:lpstr>Load</vt:lpstr>
      <vt:lpstr>Queries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Russell</dc:creator>
  <cp:lastModifiedBy>Cinelli, Jennie</cp:lastModifiedBy>
  <cp:revision>11</cp:revision>
  <dcterms:created xsi:type="dcterms:W3CDTF">2021-06-12T17:54:04Z</dcterms:created>
  <dcterms:modified xsi:type="dcterms:W3CDTF">2021-06-14T17:14:05Z</dcterms:modified>
</cp:coreProperties>
</file>