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/>
    <p:restoredTop sz="94718"/>
  </p:normalViewPr>
  <p:slideViewPr>
    <p:cSldViewPr snapToGrid="0">
      <p:cViewPr varScale="1">
        <p:scale>
          <a:sx n="137" d="100"/>
          <a:sy n="137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AA45-FA97-F74A-9FC5-1B3AFF7D47B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45FC-0E4C-2644-8862-D08589AD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E45FC-0E4C-2644-8862-D08589AD7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2AE-12B8-488F-AC83-96F9BB5D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273-FEB5-45D7-9BC1-90771A70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0CF5-DA55-4A07-8E0B-C261296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B83-5D29-4C72-B773-3C85CFB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424-CDB1-41C6-8EA6-F534E04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62-CE74-412B-ACD8-562AEB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D165-6A02-4A43-95F8-04FB84EC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9833-8AF5-422A-8046-70EFA1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472A-0F0B-4F56-8394-E20D5D4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B92-4194-40A8-9DF4-8AF689C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E0DB-1B7A-4985-A027-2922B0FE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4F2C-E143-40EB-BD5A-B3D1852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C514-9249-4609-8190-4E6F5CDD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A4C-4966-4B4A-BF0B-863E283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0AEF-ADAD-4203-BE61-B78121F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F8B-6DEF-4756-BB4A-E9F93FA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36-0033-497E-A1CD-69398AF1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017-E597-48DB-A2A0-BBC1872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AF0-047D-4789-B5BB-965DEFB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BA33-0E10-42AF-9F01-A4BBD3E6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85C-2F6C-4215-A871-45DF148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7F14-A9E3-439F-A194-0CF1C555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228A-B012-4AE9-A895-BFCF92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A38-4A5C-4FC6-9539-0DC2BBF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EB55-7F8E-4C53-9F3E-9C11C21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A7-5D62-4D11-BD0A-BFA4C07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75CD-F052-4051-92FD-922DD8C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CD73-B25B-481D-83DC-B9121D8A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066-ABFA-4D60-AEDE-15416FAC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564-19F5-41B3-A4E5-20968EE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542F-251E-418D-BA19-04FC03E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E6D-5EA8-4A3C-83E4-3356D3A7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644-940A-41C9-B713-153C297E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E301-CEBF-488A-B8C8-E5F9B372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AB17-B2D1-410B-98AF-39124998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E5FA-6C4C-4F59-9B52-9F20F4F5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93B8-D1AC-47C5-A67D-F5EB128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395D-7DF8-4C04-B5DA-D763D23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9DCE-0B35-4842-A771-F267D7A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363-6431-4B55-AC99-72C242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E1FA-84AC-4DB5-B2AD-AE58606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14B9-0081-490F-8B5B-7EB6F31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9B26-6C1F-4CA1-9091-F053A99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91C6-10AE-4DDF-BBED-4291C25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4B63-DCDA-4586-AE4F-CFE4611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C8B3-CA67-4239-9F15-21BE69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69-543E-4847-BF1D-9229870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30A-CCA8-40FC-BF03-921F6B3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66B4-57F0-4306-8B2C-B8D0659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5D5F-83F5-45E2-9AF7-FDA0B83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E23-577F-4E09-AF81-2BBA70F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160-F521-4536-8DE4-6B9E87C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CE6-E53F-487C-B762-240CB67A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E0A-4CC9-412B-B1AB-C239931E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CB3-AB5D-4209-AA18-9B032DA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6A16-A910-4E0C-B1B6-D242073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1B90-333C-4264-87FC-9E787C4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6141-1840-4B11-B5D1-84F1C9A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464D-1E8C-4966-8BFD-B91C482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FE1-C060-4137-89AA-52ECF2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7F9-23A4-48BB-91CF-EC297472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031-A6B0-4C29-854E-DF4E80BD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2AC8-AC7D-4793-9BC1-6F8F7856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quickdatabasediagra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0046-B475-4BEA-A437-208F49FC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Billionaires and World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BA9B-FFD1-4A6E-8C6A-DFEEE213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ETL PROJECT</a:t>
            </a:r>
          </a:p>
          <a:p>
            <a:r>
              <a:rPr lang="en-US" dirty="0">
                <a:solidFill>
                  <a:srgbClr val="FFFFFF"/>
                </a:solidFill>
              </a:rPr>
              <a:t>Group 7: Geoffrey Flynn, Jenna Murphy, John Russell, Jennie Cinelli, Elie Tumaini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C320-8C9E-47BE-B7B5-CCCFB24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Extract:</a:t>
            </a:r>
            <a:br>
              <a:rPr lang="en-US" sz="4000" dirty="0"/>
            </a:br>
            <a:r>
              <a:rPr lang="en-US" sz="4000" dirty="0"/>
              <a:t>Comparing extreme wealth versus country basics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C713-6D85-413E-9707-9A10345F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Billionaires Worldwide (~3000 worldwide), Source: Kaggle, Format: CSV</a:t>
            </a:r>
          </a:p>
          <a:p>
            <a:pPr lvl="1"/>
            <a:r>
              <a:rPr lang="en-US" sz="1700" dirty="0"/>
              <a:t>Name</a:t>
            </a:r>
          </a:p>
          <a:p>
            <a:pPr lvl="1"/>
            <a:r>
              <a:rPr lang="en-US" sz="1700" dirty="0"/>
              <a:t>Net worth</a:t>
            </a:r>
          </a:p>
          <a:p>
            <a:pPr lvl="1"/>
            <a:r>
              <a:rPr lang="en-US" sz="1700" dirty="0"/>
              <a:t>Education</a:t>
            </a:r>
          </a:p>
          <a:p>
            <a:pPr lvl="1"/>
            <a:r>
              <a:rPr lang="en-US" sz="1700" dirty="0"/>
              <a:t>Citizenship / location</a:t>
            </a:r>
          </a:p>
          <a:p>
            <a:pPr lvl="1"/>
            <a:r>
              <a:rPr lang="en-US" sz="1700" dirty="0"/>
              <a:t>Source of wealth</a:t>
            </a:r>
          </a:p>
          <a:p>
            <a:r>
              <a:rPr lang="en-US" sz="1700" dirty="0"/>
              <a:t>World Bank Country Data (~300), Source: </a:t>
            </a:r>
            <a:r>
              <a:rPr lang="en-US" sz="1700" dirty="0" err="1"/>
              <a:t>World.Data</a:t>
            </a:r>
            <a:r>
              <a:rPr lang="en-US" sz="1700" dirty="0"/>
              <a:t>, Excel Spreadsheet</a:t>
            </a:r>
          </a:p>
          <a:p>
            <a:pPr lvl="1"/>
            <a:r>
              <a:rPr lang="en-US" sz="1700" dirty="0"/>
              <a:t>Country Name</a:t>
            </a:r>
          </a:p>
          <a:p>
            <a:pPr lvl="1"/>
            <a:r>
              <a:rPr lang="en-US" sz="1700" dirty="0"/>
              <a:t>Region Code</a:t>
            </a:r>
          </a:p>
          <a:p>
            <a:pPr lvl="1"/>
            <a:r>
              <a:rPr lang="en-US" sz="1700" dirty="0"/>
              <a:t>Country Code</a:t>
            </a:r>
          </a:p>
          <a:p>
            <a:pPr lvl="1"/>
            <a:r>
              <a:rPr lang="en-US" sz="1700" dirty="0"/>
              <a:t>GDP, PPP (Current International $)</a:t>
            </a:r>
          </a:p>
          <a:p>
            <a:pPr lvl="1"/>
            <a:r>
              <a:rPr lang="en-US" sz="1700" dirty="0"/>
              <a:t>Population Total</a:t>
            </a:r>
          </a:p>
          <a:p>
            <a:pPr lvl="1"/>
            <a:r>
              <a:rPr lang="en-US" sz="1700" dirty="0"/>
              <a:t>Population CAGR</a:t>
            </a:r>
          </a:p>
          <a:p>
            <a:pPr lvl="1"/>
            <a:r>
              <a:rPr lang="en-US" sz="1700" dirty="0"/>
              <a:t>Internet Users (per 100 people)</a:t>
            </a:r>
          </a:p>
          <a:p>
            <a:pPr lvl="1"/>
            <a:r>
              <a:rPr lang="en-US" sz="1700" dirty="0"/>
              <a:t>Population Largest City % of Urban Pop</a:t>
            </a:r>
          </a:p>
          <a:p>
            <a:pPr lvl="1"/>
            <a:r>
              <a:rPr lang="en-US" sz="1700" dirty="0"/>
              <a:t>2014 Life Expectancy at Birth, Total (years)</a:t>
            </a:r>
          </a:p>
        </p:txBody>
      </p:sp>
    </p:spTree>
    <p:extLst>
      <p:ext uri="{BB962C8B-B14F-4D97-AF65-F5344CB8AC3E}">
        <p14:creationId xmlns:p14="http://schemas.microsoft.com/office/powerpoint/2010/main" val="28923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813C-10EB-B14C-8A27-401520D3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 b="-3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C3F3F0-80B9-2E4B-B60A-0CEB547A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618F-200B-42DD-8D72-4B31B35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77-1100-431F-BB2F-16971DA3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Drop columns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Leave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NaN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fields blank by using Try /Except to keep but not drop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Separating out fields with multiple entries</a:t>
            </a:r>
          </a:p>
          <a:p>
            <a:pPr lvl="1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Education</a:t>
            </a:r>
          </a:p>
          <a:p>
            <a:pPr lvl="2"/>
            <a:r>
              <a:rPr lang="en-US" sz="1200" dirty="0">
                <a:solidFill>
                  <a:schemeClr val="tx1">
                    <a:alpha val="60000"/>
                  </a:schemeClr>
                </a:solidFill>
              </a:rPr>
              <a:t>Deg, school; Deg2, school2</a:t>
            </a:r>
          </a:p>
          <a:p>
            <a:pPr lvl="2"/>
            <a:r>
              <a:rPr lang="en-US" sz="1200" dirty="0">
                <a:solidFill>
                  <a:schemeClr val="tx1">
                    <a:alpha val="60000"/>
                  </a:schemeClr>
                </a:solidFill>
              </a:rPr>
              <a:t>Deg could be “Drop Out”</a:t>
            </a:r>
          </a:p>
          <a:p>
            <a:pPr lvl="1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Residence</a:t>
            </a:r>
          </a:p>
          <a:p>
            <a:pPr lvl="2"/>
            <a:r>
              <a:rPr lang="en-US" sz="1200" dirty="0">
                <a:solidFill>
                  <a:schemeClr val="tx1">
                    <a:alpha val="60000"/>
                  </a:schemeClr>
                </a:solidFill>
              </a:rPr>
              <a:t>City, State or City, Country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5ADE7A-CB7D-D042-804D-06B70FF2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4CA-8433-984A-B8A7-AC7C0BF7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Transform Output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1DCBA32-76AB-604E-86D1-E62041B8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990" r="1140"/>
          <a:stretch/>
        </p:blipFill>
        <p:spPr>
          <a:xfrm>
            <a:off x="4413504" y="1682496"/>
            <a:ext cx="7638288" cy="33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32C3-D6F1-4D97-87D0-621ECC4A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Load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B7-5F30-4493-A0BE-1B3CF811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426483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Load Steps</a:t>
            </a:r>
          </a:p>
          <a:p>
            <a:pPr fontAlgn="base"/>
            <a:r>
              <a:rPr lang="en-US" sz="1400" dirty="0"/>
              <a:t>Created ERD with </a:t>
            </a:r>
            <a:r>
              <a:rPr lang="en-US" sz="1400" u="sng" dirty="0">
                <a:hlinkClick r:id="rId2"/>
              </a:rPr>
              <a:t>https://app.quickdatabasediagrams.com/</a:t>
            </a:r>
            <a:endParaRPr lang="en-US" sz="1400" dirty="0"/>
          </a:p>
          <a:p>
            <a:pPr fontAlgn="base"/>
            <a:r>
              <a:rPr lang="en-US" sz="1400" dirty="0"/>
              <a:t>Exported PostgreSQL file</a:t>
            </a:r>
          </a:p>
          <a:p>
            <a:pPr fontAlgn="base"/>
            <a:r>
              <a:rPr lang="en-US" sz="1400" dirty="0"/>
              <a:t>Ran SQL file to create tables in </a:t>
            </a:r>
            <a:r>
              <a:rPr lang="en-US" sz="1400" dirty="0" err="1"/>
              <a:t>pgAdmin</a:t>
            </a:r>
            <a:r>
              <a:rPr lang="en-US" sz="1400" dirty="0"/>
              <a:t> 4</a:t>
            </a:r>
          </a:p>
          <a:p>
            <a:pPr fontAlgn="base"/>
            <a:r>
              <a:rPr lang="en-US" sz="1400" dirty="0"/>
              <a:t>Imported newly created CSV files into tables</a:t>
            </a:r>
          </a:p>
          <a:p>
            <a:pPr fontAlgn="base"/>
            <a:r>
              <a:rPr lang="en-US" sz="1400" dirty="0"/>
              <a:t>Query tests to make sure tables can join on Country Name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Problems Encountered</a:t>
            </a:r>
          </a:p>
          <a:p>
            <a:pPr marL="0" indent="0" fontAlgn="base">
              <a:buNone/>
            </a:pPr>
            <a:r>
              <a:rPr lang="en-US" sz="1400" dirty="0"/>
              <a:t>Originally created with Not Null for all columns, which ultimately needed to be removed in order to import the CSV files.</a:t>
            </a:r>
          </a:p>
          <a:p>
            <a:pPr marL="0" indent="0" fontAlgn="base">
              <a:buNone/>
            </a:pPr>
            <a:r>
              <a:rPr lang="en-US" sz="1400" dirty="0" err="1"/>
              <a:t>DataTypes</a:t>
            </a:r>
            <a:r>
              <a:rPr lang="en-US" sz="1400" dirty="0"/>
              <a:t> had to be adjusted, such as Population needed to be adjusted from INT to BIGINT</a:t>
            </a:r>
          </a:p>
          <a:p>
            <a:pPr marL="0" indent="0" fontAlgn="base">
              <a:buNone/>
            </a:pPr>
            <a:r>
              <a:rPr lang="en-US" sz="1400" dirty="0"/>
              <a:t>Tried to create a foreign key that was not based off of a primary key, ultimately foreign keys were removed</a:t>
            </a:r>
          </a:p>
          <a:p>
            <a:pPr marL="0" indent="0">
              <a:buNone/>
            </a:pPr>
            <a:endParaRPr lang="en-US" sz="1400" dirty="0"/>
          </a:p>
          <a:p>
            <a:pPr fontAlgn="base"/>
            <a:endParaRPr lang="en-US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1E3CA9-43BC-1A48-ACC1-41EB3785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23589" b="2"/>
          <a:stretch/>
        </p:blipFill>
        <p:spPr>
          <a:xfrm>
            <a:off x="4463085" y="2259130"/>
            <a:ext cx="3532928" cy="36722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2C735F-E614-FD45-8560-B18622152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2071316"/>
            <a:ext cx="3142669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76212C9-43D1-2B40-AAED-FE2163DD5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6" y="1931249"/>
            <a:ext cx="4634214" cy="4375062"/>
          </a:xfrm>
          <a:prstGeom prst="rect">
            <a:avLst/>
          </a:prstGeom>
        </p:spPr>
      </p:pic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6EB04CAE-7A72-9541-AC2B-BEC194383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2836545"/>
            <a:ext cx="5689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71E90723-96CF-2D4B-8135-D45FA0DE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1840866"/>
            <a:ext cx="5778246" cy="1400787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451995B-1B26-7742-A6B2-077C4BF88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08" y="1914018"/>
            <a:ext cx="5206816" cy="132763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054E0EE-6920-9646-98A6-0B61928D3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3355075"/>
            <a:ext cx="4838700" cy="304800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4066CAF-5DC9-1140-A422-DC0A250E2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79" y="3513922"/>
            <a:ext cx="478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90EE5B-3732-BF46-97F8-0FC88671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1" y="1920261"/>
            <a:ext cx="5255889" cy="1188832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CAEBB-2AB8-9643-88E0-8C5C02ED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1851415"/>
            <a:ext cx="5767262" cy="1559297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D130402B-C388-A640-B831-F15AE3AC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219"/>
            <a:ext cx="3431477" cy="3305656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51916B71-87AE-5448-8163-65C3BA88B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7" y="3555534"/>
            <a:ext cx="6451095" cy="28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163-BF76-F449-9923-44A85B1D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Why we selected PostgreSQL</a:t>
            </a:r>
          </a:p>
          <a:p>
            <a:r>
              <a:rPr lang="en-US" sz="2200" dirty="0"/>
              <a:t>Originally planned to have more tables</a:t>
            </a:r>
          </a:p>
          <a:p>
            <a:r>
              <a:rPr lang="en-US" sz="2200" dirty="0"/>
              <a:t>Time Constraints</a:t>
            </a:r>
          </a:p>
          <a:p>
            <a:r>
              <a:rPr lang="en-US" sz="2200" dirty="0"/>
              <a:t>We did not have images or documents, most data was tabular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67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296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Billionaires and World Bank Data</vt:lpstr>
      <vt:lpstr>Extract: Comparing extreme wealth versus country basics</vt:lpstr>
      <vt:lpstr>Transform</vt:lpstr>
      <vt:lpstr>Transform Output</vt:lpstr>
      <vt:lpstr>Load</vt:lpstr>
      <vt:lpstr>Queries</vt:lpstr>
      <vt:lpstr>Queries</vt:lpstr>
      <vt:lpstr>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Jenna Murphy</cp:lastModifiedBy>
  <cp:revision>18</cp:revision>
  <dcterms:created xsi:type="dcterms:W3CDTF">2021-06-12T17:54:04Z</dcterms:created>
  <dcterms:modified xsi:type="dcterms:W3CDTF">2021-06-16T01:07:37Z</dcterms:modified>
</cp:coreProperties>
</file>