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0" r:id="rId1"/>
  </p:sldMasterIdLst>
  <p:sldIdLst>
    <p:sldId id="256" r:id="rId2"/>
    <p:sldId id="257" r:id="rId3"/>
    <p:sldId id="258" r:id="rId4"/>
    <p:sldId id="271" r:id="rId5"/>
    <p:sldId id="259" r:id="rId6"/>
    <p:sldId id="261" r:id="rId7"/>
    <p:sldId id="260" r:id="rId8"/>
    <p:sldId id="262" r:id="rId9"/>
    <p:sldId id="269" r:id="rId10"/>
    <p:sldId id="268" r:id="rId11"/>
    <p:sldId id="265" r:id="rId12"/>
    <p:sldId id="267" r:id="rId13"/>
    <p:sldId id="263" r:id="rId14"/>
    <p:sldId id="264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230B0F7-4B1D-4B01-97ED-A43E40883283}">
          <p14:sldIdLst>
            <p14:sldId id="256"/>
            <p14:sldId id="257"/>
            <p14:sldId id="258"/>
            <p14:sldId id="271"/>
            <p14:sldId id="259"/>
            <p14:sldId id="261"/>
            <p14:sldId id="260"/>
            <p14:sldId id="262"/>
            <p14:sldId id="269"/>
            <p14:sldId id="268"/>
          </p14:sldIdLst>
        </p14:section>
        <p14:section name="Home" id="{02F697C7-4415-49D2-A9D8-8968BD8D36FE}">
          <p14:sldIdLst>
            <p14:sldId id="265"/>
            <p14:sldId id="267"/>
          </p14:sldIdLst>
        </p14:section>
        <p14:section name="About" id="{2867C807-46DD-43C8-BF2A-A9A274CE9D3D}">
          <p14:sldIdLst>
            <p14:sldId id="263"/>
            <p14:sldId id="264"/>
          </p14:sldIdLst>
        </p14:section>
        <p14:section name="JS" id="{E92647EA-E952-442D-B9BF-A7430A47934E}">
          <p14:sldIdLst>
            <p14:sldId id="27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6" autoAdjust="0"/>
    <p:restoredTop sz="94660"/>
  </p:normalViewPr>
  <p:slideViewPr>
    <p:cSldViewPr snapToGrid="0">
      <p:cViewPr varScale="1">
        <p:scale>
          <a:sx n="96" d="100"/>
          <a:sy n="96" d="100"/>
        </p:scale>
        <p:origin x="9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C47F0-99B3-4837-9AA2-EFC6631A4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928606-F771-462B-8562-0A60232D03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5359C7-EA3B-481A-B6B3-0E7713C70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3/15/2022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673D70-40EF-4627-9BB4-315BCF1AA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56BD75-CDBF-4470-BA47-C787C124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038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00A171-5F2A-4236-BCB6-B414BB412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6E8886-E50C-4537-90C0-8C00858A4F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215567-D1B5-4151-BC20-E78F6CD8A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3/15/2022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2F2166-563E-4502-83A5-5D32F0733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3394BB-AE2C-4716-B9B9-F4801B273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480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EA8AA2-4A35-41A7-9EAB-E7B280E50D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7665D0-2214-49B5-8BB4-5AB80591F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0BC8AB-CB2D-400D-A10F-672433825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3/15/2022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E3C66C-8F29-4FFE-A4FA-97D759210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7562DC-6A60-40A7-852E-012D1520A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311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32EA48-5270-4B3B-8AA2-E480BE545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4FBC1A-AEC2-4BB1-871C-B74A0845E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13C594-9473-4BFD-A0FF-CACD6C30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3/15/2022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9339DD-2F76-45BC-99B0-CE2394FB0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B463A2-F502-45CC-B5FE-7D12CDAB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623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F4C54-5041-4178-BDFA-FBF77FD25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B7F62B-EFB7-41FA-8461-52CFD76F0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12FE01-0277-4295-8DE1-A0E2D2A0D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3/15/2022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8EEE1B-8731-4505-AF7C-290519C3F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4E1399-9151-46EF-937B-4A63807FF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495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02161E-C766-4563-A543-DF532F9AE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CF66A6-DB46-4D2E-B523-B168BAAAE8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BB4C1A-95D1-4D08-917A-150DDA2B4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FDC16C-471A-4377-A262-E4AFD94F1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3/15/2022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8B3988-8489-4C6B-AEA7-E42DFE197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F8D23F-D68C-4B07-A4BC-99B97EF18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550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93F2C8-AFFE-4763-82CA-D91C9C880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09E429-5B07-4D1D-90BF-CEC31179B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490EF5-3725-4B59-859C-ACFE7D6AC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BD2C811-3091-4AD2-A18A-BF6CFE7AC1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5CA3FF0-8F58-4D5D-BFB8-9466B87507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280A88F-3523-44DF-8266-099134EBB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3/15/2022</a:t>
            </a:fld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0015B4D-8AEF-4FA1-ADC2-6A8C8DD5A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6135EA0-B6F1-494A-AA6D-3EC032BD7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748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100D77-DB72-4579-8434-E0CFFC748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E3A5CA-661B-4661-8DE4-AABF000A6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3/15/2022</a:t>
            </a:fld>
            <a:endParaRPr 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3AB6C4-05BB-42C6-85E2-A9B4534B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21AAD4-535A-4C55-8750-4F854E32D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09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01B5CAC-B6C3-44E9-8233-304D2E34C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3/15/2022</a:t>
            </a:fld>
            <a:endParaRPr 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9AB314-0F04-43C5-A4D5-B2AA90E4C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8B13EE-AF19-451F-8DA1-1C49E1ECB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951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4179BD-50C9-4C14-A30B-0D780D18A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2D2D3-FFFC-4954-853D-F2C7EAD39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D537A7-ED1D-4879-B3D8-2EF4F2DC5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E09AFD-B7E7-467C-97FF-398B63EE8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3/15/2022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46079A-D33E-41FC-9D9B-FCB22B79F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866379-F008-4908-B709-0FB099988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752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D1E6E-94CE-4CA3-8BF6-AEACC0D6C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D0D73FF-421B-4E42-8083-3BB9024697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C2E496-A03E-4A21-8277-BBC3D3223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74D315-1324-41D8-9B3A-A2DA3D346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3/15/2022</a:t>
            </a:fld>
            <a:endParaRPr 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E16EF4-238A-49BB-8793-B9516087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6AE5AA-DAB4-40BE-8BF3-A89BDFFD3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336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76753E-4558-4429-8824-18D66E801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9C183-8920-47EE-9A31-3C4B53AA8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F7BDB3-C84A-4995-A6C5-1C5BC7215A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3/15/2022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D2E0A3-BF64-4427-8FD2-AD0E65A438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AE9DD-CDF8-4D81-AD10-8DBED087B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22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slide" Target="slide5.xml"/><Relationship Id="rId7" Type="http://schemas.openxmlformats.org/officeDocument/2006/relationships/slide" Target="slide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2EF13-9C2C-474A-AE48-8DE575C000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PTKOREA Homepage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334ABE-4720-4A95-BD5C-DBB3963233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Publishing Guide</a:t>
            </a:r>
          </a:p>
          <a:p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By MTG-T5</a:t>
            </a:r>
            <a:endParaRPr lang="ko-KR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214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7AFC50-BF56-4FFD-A83E-F27990704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2017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7. </a:t>
            </a:r>
            <a:r>
              <a:rPr lang="ko-KR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팝업 가이드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D489FA2-48F0-40D7-8452-F478D0F6AADE}"/>
              </a:ext>
            </a:extLst>
          </p:cNvPr>
          <p:cNvSpPr txBox="1">
            <a:spLocks/>
          </p:cNvSpPr>
          <p:nvPr/>
        </p:nvSpPr>
        <p:spPr>
          <a:xfrm>
            <a:off x="838200" y="1243174"/>
            <a:ext cx="2500223" cy="328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레이어 팝업 현황</a:t>
            </a:r>
            <a:endParaRPr lang="en-US" altLang="ko-KR" sz="12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59D032F5-B82A-43BF-9514-032692163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398523"/>
              </p:ext>
            </p:extLst>
          </p:nvPr>
        </p:nvGraphicFramePr>
        <p:xfrm>
          <a:off x="1108074" y="1912508"/>
          <a:ext cx="9483725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051">
                  <a:extLst>
                    <a:ext uri="{9D8B030D-6E8A-4147-A177-3AD203B41FA5}">
                      <a16:colId xmlns:a16="http://schemas.microsoft.com/office/drawing/2014/main" val="374388150"/>
                    </a:ext>
                  </a:extLst>
                </a:gridCol>
                <a:gridCol w="1609725">
                  <a:extLst>
                    <a:ext uri="{9D8B030D-6E8A-4147-A177-3AD203B41FA5}">
                      <a16:colId xmlns:a16="http://schemas.microsoft.com/office/drawing/2014/main" val="2752860917"/>
                    </a:ext>
                  </a:extLst>
                </a:gridCol>
                <a:gridCol w="2724150">
                  <a:extLst>
                    <a:ext uri="{9D8B030D-6E8A-4147-A177-3AD203B41FA5}">
                      <a16:colId xmlns:a16="http://schemas.microsoft.com/office/drawing/2014/main" val="2351395812"/>
                    </a:ext>
                  </a:extLst>
                </a:gridCol>
                <a:gridCol w="2599054">
                  <a:extLst>
                    <a:ext uri="{9D8B030D-6E8A-4147-A177-3AD203B41FA5}">
                      <a16:colId xmlns:a16="http://schemas.microsoft.com/office/drawing/2014/main" val="501252769"/>
                    </a:ext>
                  </a:extLst>
                </a:gridCol>
                <a:gridCol w="1896745">
                  <a:extLst>
                    <a:ext uri="{9D8B030D-6E8A-4147-A177-3AD203B41FA5}">
                      <a16:colId xmlns:a16="http://schemas.microsoft.com/office/drawing/2014/main" val="7262539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Page</a:t>
                      </a:r>
                      <a:endParaRPr lang="ko-KR" altLang="en-US" sz="1200" b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Layer</a:t>
                      </a:r>
                      <a:endParaRPr lang="ko-KR" altLang="en-US" sz="1200" b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 Name</a:t>
                      </a:r>
                      <a:endParaRPr lang="ko-KR" altLang="en-US" sz="1200" b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Control</a:t>
                      </a:r>
                      <a:endParaRPr lang="ko-KR" altLang="en-US" sz="1200" b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Note</a:t>
                      </a:r>
                      <a:endParaRPr lang="ko-KR" altLang="en-US" sz="1200" b="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65489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GNB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메뉴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gnb-menu-wrap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html.gnb-open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8036820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Home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개인정보처리방침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id="privacy-popup" </a:t>
                      </a: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class="layer-popup-wrap policy-popup"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해당 레이어 클래스에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.on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클래스 추가로 제어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개편 전 홈페이지 팝업 구조 그대로 사용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647514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영상정보처리기기 운영관리방침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id="management-popup“</a:t>
                      </a:r>
                    </a:p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class="layer-popup-wrap policy-popup"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520485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Work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카테고리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work-category-layer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html.layer-open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867851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About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그룹장 소개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leader-layer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html.leader-layer-open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15861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복지 안내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support-layer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html.layer-open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2048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Work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포트폴리오 소개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layer-work 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html.layer-open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4368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4834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7AFC50-BF56-4FFD-A83E-F27990704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2017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8. </a:t>
            </a:r>
            <a:r>
              <a:rPr lang="ko-KR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페이지별 가이드 </a:t>
            </a: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- Home </a:t>
            </a:r>
            <a:endParaRPr lang="ko-KR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280E7E-8FD1-47FF-BC66-2F728F060045}"/>
              </a:ext>
            </a:extLst>
          </p:cNvPr>
          <p:cNvSpPr txBox="1"/>
          <p:nvPr/>
        </p:nvSpPr>
        <p:spPr>
          <a:xfrm>
            <a:off x="7116416" y="1264397"/>
            <a:ext cx="4060903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Contact/About/Work </a:t>
            </a:r>
            <a:r>
              <a:rPr lang="ko-KR" altLang="en-US" sz="12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페이지 좌우 스와이핑</a:t>
            </a:r>
            <a:r>
              <a:rPr lang="en-US" altLang="ko-KR" sz="12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&amp; </a:t>
            </a:r>
            <a:r>
              <a:rPr lang="ko-KR" altLang="en-US" sz="12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버튼 클릭 이동</a:t>
            </a:r>
            <a:endParaRPr lang="en-US" altLang="ko-KR" sz="12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2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12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중간</a:t>
            </a:r>
            <a:r>
              <a:rPr lang="en-US" altLang="ko-KR" sz="12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ABOUT </a:t>
            </a:r>
            <a:r>
              <a:rPr lang="ko-KR" altLang="en-US" sz="12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클릭 시</a:t>
            </a:r>
            <a:r>
              <a:rPr lang="en-US" altLang="ko-KR" sz="12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About </a:t>
            </a:r>
            <a:r>
              <a:rPr lang="ko-KR" altLang="en-US" sz="12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상세</a:t>
            </a:r>
            <a:r>
              <a:rPr lang="en-US" altLang="ko-KR" sz="12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12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페이지 진입</a:t>
            </a:r>
            <a:r>
              <a:rPr lang="en-US" altLang="ko-KR" sz="12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, WORK </a:t>
            </a:r>
            <a:r>
              <a:rPr lang="ko-KR" altLang="en-US" sz="12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클릭 시 </a:t>
            </a:r>
            <a:r>
              <a:rPr lang="en-US" altLang="ko-KR" sz="12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Work </a:t>
            </a:r>
            <a:r>
              <a:rPr lang="ko-KR" altLang="en-US" sz="12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레이어 팝업 열림</a:t>
            </a:r>
            <a:endParaRPr lang="en-US" altLang="ko-KR" sz="12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2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12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상세 페이지 진입 링크 영역은 가상요소로 영역 넓게 잡히도록 설정</a:t>
            </a:r>
            <a:endParaRPr lang="en-US" altLang="ko-KR" sz="12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2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@media (max-width: 767px)</a:t>
            </a:r>
            <a:r>
              <a:rPr lang="ko-KR" altLang="en-US" sz="12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에서 일부 컨텐츠 </a:t>
            </a:r>
            <a:r>
              <a:rPr lang="en-US" altLang="ko-KR" sz="12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PX </a:t>
            </a:r>
            <a:r>
              <a:rPr lang="ko-KR" altLang="en-US" sz="12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사용</a:t>
            </a:r>
            <a:endParaRPr lang="en-US" altLang="ko-KR" sz="12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2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@media (max-width: 499px)</a:t>
            </a:r>
            <a:r>
              <a:rPr lang="ko-KR" altLang="en-US" sz="12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에서 다시 </a:t>
            </a:r>
            <a:r>
              <a:rPr lang="en-US" altLang="ko-KR" sz="12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VW </a:t>
            </a:r>
            <a:r>
              <a:rPr lang="ko-KR" altLang="en-US" sz="12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사용</a:t>
            </a:r>
            <a:endParaRPr lang="en-US" altLang="ko-KR" sz="12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2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054BB74-9F19-4DA5-B45A-6BA66488C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681" y="1264397"/>
            <a:ext cx="5813711" cy="468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086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7AFC50-BF56-4FFD-A83E-F27990704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2017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8. </a:t>
            </a:r>
            <a:r>
              <a:rPr lang="ko-KR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페이지별 가이드 </a:t>
            </a: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- Home </a:t>
            </a:r>
            <a:endParaRPr lang="ko-KR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5AA03B-E638-4075-B4A7-EC946F4AA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997" y="1717134"/>
            <a:ext cx="3428641" cy="45715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110FC1D-B5A9-48A4-BE4F-47EEE573F38F}"/>
              </a:ext>
            </a:extLst>
          </p:cNvPr>
          <p:cNvSpPr txBox="1"/>
          <p:nvPr/>
        </p:nvSpPr>
        <p:spPr>
          <a:xfrm>
            <a:off x="1220997" y="1182472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Work Layer Popup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280E7E-8FD1-47FF-BC66-2F728F060045}"/>
              </a:ext>
            </a:extLst>
          </p:cNvPr>
          <p:cNvSpPr txBox="1"/>
          <p:nvPr/>
        </p:nvSpPr>
        <p:spPr>
          <a:xfrm>
            <a:off x="5082756" y="1717134"/>
            <a:ext cx="60945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@media (max-width: 1023px)</a:t>
            </a:r>
            <a:r>
              <a:rPr lang="ko-KR" altLang="en-US" sz="12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에서</a:t>
            </a:r>
            <a:r>
              <a:rPr lang="en-US" altLang="ko-KR" sz="12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12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12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PX </a:t>
            </a:r>
            <a:r>
              <a:rPr lang="ko-KR" altLang="en-US" sz="12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사용</a:t>
            </a:r>
            <a:endParaRPr lang="en-US" altLang="ko-KR" sz="12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2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924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7AFC50-BF56-4FFD-A83E-F27990704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2017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8. </a:t>
            </a:r>
            <a:r>
              <a:rPr lang="ko-KR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페이지별 가이드 </a:t>
            </a: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- About </a:t>
            </a:r>
            <a:endParaRPr lang="ko-KR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D489FA2-48F0-40D7-8452-F478D0F6AADE}"/>
              </a:ext>
            </a:extLst>
          </p:cNvPr>
          <p:cNvSpPr txBox="1">
            <a:spLocks/>
          </p:cNvSpPr>
          <p:nvPr/>
        </p:nvSpPr>
        <p:spPr>
          <a:xfrm>
            <a:off x="838201" y="1243173"/>
            <a:ext cx="10515600" cy="3507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US" altLang="ko-KR" sz="12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Parallax Background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0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Section</a:t>
            </a:r>
            <a:r>
              <a:rPr lang="ko-KR" altLang="en-US" sz="10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에</a:t>
            </a:r>
            <a:r>
              <a:rPr lang="en-US" altLang="ko-KR" sz="10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10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공통 클래스 </a:t>
            </a:r>
            <a:r>
              <a:rPr lang="en-US" altLang="ko-KR" sz="10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.section-</a:t>
            </a:r>
            <a:r>
              <a:rPr lang="en-US" altLang="ko-KR" sz="1000" dirty="0" err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bg</a:t>
            </a:r>
            <a:r>
              <a:rPr lang="en-US" altLang="ko-KR" sz="10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10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추가</a:t>
            </a:r>
            <a:r>
              <a:rPr lang="en-US" altLang="ko-KR" sz="10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,  </a:t>
            </a:r>
            <a:r>
              <a:rPr lang="ko-KR" altLang="en-US" sz="10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해당 섹션 바로 밑에 </a:t>
            </a:r>
            <a:r>
              <a:rPr lang="en-US" altLang="ko-KR" sz="10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div.bg-parallax </a:t>
            </a:r>
            <a:r>
              <a:rPr lang="ko-KR" altLang="en-US" sz="10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빈 태그 추가</a:t>
            </a:r>
            <a:endParaRPr lang="en-US" altLang="ko-KR" sz="10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2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altLang="ko-KR" sz="12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2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2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2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2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2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2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2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2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2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0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섹션 별 </a:t>
            </a:r>
            <a:r>
              <a:rPr lang="en-US" altLang="ko-KR" sz="10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Bg </a:t>
            </a:r>
            <a:r>
              <a:rPr lang="ko-KR" altLang="en-US" sz="10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이미지 기본 </a:t>
            </a:r>
            <a:r>
              <a:rPr lang="en-US" altLang="ko-KR" sz="10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position: absolute; </a:t>
            </a:r>
            <a:r>
              <a:rPr lang="ko-KR" altLang="en-US" sz="10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스크롤 시 </a:t>
            </a:r>
            <a:r>
              <a:rPr lang="en-US" altLang="ko-KR" sz="10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position: fixed;</a:t>
            </a:r>
          </a:p>
          <a:p>
            <a:pPr marL="457200" lvl="1" indent="0">
              <a:buNone/>
            </a:pPr>
            <a:endParaRPr lang="en-US" altLang="ko-KR" sz="12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914400" lvl="2" indent="0">
              <a:buNone/>
            </a:pPr>
            <a:endParaRPr lang="en-US" altLang="ko-KR" sz="10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endParaRPr lang="en-US" altLang="ko-KR" sz="10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endParaRPr lang="en-US" altLang="ko-KR" sz="10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914400" lvl="2" indent="0">
              <a:buNone/>
            </a:pPr>
            <a:endParaRPr lang="en-US" altLang="ko-KR" sz="10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289B0367-E086-4EC9-B67F-7F32D679D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272" y="2127319"/>
            <a:ext cx="3098959" cy="19304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3CB4FE-7A9D-4E43-A1BB-80BD7D6C68BC}"/>
              </a:ext>
            </a:extLst>
          </p:cNvPr>
          <p:cNvSpPr txBox="1"/>
          <p:nvPr/>
        </p:nvSpPr>
        <p:spPr>
          <a:xfrm>
            <a:off x="1614272" y="4828555"/>
            <a:ext cx="9815728" cy="4001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sz="1000" dirty="0">
                <a:solidFill>
                  <a:srgbClr val="C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.</a:t>
            </a:r>
            <a:r>
              <a:rPr lang="en-US" altLang="ko-KR" sz="1000" dirty="0">
                <a:solidFill>
                  <a:schemeClr val="accent4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section-bg .bg-parallax{position:absolute;top:0;right:0;left:0;max-width:1920px;width:100%;height:100%;margin:0 auto;background-repeat:no-repeat;background-size:cover}</a:t>
            </a:r>
          </a:p>
          <a:p>
            <a:r>
              <a:rPr lang="en-US" altLang="ko-KR" sz="1000" dirty="0">
                <a:solidFill>
                  <a:schemeClr val="accent4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.section-vision-main.fixed .bg-parallax{position:fixed}</a:t>
            </a:r>
          </a:p>
        </p:txBody>
      </p:sp>
    </p:spTree>
    <p:extLst>
      <p:ext uri="{BB962C8B-B14F-4D97-AF65-F5344CB8AC3E}">
        <p14:creationId xmlns:p14="http://schemas.microsoft.com/office/powerpoint/2010/main" val="411571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7AFC50-BF56-4FFD-A83E-F27990704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2017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8. </a:t>
            </a:r>
            <a:r>
              <a:rPr lang="ko-KR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페이지별 가이드 </a:t>
            </a: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- About </a:t>
            </a:r>
            <a:endParaRPr lang="ko-KR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D489FA2-48F0-40D7-8452-F478D0F6AADE}"/>
              </a:ext>
            </a:extLst>
          </p:cNvPr>
          <p:cNvSpPr txBox="1">
            <a:spLocks/>
          </p:cNvSpPr>
          <p:nvPr/>
        </p:nvSpPr>
        <p:spPr>
          <a:xfrm>
            <a:off x="838201" y="1243173"/>
            <a:ext cx="10515600" cy="5095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US" altLang="ko-KR" sz="12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Text Motion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0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텍스트 모션 효과를 위해 상위에 텍스트를 감싸는 태그 </a:t>
            </a:r>
            <a:r>
              <a:rPr lang="en-US" altLang="ko-KR" sz="10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div.txt-motion </a:t>
            </a:r>
            <a:r>
              <a:rPr lang="ko-KR" altLang="en-US" sz="10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추가</a:t>
            </a:r>
            <a:endParaRPr lang="en-US" altLang="ko-KR" sz="10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2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2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2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2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altLang="ko-KR" sz="12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Horizontal</a:t>
            </a:r>
            <a:r>
              <a:rPr lang="ko-KR" altLang="en-US" sz="12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en-US" altLang="ko-KR" sz="12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scroll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적용 영역 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ko-KR" sz="1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section-service, section-brand-story </a:t>
            </a:r>
            <a:r>
              <a:rPr lang="ko-KR" altLang="en-US" sz="1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내 가로 스크롤</a:t>
            </a:r>
            <a:endParaRPr lang="en-US" altLang="ko-KR" sz="10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0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아래 기본 구조에서 클래스명</a:t>
            </a:r>
            <a:r>
              <a:rPr lang="en-US" altLang="ko-KR" sz="10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10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스타일 등 필요에 맞게 커스터마이징</a:t>
            </a:r>
            <a:endParaRPr lang="en-US" altLang="ko-KR" sz="10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2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endParaRPr lang="en-US" altLang="ko-KR" sz="10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endParaRPr lang="en-US" altLang="ko-KR" sz="10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endParaRPr lang="en-US" altLang="ko-KR" sz="10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914400" lvl="2" indent="0">
              <a:buNone/>
            </a:pPr>
            <a:endParaRPr lang="en-US" altLang="ko-KR" sz="10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06A164-084B-4871-A7D7-1F3EB14CD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262" y="2174298"/>
            <a:ext cx="8747476" cy="748659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65F7D12B-707E-4DCA-B181-6C67EA0F9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262" y="3996403"/>
            <a:ext cx="6013759" cy="222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538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7AFC50-BF56-4FFD-A83E-F27990704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2017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9. JS</a:t>
            </a:r>
            <a:r>
              <a:rPr lang="ko-KR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ko-KR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디렉터리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D489FA2-48F0-40D7-8452-F478D0F6AADE}"/>
              </a:ext>
            </a:extLst>
          </p:cNvPr>
          <p:cNvSpPr txBox="1">
            <a:spLocks/>
          </p:cNvSpPr>
          <p:nvPr/>
        </p:nvSpPr>
        <p:spPr>
          <a:xfrm>
            <a:off x="838201" y="1243173"/>
            <a:ext cx="10515600" cy="5095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/</a:t>
            </a:r>
            <a:r>
              <a:rPr lang="en-US" altLang="ko-KR" sz="1800" dirty="0" err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ptkorea</a:t>
            </a:r>
            <a:r>
              <a:rPr lang="en-US" altLang="ko-KR" sz="18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/assets/</a:t>
            </a:r>
            <a:r>
              <a:rPr lang="en-US" altLang="ko-KR" sz="1800" dirty="0" err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js</a:t>
            </a:r>
            <a:endParaRPr lang="en-US" altLang="ko-KR" sz="18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highlight>
                  <a:srgbClr val="00FF00"/>
                </a:highlight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common.js </a:t>
            </a:r>
            <a:r>
              <a:rPr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: </a:t>
            </a:r>
            <a:r>
              <a:rPr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페이지 공통 소스</a:t>
            </a:r>
            <a:endParaRPr lang="en-US" altLang="ko-KR" sz="16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highlight>
                  <a:srgbClr val="00FF00"/>
                </a:highlight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main.js </a:t>
            </a:r>
            <a:r>
              <a:rPr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: Main</a:t>
            </a:r>
            <a:r>
              <a:rPr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페이지 소스 </a:t>
            </a:r>
            <a:r>
              <a:rPr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(Swiper, UI)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highlight>
                  <a:srgbClr val="00FF00"/>
                </a:highlight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about.js </a:t>
            </a:r>
            <a:r>
              <a:rPr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: About </a:t>
            </a:r>
            <a:r>
              <a:rPr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페이지 소스 </a:t>
            </a:r>
            <a:r>
              <a:rPr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en-US" altLang="ko-KR" sz="1600" dirty="0" err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ScrollTrigger</a:t>
            </a:r>
            <a:r>
              <a:rPr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, Swiper ,UI)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highlight>
                  <a:srgbClr val="00FF00"/>
                </a:highlight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work.js </a:t>
            </a:r>
            <a:r>
              <a:rPr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: Work </a:t>
            </a:r>
            <a:r>
              <a:rPr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페이지 소스 </a:t>
            </a:r>
            <a:r>
              <a:rPr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(UI)</a:t>
            </a:r>
            <a:endParaRPr lang="en-US" altLang="ko-KR" sz="1600" dirty="0">
              <a:highlight>
                <a:srgbClr val="800000"/>
              </a:highlight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highlight>
                  <a:srgbClr val="00FF00"/>
                </a:highlight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analytics.js </a:t>
            </a:r>
            <a:r>
              <a:rPr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: </a:t>
            </a:r>
            <a:r>
              <a:rPr lang="en-US" altLang="ko-KR" sz="1600" dirty="0" err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Mixpanel</a:t>
            </a:r>
            <a:r>
              <a:rPr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, ga </a:t>
            </a:r>
            <a:r>
              <a:rPr lang="ko-KR" altLang="en-US" sz="1600" dirty="0" err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애널리틱스</a:t>
            </a:r>
            <a:r>
              <a:rPr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소스 </a:t>
            </a:r>
            <a:endParaRPr lang="en-US" altLang="ko-KR" sz="16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highlight>
                  <a:srgbClr val="00FF00"/>
                </a:highlight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gsap.min.js</a:t>
            </a:r>
            <a:r>
              <a:rPr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: GSAP </a:t>
            </a:r>
            <a:r>
              <a:rPr lang="ko-KR" altLang="en-US" sz="1600" dirty="0" err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트윈맥스</a:t>
            </a:r>
            <a:r>
              <a:rPr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라이브러리</a:t>
            </a:r>
            <a:endParaRPr lang="en-US" altLang="ko-KR" sz="16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highlight>
                  <a:srgbClr val="00FF00"/>
                </a:highlight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jquery.js </a:t>
            </a:r>
            <a:r>
              <a:rPr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: </a:t>
            </a:r>
            <a:r>
              <a:rPr lang="en-US" altLang="ko-KR" sz="1600" dirty="0" err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jquery</a:t>
            </a:r>
            <a:r>
              <a:rPr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1.12.5 </a:t>
            </a:r>
            <a:r>
              <a:rPr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버전</a:t>
            </a:r>
            <a:endParaRPr lang="en-US" altLang="ko-KR" sz="16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highlight>
                  <a:srgbClr val="00FF00"/>
                </a:highlight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ScrollTrigger.min.js </a:t>
            </a:r>
            <a:r>
              <a:rPr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: </a:t>
            </a:r>
            <a:r>
              <a:rPr lang="en-US" altLang="ko-KR" sz="1600" dirty="0" err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ScrollTrigger</a:t>
            </a:r>
            <a:r>
              <a:rPr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플러그인</a:t>
            </a:r>
            <a:endParaRPr lang="en-US" altLang="ko-KR" sz="16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highlight>
                  <a:srgbClr val="00FF00"/>
                </a:highlight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swiper-4.2.0.js </a:t>
            </a:r>
            <a:r>
              <a:rPr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: swiper </a:t>
            </a:r>
            <a:r>
              <a:rPr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슬라이드 </a:t>
            </a:r>
            <a:r>
              <a:rPr lang="en-US" altLang="ko-KR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4.2.0 </a:t>
            </a:r>
            <a:r>
              <a:rPr lang="ko-KR" altLang="en-US" sz="16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버전</a:t>
            </a:r>
            <a:endParaRPr lang="en-US" altLang="ko-KR" sz="16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lvl="1">
              <a:buFontTx/>
              <a:buChar char="-"/>
            </a:pPr>
            <a:endParaRPr lang="en-US" altLang="ko-KR" sz="10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40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7AFC50-BF56-4FFD-A83E-F27990704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2017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9. JS</a:t>
            </a:r>
            <a:r>
              <a:rPr lang="ko-KR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ko-KR" sz="3200" dirty="0" err="1">
                <a:latin typeface="Arial" panose="020B0604020202020204" pitchFamily="34" charset="0"/>
                <a:cs typeface="Arial" panose="020B0604020202020204" pitchFamily="34" charset="0"/>
              </a:rPr>
              <a:t>ScrollTrigger</a:t>
            </a:r>
            <a:endParaRPr lang="ko-KR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D489FA2-48F0-40D7-8452-F478D0F6AADE}"/>
              </a:ext>
            </a:extLst>
          </p:cNvPr>
          <p:cNvSpPr txBox="1">
            <a:spLocks/>
          </p:cNvSpPr>
          <p:nvPr/>
        </p:nvSpPr>
        <p:spPr>
          <a:xfrm>
            <a:off x="849350" y="3565526"/>
            <a:ext cx="2852853" cy="2816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ko-KR" sz="1400" dirty="0" err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ScrollTrigger</a:t>
            </a:r>
            <a:r>
              <a:rPr lang="ko-KR" altLang="en-US" sz="14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실행 함수</a:t>
            </a:r>
            <a:endParaRPr lang="en-US" altLang="ko-KR" sz="14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CCE78D5E-C589-4166-9D70-35ABC439C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196593"/>
            <a:ext cx="6137573" cy="211818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6843143-CA81-4EB7-BDFA-93CF9B99FD09}"/>
              </a:ext>
            </a:extLst>
          </p:cNvPr>
          <p:cNvSpPr/>
          <p:nvPr/>
        </p:nvSpPr>
        <p:spPr>
          <a:xfrm>
            <a:off x="1237785" y="2258942"/>
            <a:ext cx="3100039" cy="2946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FB9784B-31E5-4236-9CAF-D371B2C44FE2}"/>
              </a:ext>
            </a:extLst>
          </p:cNvPr>
          <p:cNvSpPr/>
          <p:nvPr/>
        </p:nvSpPr>
        <p:spPr>
          <a:xfrm>
            <a:off x="1092819" y="2166476"/>
            <a:ext cx="200722" cy="1784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741259F-0172-4C1C-ABFE-5CF9F3AEF4B9}"/>
              </a:ext>
            </a:extLst>
          </p:cNvPr>
          <p:cNvSpPr/>
          <p:nvPr/>
        </p:nvSpPr>
        <p:spPr>
          <a:xfrm>
            <a:off x="1092819" y="3606144"/>
            <a:ext cx="200722" cy="1784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EAD872-FBA7-4558-A5DA-91A4DDAABD74}"/>
              </a:ext>
            </a:extLst>
          </p:cNvPr>
          <p:cNvSpPr txBox="1"/>
          <p:nvPr/>
        </p:nvSpPr>
        <p:spPr>
          <a:xfrm>
            <a:off x="936702" y="4696097"/>
            <a:ext cx="7225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- </a:t>
            </a:r>
            <a:r>
              <a:rPr lang="en-US" altLang="ko-KR" sz="1600" dirty="0" err="1"/>
              <a:t>ScrollTrigger</a:t>
            </a:r>
            <a:r>
              <a:rPr lang="en-US" altLang="ko-KR" sz="1600" dirty="0"/>
              <a:t> </a:t>
            </a:r>
            <a:r>
              <a:rPr lang="ko-KR" altLang="en-US" sz="1600" dirty="0"/>
              <a:t>플러그인 참고사이트</a:t>
            </a:r>
            <a:r>
              <a:rPr lang="en-US" altLang="ko-KR" sz="1600" dirty="0"/>
              <a:t> https://greensock.com/docs/v3/Plugins/ScrollTrigger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50462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7AFC50-BF56-4FFD-A83E-F27990704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2017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9. JS</a:t>
            </a:r>
            <a:r>
              <a:rPr lang="ko-KR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ko-KR" sz="3200" dirty="0" err="1">
                <a:latin typeface="Arial" panose="020B0604020202020204" pitchFamily="34" charset="0"/>
                <a:cs typeface="Arial" panose="020B0604020202020204" pitchFamily="34" charset="0"/>
              </a:rPr>
              <a:t>ScrollTrigger</a:t>
            </a:r>
            <a:endParaRPr lang="ko-KR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D489FA2-48F0-40D7-8452-F478D0F6AADE}"/>
              </a:ext>
            </a:extLst>
          </p:cNvPr>
          <p:cNvSpPr txBox="1">
            <a:spLocks/>
          </p:cNvSpPr>
          <p:nvPr/>
        </p:nvSpPr>
        <p:spPr>
          <a:xfrm>
            <a:off x="6813395" y="1496135"/>
            <a:ext cx="3313585" cy="2300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to() : </a:t>
            </a:r>
            <a:r>
              <a:rPr lang="ko-KR" altLang="en-US" sz="1400" dirty="0" err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대상값을</a:t>
            </a:r>
            <a:r>
              <a:rPr lang="ko-KR" altLang="en-US" sz="14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정의하는 메소드</a:t>
            </a:r>
            <a:endParaRPr lang="en-US" altLang="ko-KR" sz="14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741259F-0172-4C1C-ABFE-5CF9F3AEF4B9}"/>
              </a:ext>
            </a:extLst>
          </p:cNvPr>
          <p:cNvSpPr/>
          <p:nvPr/>
        </p:nvSpPr>
        <p:spPr>
          <a:xfrm>
            <a:off x="7068014" y="1530426"/>
            <a:ext cx="200722" cy="1784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FA45E77F-065B-44FF-919F-E78B63AC7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179" y="1237391"/>
            <a:ext cx="5221821" cy="438321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6843143-CA81-4EB7-BDFA-93CF9B99FD09}"/>
              </a:ext>
            </a:extLst>
          </p:cNvPr>
          <p:cNvSpPr/>
          <p:nvPr/>
        </p:nvSpPr>
        <p:spPr>
          <a:xfrm>
            <a:off x="1383029" y="1753466"/>
            <a:ext cx="2023111" cy="18443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FB9784B-31E5-4236-9CAF-D371B2C44FE2}"/>
              </a:ext>
            </a:extLst>
          </p:cNvPr>
          <p:cNvSpPr/>
          <p:nvPr/>
        </p:nvSpPr>
        <p:spPr>
          <a:xfrm>
            <a:off x="1282668" y="1664256"/>
            <a:ext cx="200722" cy="1784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C42A10B-E866-4A19-8AA4-DABC59E38724}"/>
              </a:ext>
            </a:extLst>
          </p:cNvPr>
          <p:cNvSpPr/>
          <p:nvPr/>
        </p:nvSpPr>
        <p:spPr>
          <a:xfrm>
            <a:off x="1135379" y="3731687"/>
            <a:ext cx="3185161" cy="18443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83456EB-63FE-4189-A560-5DCD57486812}"/>
              </a:ext>
            </a:extLst>
          </p:cNvPr>
          <p:cNvSpPr/>
          <p:nvPr/>
        </p:nvSpPr>
        <p:spPr>
          <a:xfrm>
            <a:off x="1061595" y="3687082"/>
            <a:ext cx="200722" cy="1784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50A238F-F88B-4D8E-9EA3-539D167D2D46}"/>
              </a:ext>
            </a:extLst>
          </p:cNvPr>
          <p:cNvSpPr/>
          <p:nvPr/>
        </p:nvSpPr>
        <p:spPr>
          <a:xfrm>
            <a:off x="7068014" y="2115951"/>
            <a:ext cx="200722" cy="1784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011A31DE-27F3-4A6D-A287-E8B047AC2392}"/>
              </a:ext>
            </a:extLst>
          </p:cNvPr>
          <p:cNvSpPr txBox="1">
            <a:spLocks/>
          </p:cNvSpPr>
          <p:nvPr/>
        </p:nvSpPr>
        <p:spPr>
          <a:xfrm>
            <a:off x="6813394" y="2090144"/>
            <a:ext cx="4376576" cy="2300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timeline() : </a:t>
            </a:r>
            <a:r>
              <a:rPr lang="ko-KR" altLang="en-US" sz="14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대상</a:t>
            </a:r>
            <a:r>
              <a: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14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위치 시작</a:t>
            </a:r>
            <a:r>
              <a: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/</a:t>
            </a:r>
            <a:r>
              <a:rPr lang="ko-KR" altLang="en-US" sz="14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끝점</a:t>
            </a:r>
            <a:r>
              <a: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14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등을 설정하여 </a:t>
            </a:r>
            <a:r>
              <a:rPr lang="ko-KR" altLang="en-US" sz="1400" dirty="0" err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스크롤트리거</a:t>
            </a:r>
            <a:r>
              <a:rPr lang="ko-KR" altLang="en-US" sz="14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애니메이션을 제어 </a:t>
            </a:r>
            <a:endParaRPr lang="en-US" altLang="ko-KR" sz="14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941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화면, 스크린샷이(가) 표시된 사진&#10;&#10;자동 생성된 설명">
            <a:extLst>
              <a:ext uri="{FF2B5EF4-FFF2-40B4-BE49-F238E27FC236}">
                <a16:creationId xmlns:a16="http://schemas.microsoft.com/office/drawing/2014/main" id="{43CF4545-E566-4B20-BA0F-C624072B6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917" y="1342538"/>
            <a:ext cx="4908884" cy="285032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07AFC50-BF56-4FFD-A83E-F27990704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2017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9. JS</a:t>
            </a:r>
            <a:r>
              <a:rPr lang="ko-KR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ko-KR" sz="3200" dirty="0" err="1">
                <a:latin typeface="Arial" panose="020B0604020202020204" pitchFamily="34" charset="0"/>
                <a:cs typeface="Arial" panose="020B0604020202020204" pitchFamily="34" charset="0"/>
              </a:rPr>
              <a:t>ScrollTrigger</a:t>
            </a:r>
            <a:endParaRPr lang="ko-KR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D489FA2-48F0-40D7-8452-F478D0F6AADE}"/>
              </a:ext>
            </a:extLst>
          </p:cNvPr>
          <p:cNvSpPr txBox="1">
            <a:spLocks/>
          </p:cNvSpPr>
          <p:nvPr/>
        </p:nvSpPr>
        <p:spPr>
          <a:xfrm>
            <a:off x="6813395" y="1496135"/>
            <a:ext cx="3568390" cy="2127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kill() : </a:t>
            </a:r>
            <a:r>
              <a:rPr lang="ko-KR" altLang="en-US" sz="1400" dirty="0" err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스크롤트리거</a:t>
            </a:r>
            <a:r>
              <a:rPr lang="ko-KR" altLang="en-US" sz="14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인스턴스를 종료</a:t>
            </a:r>
            <a:endParaRPr lang="en-US" altLang="ko-KR" sz="14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741259F-0172-4C1C-ABFE-5CF9F3AEF4B9}"/>
              </a:ext>
            </a:extLst>
          </p:cNvPr>
          <p:cNvSpPr/>
          <p:nvPr/>
        </p:nvSpPr>
        <p:spPr>
          <a:xfrm>
            <a:off x="7068014" y="1530426"/>
            <a:ext cx="200722" cy="1784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843143-CA81-4EB7-BDFA-93CF9B99FD09}"/>
              </a:ext>
            </a:extLst>
          </p:cNvPr>
          <p:cNvSpPr/>
          <p:nvPr/>
        </p:nvSpPr>
        <p:spPr>
          <a:xfrm>
            <a:off x="1421726" y="1813483"/>
            <a:ext cx="2390114" cy="2186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FB9784B-31E5-4236-9CAF-D371B2C44FE2}"/>
              </a:ext>
            </a:extLst>
          </p:cNvPr>
          <p:cNvSpPr/>
          <p:nvPr/>
        </p:nvSpPr>
        <p:spPr>
          <a:xfrm>
            <a:off x="1276761" y="1726168"/>
            <a:ext cx="200722" cy="1784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C42A10B-E866-4A19-8AA4-DABC59E38724}"/>
              </a:ext>
            </a:extLst>
          </p:cNvPr>
          <p:cNvSpPr/>
          <p:nvPr/>
        </p:nvSpPr>
        <p:spPr>
          <a:xfrm>
            <a:off x="1837778" y="3671146"/>
            <a:ext cx="2834583" cy="3432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83456EB-63FE-4189-A560-5DCD57486812}"/>
              </a:ext>
            </a:extLst>
          </p:cNvPr>
          <p:cNvSpPr/>
          <p:nvPr/>
        </p:nvSpPr>
        <p:spPr>
          <a:xfrm>
            <a:off x="1737417" y="3581936"/>
            <a:ext cx="200722" cy="1784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50A238F-F88B-4D8E-9EA3-539D167D2D46}"/>
              </a:ext>
            </a:extLst>
          </p:cNvPr>
          <p:cNvSpPr/>
          <p:nvPr/>
        </p:nvSpPr>
        <p:spPr>
          <a:xfrm>
            <a:off x="7068014" y="2115951"/>
            <a:ext cx="200722" cy="1784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011A31DE-27F3-4A6D-A287-E8B047AC2392}"/>
              </a:ext>
            </a:extLst>
          </p:cNvPr>
          <p:cNvSpPr txBox="1">
            <a:spLocks/>
          </p:cNvSpPr>
          <p:nvPr/>
        </p:nvSpPr>
        <p:spPr>
          <a:xfrm>
            <a:off x="6813394" y="2090144"/>
            <a:ext cx="4705816" cy="2127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refresh() : </a:t>
            </a:r>
            <a:r>
              <a:rPr lang="ko-KR" altLang="en-US" sz="14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종료된 인스턴스를 다시 호출하여 계산함</a:t>
            </a:r>
            <a:endParaRPr lang="en-US" altLang="ko-KR" sz="14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529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C36E06B3-A3E9-409F-8A79-55B26D249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168" y="1017142"/>
            <a:ext cx="3260378" cy="533856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07AFC50-BF56-4FFD-A83E-F27990704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2017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9. JS</a:t>
            </a:r>
            <a:r>
              <a:rPr lang="ko-KR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ko-KR" sz="3200" dirty="0" err="1">
                <a:latin typeface="Arial" panose="020B0604020202020204" pitchFamily="34" charset="0"/>
                <a:cs typeface="Arial" panose="020B0604020202020204" pitchFamily="34" charset="0"/>
              </a:rPr>
              <a:t>UserAgent</a:t>
            </a:r>
            <a:endParaRPr lang="ko-KR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D489FA2-48F0-40D7-8452-F478D0F6AADE}"/>
              </a:ext>
            </a:extLst>
          </p:cNvPr>
          <p:cNvSpPr txBox="1">
            <a:spLocks/>
          </p:cNvSpPr>
          <p:nvPr/>
        </p:nvSpPr>
        <p:spPr>
          <a:xfrm>
            <a:off x="5274525" y="1556859"/>
            <a:ext cx="4973446" cy="28701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ko-KR" sz="1400" dirty="0" err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UserAgent</a:t>
            </a:r>
            <a:r>
              <a: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14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체크부분 필요시 기기 및 브라우저 추가</a:t>
            </a:r>
            <a:endParaRPr lang="en-US" altLang="ko-KR" sz="14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altLang="ko-KR" sz="14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ko-KR" altLang="en-US" sz="14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브라우저</a:t>
            </a:r>
            <a:endParaRPr lang="en-US" altLang="ko-KR" sz="14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lvl="1">
              <a:buFontTx/>
              <a:buChar char="-"/>
            </a:pPr>
            <a:r>
              <a:rPr lang="en-US" altLang="ko-KR" sz="1400" dirty="0" err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Ie</a:t>
            </a:r>
            <a:r>
              <a: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en-US" altLang="ko-KR" sz="1400" dirty="0" err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firefox</a:t>
            </a:r>
            <a:endParaRPr lang="en-US" altLang="ko-KR" sz="14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lvl="1">
              <a:buFontTx/>
              <a:buChar char="-"/>
            </a:pPr>
            <a:endParaRPr lang="en-US" altLang="ko-KR" sz="14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ko-KR" altLang="en-US" sz="14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기기</a:t>
            </a:r>
            <a:endParaRPr lang="en-US" altLang="ko-KR" sz="14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lvl="1">
              <a:buFontTx/>
              <a:buChar char="-"/>
            </a:pPr>
            <a:r>
              <a: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Mac</a:t>
            </a:r>
          </a:p>
          <a:p>
            <a:pPr lvl="1">
              <a:buFontTx/>
              <a:buChar char="-"/>
            </a:pPr>
            <a:r>
              <a: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Window</a:t>
            </a:r>
          </a:p>
          <a:p>
            <a:pPr lvl="1">
              <a:buFontTx/>
              <a:buChar char="-"/>
            </a:pPr>
            <a:r>
              <a:rPr lang="en-US" altLang="ko-KR" sz="14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Android</a:t>
            </a:r>
          </a:p>
          <a:p>
            <a:pPr lvl="1">
              <a:buFontTx/>
              <a:buChar char="-"/>
            </a:pPr>
            <a:r>
              <a:rPr lang="en-US" altLang="ko-KR" sz="1400" dirty="0" err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Ios</a:t>
            </a:r>
            <a:endParaRPr lang="en-US" altLang="ko-KR" sz="14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840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7AFC50-BF56-4FFD-A83E-F27990704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7A001F-7053-46EE-8E7B-186D66474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프로젝트 개요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sz="2000" u="sng" dirty="0">
                <a:latin typeface="Arial" panose="020B0604020202020204" pitchFamily="34" charset="0"/>
                <a:cs typeface="Arial" panose="020B0604020202020204" pitchFamily="34" charset="0"/>
              </a:rPr>
              <a:t>FTP </a:t>
            </a:r>
            <a:r>
              <a:rPr lang="ko-KR" alt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정보</a:t>
            </a:r>
            <a:endParaRPr lang="en-US" altLang="ko-KR" sz="20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페이지 구조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분기 가이드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이미지 가이드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클래스 가이드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팝업 가이드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2000" dirty="0">
                <a:latin typeface="Arial" panose="020B0604020202020204" pitchFamily="34" charset="0"/>
                <a:cs typeface="Arial" panose="020B0604020202020204" pitchFamily="34" charset="0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페이지별 가이드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sz="2000" u="sng" dirty="0">
                <a:latin typeface="Arial" panose="020B0604020202020204" pitchFamily="34" charset="0"/>
                <a:cs typeface="Arial" panose="020B0604020202020204" pitchFamily="34" charset="0"/>
              </a:rPr>
              <a:t>JS </a:t>
            </a:r>
          </a:p>
        </p:txBody>
      </p:sp>
    </p:spTree>
    <p:extLst>
      <p:ext uri="{BB962C8B-B14F-4D97-AF65-F5344CB8AC3E}">
        <p14:creationId xmlns:p14="http://schemas.microsoft.com/office/powerpoint/2010/main" val="733319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7AFC50-BF56-4FFD-A83E-F27990704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2017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ko-KR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프로젝트 개요</a:t>
            </a:r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ko-KR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7A001F-7053-46EE-8E7B-186D66474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Live</a:t>
            </a:r>
            <a:r>
              <a:rPr lang="ko-KR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: http://pt-korea.com/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Git : http://121.252.118.22:8060/Team3/ptkorea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Dev 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http://pengtaidev.cafe24.com/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http://otckserver.cafe24.com/</a:t>
            </a:r>
          </a:p>
          <a:p>
            <a:pPr marL="457200" lvl="1" indent="0">
              <a:buNone/>
            </a:pPr>
            <a:endParaRPr lang="en-US" altLang="ko-K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대응 범위 </a:t>
            </a: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PC : </a:t>
            </a:r>
            <a:r>
              <a:rPr lang="ko-KR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최신 브라우저</a:t>
            </a: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, IE</a:t>
            </a:r>
            <a:r>
              <a:rPr lang="ko-KR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의 경우 상단에 </a:t>
            </a: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legacy browser </a:t>
            </a:r>
            <a:r>
              <a:rPr lang="ko-KR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노티</a:t>
            </a:r>
            <a:endParaRPr lang="en-US" altLang="ko-K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Mobile (</a:t>
            </a:r>
            <a:r>
              <a:rPr lang="ko-KR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가로모드 지원</a:t>
            </a: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X)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Pad</a:t>
            </a:r>
          </a:p>
        </p:txBody>
      </p:sp>
    </p:spTree>
    <p:extLst>
      <p:ext uri="{BB962C8B-B14F-4D97-AF65-F5344CB8AC3E}">
        <p14:creationId xmlns:p14="http://schemas.microsoft.com/office/powerpoint/2010/main" val="273661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7AFC50-BF56-4FFD-A83E-F27990704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2017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2. FTP</a:t>
            </a:r>
            <a:r>
              <a:rPr lang="ko-KR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정보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D489FA2-48F0-40D7-8452-F478D0F6AADE}"/>
              </a:ext>
            </a:extLst>
          </p:cNvPr>
          <p:cNvSpPr txBox="1">
            <a:spLocks/>
          </p:cNvSpPr>
          <p:nvPr/>
        </p:nvSpPr>
        <p:spPr>
          <a:xfrm>
            <a:off x="838201" y="1243173"/>
            <a:ext cx="10515600" cy="5095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테스트 서버</a:t>
            </a:r>
            <a:endParaRPr lang="en-US" altLang="ko-KR" sz="14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lvl="1">
              <a:buFontTx/>
              <a:buChar char="-"/>
            </a:pPr>
            <a:r>
              <a:rPr lang="ko-KR" altLang="en-US" sz="12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프로토콜 </a:t>
            </a:r>
            <a:r>
              <a:rPr lang="en-US" altLang="ko-KR" sz="12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: SFTP – SSH File Transfer Protocol</a:t>
            </a:r>
          </a:p>
          <a:p>
            <a:pPr lvl="1">
              <a:buFontTx/>
              <a:buChar char="-"/>
            </a:pPr>
            <a:r>
              <a:rPr lang="ko-KR" altLang="en-US" sz="12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호스트 </a:t>
            </a:r>
            <a:r>
              <a:rPr lang="en-US" altLang="ko-KR" sz="12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: 175.125.92.184</a:t>
            </a:r>
          </a:p>
          <a:p>
            <a:pPr lvl="1">
              <a:buFontTx/>
              <a:buChar char="-"/>
            </a:pPr>
            <a:r>
              <a:rPr lang="ko-KR" altLang="en-US" sz="12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유형 </a:t>
            </a:r>
            <a:r>
              <a:rPr lang="en-US" altLang="ko-KR" sz="12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: </a:t>
            </a:r>
            <a:r>
              <a:rPr lang="ko-KR" altLang="en-US" sz="12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일반</a:t>
            </a:r>
            <a:endParaRPr lang="en-US" altLang="ko-KR" sz="12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lvl="1">
              <a:buFontTx/>
              <a:buChar char="-"/>
            </a:pPr>
            <a:r>
              <a:rPr lang="ko-KR" altLang="en-US" sz="12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사용자 </a:t>
            </a:r>
            <a:r>
              <a:rPr lang="en-US" altLang="ko-KR" sz="12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: </a:t>
            </a:r>
            <a:r>
              <a:rPr lang="en-US" altLang="ko-KR" sz="1200" dirty="0" err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pengtaidev</a:t>
            </a:r>
            <a:endParaRPr lang="en-US" altLang="ko-KR" sz="12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lvl="1">
              <a:buFontTx/>
              <a:buChar char="-"/>
            </a:pPr>
            <a:r>
              <a:rPr lang="ko-KR" altLang="en-US" sz="12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비밀번호 </a:t>
            </a:r>
            <a:r>
              <a:rPr lang="en-US" altLang="ko-KR" sz="12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: pengtai2019!</a:t>
            </a:r>
          </a:p>
          <a:p>
            <a:pPr lvl="1">
              <a:buFontTx/>
              <a:buChar char="-"/>
            </a:pPr>
            <a:r>
              <a:rPr lang="ko-KR" altLang="en-US" sz="12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서버용 </a:t>
            </a:r>
            <a:r>
              <a:rPr lang="en-US" altLang="ko-KR" sz="12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ko-KR" altLang="en-US" sz="12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관리자</a:t>
            </a:r>
            <a:r>
              <a:rPr lang="en-US" altLang="ko-KR" sz="12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) </a:t>
            </a:r>
            <a:r>
              <a:rPr lang="en-US" altLang="ko-KR" sz="1200" b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root / pengtai2016! </a:t>
            </a:r>
            <a:endParaRPr lang="en-US" altLang="ko-KR" sz="12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lvl="1">
              <a:buFontTx/>
              <a:buChar char="-"/>
            </a:pPr>
            <a:endParaRPr lang="en-US" altLang="ko-KR" sz="10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altLang="ko-KR" sz="10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400" dirty="0" err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실서버</a:t>
            </a:r>
            <a:endParaRPr lang="en-US" altLang="ko-KR" sz="14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lvl="1">
              <a:buFontTx/>
              <a:buChar char="-"/>
            </a:pPr>
            <a:r>
              <a:rPr lang="ko-KR" altLang="en-US" sz="12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프로토콜 </a:t>
            </a:r>
            <a:r>
              <a:rPr lang="en-US" altLang="ko-KR" sz="12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: SFTP – SSH File Transfer Protocol</a:t>
            </a:r>
          </a:p>
          <a:p>
            <a:pPr lvl="1">
              <a:buFontTx/>
              <a:buChar char="-"/>
            </a:pPr>
            <a:r>
              <a:rPr lang="ko-KR" altLang="en-US" sz="12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호스트 </a:t>
            </a:r>
            <a:r>
              <a:rPr lang="en-US" altLang="ko-KR" sz="12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: 218.38.52.234</a:t>
            </a:r>
          </a:p>
          <a:p>
            <a:pPr lvl="1">
              <a:buFontTx/>
              <a:buChar char="-"/>
            </a:pPr>
            <a:r>
              <a:rPr lang="ko-KR" altLang="en-US" sz="12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유형 </a:t>
            </a:r>
            <a:r>
              <a:rPr lang="en-US" altLang="ko-KR" sz="12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: </a:t>
            </a:r>
            <a:r>
              <a:rPr lang="ko-KR" altLang="en-US" sz="12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일반</a:t>
            </a:r>
            <a:endParaRPr lang="en-US" altLang="ko-KR" sz="12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lvl="1">
              <a:buFontTx/>
              <a:buChar char="-"/>
            </a:pPr>
            <a:r>
              <a:rPr lang="ko-KR" altLang="en-US" sz="12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사용자 </a:t>
            </a:r>
            <a:r>
              <a:rPr lang="en-US" altLang="ko-KR" sz="12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: Pub</a:t>
            </a:r>
          </a:p>
          <a:p>
            <a:pPr lvl="1">
              <a:buFontTx/>
              <a:buChar char="-"/>
            </a:pPr>
            <a:r>
              <a:rPr lang="ko-KR" altLang="en-US" sz="12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비밀번호 </a:t>
            </a:r>
            <a:r>
              <a:rPr lang="en-US" altLang="ko-KR" sz="12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: pengtai2017!</a:t>
            </a:r>
          </a:p>
          <a:p>
            <a:pPr lvl="1">
              <a:buFontTx/>
              <a:buChar char="-"/>
            </a:pPr>
            <a:r>
              <a:rPr lang="ko-KR" altLang="en-US" sz="12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서버용 </a:t>
            </a:r>
            <a:r>
              <a:rPr lang="en-US" altLang="ko-KR" sz="12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ko-KR" altLang="en-US" sz="12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관리자</a:t>
            </a:r>
            <a:r>
              <a:rPr lang="en-US" altLang="ko-KR" sz="12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) : root / pengtai2017!</a:t>
            </a:r>
          </a:p>
          <a:p>
            <a:pPr marL="914400" lvl="2" indent="0">
              <a:buNone/>
            </a:pPr>
            <a:endParaRPr lang="en-US" altLang="ko-KR" sz="10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824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7AFC50-BF56-4FFD-A83E-F27990704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2017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ko-KR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페이지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7A001F-7053-46EE-8E7B-186D66474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5597"/>
            <a:ext cx="241442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b="1" dirty="0"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  <a:endParaRPr lang="en-US" altLang="ko-KR" sz="1100" dirty="0">
              <a:highlight>
                <a:srgbClr val="80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Contact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Contents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Creative</a:t>
            </a:r>
            <a:endParaRPr lang="en-US" altLang="ko-KR" sz="1200" dirty="0">
              <a:highlight>
                <a:srgbClr val="80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Platform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Campaign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Digital Media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altLang="ko-KR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endParaRPr lang="en-US" altLang="ko-KR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9DBB820-49FF-45F4-B805-934C6493D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3740" y="1460027"/>
            <a:ext cx="1420060" cy="4885362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6447B7E4-0862-414F-9FFB-8C79F6EEBCFD}"/>
              </a:ext>
            </a:extLst>
          </p:cNvPr>
          <p:cNvSpPr txBox="1">
            <a:spLocks/>
          </p:cNvSpPr>
          <p:nvPr/>
        </p:nvSpPr>
        <p:spPr>
          <a:xfrm>
            <a:off x="3463782" y="1460027"/>
            <a:ext cx="2166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b="1" dirty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Home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effectLst/>
              <a:highlight>
                <a:srgbClr val="800000"/>
              </a:highlight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ko-KR" sz="1100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index.html</a:t>
            </a:r>
          </a:p>
          <a:p>
            <a:pPr marL="0" indent="0">
              <a:buNone/>
            </a:pP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About</a:t>
            </a:r>
          </a:p>
          <a:p>
            <a:pPr marL="0" indent="0">
              <a:buNone/>
            </a:pPr>
            <a:r>
              <a:rPr lang="en-US" altLang="ko-KR" sz="1100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about/index.html </a:t>
            </a:r>
          </a:p>
          <a:p>
            <a:pPr marL="0" indent="0">
              <a:buNone/>
            </a:pPr>
            <a:endParaRPr lang="en-US" altLang="ko-KR" sz="1100" dirty="0">
              <a:highlight>
                <a:srgbClr val="80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Work</a:t>
            </a:r>
            <a:endParaRPr lang="en-US" altLang="ko-KR" sz="11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effectLst/>
              <a:highlight>
                <a:srgbClr val="800000"/>
              </a:highlight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effectLst/>
                <a:highlight>
                  <a:srgbClr val="00FF00"/>
                </a:highlight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work/contents/index.html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ko-KR" sz="1100" dirty="0">
              <a:highlight>
                <a:srgbClr val="00FF00"/>
              </a:highlight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effectLst/>
                <a:highlight>
                  <a:srgbClr val="00FF00"/>
                </a:highlight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work/creative/index.html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ko-KR" sz="1100" dirty="0">
              <a:highlight>
                <a:srgbClr val="00FF00"/>
              </a:highlight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effectLst/>
                <a:highlight>
                  <a:srgbClr val="00FF00"/>
                </a:highlight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work/platform/index.htm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ko-KR" sz="1100" dirty="0">
              <a:highlight>
                <a:srgbClr val="00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altLang="ko-KR" sz="1100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work/campaign/index.html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ko-KR" sz="1100" dirty="0">
              <a:highlight>
                <a:srgbClr val="00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altLang="ko-KR" sz="1100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work/digital-media/index.html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ko-KR" sz="1100" dirty="0">
              <a:highlight>
                <a:srgbClr val="80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ko-KR" sz="1100" dirty="0">
              <a:highlight>
                <a:srgbClr val="80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Header (</a:t>
            </a:r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공통</a:t>
            </a:r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ko-KR" sz="1100" dirty="0">
              <a:highlight>
                <a:srgbClr val="80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altLang="ko-KR" sz="1100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inc/header.html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41EB0504-9734-4D85-948F-6BA746BF2662}"/>
              </a:ext>
            </a:extLst>
          </p:cNvPr>
          <p:cNvSpPr txBox="1">
            <a:spLocks/>
          </p:cNvSpPr>
          <p:nvPr/>
        </p:nvSpPr>
        <p:spPr>
          <a:xfrm>
            <a:off x="5840859" y="1452812"/>
            <a:ext cx="19717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b="1" dirty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Home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effectLst/>
              <a:highlight>
                <a:srgbClr val="800000"/>
              </a:highlight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ko-KR" sz="1100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assets/</a:t>
            </a:r>
            <a:r>
              <a:rPr lang="en-US" altLang="ko-KR" sz="1100" dirty="0" err="1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n-US" altLang="ko-KR" sz="1100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/home.css</a:t>
            </a:r>
          </a:p>
          <a:p>
            <a:pPr marL="0" indent="0">
              <a:buNone/>
            </a:pP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About</a:t>
            </a:r>
          </a:p>
          <a:p>
            <a:pPr marL="0" indent="0">
              <a:buNone/>
            </a:pPr>
            <a:r>
              <a:rPr lang="en-US" altLang="ko-KR" sz="1100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assets/</a:t>
            </a:r>
            <a:r>
              <a:rPr lang="en-US" altLang="ko-KR" sz="1100" dirty="0" err="1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n-US" altLang="ko-KR" sz="1100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/about.css</a:t>
            </a:r>
          </a:p>
          <a:p>
            <a:pPr marL="0" indent="0">
              <a:buNone/>
            </a:pPr>
            <a:endParaRPr lang="en-US" altLang="ko-KR" sz="1100" dirty="0">
              <a:highlight>
                <a:srgbClr val="80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Work</a:t>
            </a:r>
            <a:endParaRPr lang="en-US" altLang="ko-KR" sz="11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effectLst/>
              <a:highlight>
                <a:srgbClr val="800000"/>
              </a:highlight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effectLst/>
                <a:highlight>
                  <a:srgbClr val="00FF00"/>
                </a:highlight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assets/</a:t>
            </a:r>
            <a:r>
              <a:rPr kumimoji="0" lang="en-US" altLang="ko-KR" sz="1100" b="0" i="0" u="none" strike="noStrike" kern="1200" cap="none" spc="0" normalizeH="0" baseline="0" noProof="0" dirty="0" err="1">
                <a:ln>
                  <a:noFill/>
                </a:ln>
                <a:effectLst/>
                <a:highlight>
                  <a:srgbClr val="00FF00"/>
                </a:highlight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css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effectLst/>
                <a:highlight>
                  <a:srgbClr val="00FF00"/>
                </a:highlight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/work.css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ko-KR" sz="1100" dirty="0">
              <a:highlight>
                <a:srgbClr val="800000"/>
              </a:highlight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Common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effectLst/>
                <a:highlight>
                  <a:srgbClr val="00FF00"/>
                </a:highlight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assets/</a:t>
            </a:r>
            <a:r>
              <a:rPr kumimoji="0" lang="en-US" altLang="ko-KR" sz="1100" b="0" i="0" u="none" strike="noStrike" kern="1200" cap="none" spc="0" normalizeH="0" baseline="0" noProof="0" dirty="0" err="1">
                <a:ln>
                  <a:noFill/>
                </a:ln>
                <a:effectLst/>
                <a:highlight>
                  <a:srgbClr val="00FF00"/>
                </a:highlight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css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effectLst/>
                <a:highlight>
                  <a:srgbClr val="00FF00"/>
                </a:highlight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/common.css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ko-KR" sz="1100" dirty="0">
              <a:highlight>
                <a:srgbClr val="800000"/>
              </a:highlight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Motion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ko-KR" sz="1100" dirty="0">
              <a:highlight>
                <a:srgbClr val="800000"/>
              </a:highlight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effectLst/>
                <a:highlight>
                  <a:srgbClr val="00FF00"/>
                </a:highlight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assets/</a:t>
            </a:r>
            <a:r>
              <a:rPr kumimoji="0" lang="en-US" altLang="ko-KR" sz="1100" b="0" i="0" u="none" strike="noStrike" kern="1200" cap="none" spc="0" normalizeH="0" baseline="0" noProof="0" dirty="0" err="1">
                <a:ln>
                  <a:noFill/>
                </a:ln>
                <a:effectLst/>
                <a:highlight>
                  <a:srgbClr val="00FF00"/>
                </a:highlight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css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effectLst/>
                <a:highlight>
                  <a:srgbClr val="00FF00"/>
                </a:highlight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/motion.css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ko-K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32AAB060-00F7-4804-9F1C-EFE5C0A95957}"/>
              </a:ext>
            </a:extLst>
          </p:cNvPr>
          <p:cNvSpPr txBox="1">
            <a:spLocks/>
          </p:cNvSpPr>
          <p:nvPr/>
        </p:nvSpPr>
        <p:spPr>
          <a:xfrm>
            <a:off x="8023368" y="1452812"/>
            <a:ext cx="179690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b="1" dirty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Home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effectLst/>
              <a:highlight>
                <a:srgbClr val="800000"/>
              </a:highlight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ko-KR" sz="1100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assets/images/home/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effectLst/>
              <a:highlight>
                <a:srgbClr val="00FF00"/>
              </a:highlight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About</a:t>
            </a:r>
          </a:p>
          <a:p>
            <a:pPr marL="0" indent="0">
              <a:buNone/>
            </a:pPr>
            <a:r>
              <a:rPr lang="en-US" altLang="ko-KR" sz="1100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assets/images/about/</a:t>
            </a:r>
          </a:p>
          <a:p>
            <a:pPr marL="0" indent="0">
              <a:buNone/>
            </a:pPr>
            <a:endParaRPr lang="en-US" altLang="ko-KR" sz="1100" dirty="0">
              <a:highlight>
                <a:srgbClr val="80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Work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effectLst/>
              <a:highlight>
                <a:srgbClr val="800000"/>
              </a:highlight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ko-KR" sz="1100" dirty="0"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assets/images/work/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ko-KR" sz="1100" dirty="0">
              <a:highlight>
                <a:srgbClr val="800000"/>
              </a:highlight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859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7AFC50-BF56-4FFD-A83E-F27990704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2017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ko-KR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분기 가이드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D489FA2-48F0-40D7-8452-F478D0F6AADE}"/>
              </a:ext>
            </a:extLst>
          </p:cNvPr>
          <p:cNvSpPr txBox="1">
            <a:spLocks/>
          </p:cNvSpPr>
          <p:nvPr/>
        </p:nvSpPr>
        <p:spPr>
          <a:xfrm>
            <a:off x="838199" y="1243173"/>
            <a:ext cx="10515599" cy="509523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US" altLang="ko-KR" sz="12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해상도별 분기</a:t>
            </a:r>
            <a:endParaRPr lang="en-US" altLang="ko-KR" sz="12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PC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0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1024 ~ 1440 : vw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0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1441 ~ 1920 : px</a:t>
            </a:r>
          </a:p>
          <a:p>
            <a:pPr marL="457200" lvl="1" indent="0">
              <a:buNone/>
            </a:pPr>
            <a:endParaRPr lang="en-US" altLang="ko-KR" sz="10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Mobile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0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~ 1023 : vw</a:t>
            </a:r>
            <a:r>
              <a:rPr lang="ko-KR" altLang="en-US" sz="10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endParaRPr lang="en-US" altLang="ko-KR" sz="10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endParaRPr lang="en-US" altLang="ko-KR" sz="10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altLang="ko-KR" sz="12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클래스 구분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PC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0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.desktop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0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.mac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0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.ie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0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.win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0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.no-device</a:t>
            </a:r>
          </a:p>
          <a:p>
            <a:pPr marL="914400" lvl="2" indent="0">
              <a:buNone/>
            </a:pPr>
            <a:endParaRPr lang="en-US" altLang="ko-KR" sz="10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Mobile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0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.mobile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0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.ios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sz="10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.device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altLang="ko-KR" sz="10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endParaRPr lang="en-US" altLang="ko-KR" sz="10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반응형으로 패드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모바일 일부 해상도에서 폰트 사이즈가 너무 크게 느껴지는 영역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대응으로 가이드상의 분기 외 추가로 사용된 미디어쿼리 및 </a:t>
            </a:r>
            <a:r>
              <a:rPr lang="en-US" altLang="ko-KR" sz="1000" dirty="0">
                <a:latin typeface="Arial" panose="020B0604020202020204" pitchFamily="34" charset="0"/>
                <a:cs typeface="Arial" panose="020B0604020202020204" pitchFamily="34" charset="0"/>
              </a:rPr>
              <a:t> px </a:t>
            </a:r>
            <a:r>
              <a:rPr lang="ko-KR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단위 사용된 부분 있음 </a:t>
            </a:r>
            <a:endParaRPr lang="en-US" altLang="ko-KR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sz="18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endParaRPr lang="en-US" altLang="ko-KR" sz="10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endParaRPr lang="en-US" altLang="ko-KR" sz="10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914400" lvl="2" indent="0">
              <a:buNone/>
            </a:pPr>
            <a:endParaRPr lang="en-US" altLang="ko-KR" sz="10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353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7AFC50-BF56-4FFD-A83E-F27990704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2017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ko-KR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이미지 가이드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D489FA2-48F0-40D7-8452-F478D0F6AADE}"/>
              </a:ext>
            </a:extLst>
          </p:cNvPr>
          <p:cNvSpPr txBox="1">
            <a:spLocks/>
          </p:cNvSpPr>
          <p:nvPr/>
        </p:nvSpPr>
        <p:spPr>
          <a:xfrm>
            <a:off x="838200" y="1243173"/>
            <a:ext cx="9446231" cy="5095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이미지 수급 시 용량 </a:t>
            </a:r>
            <a:r>
              <a:rPr lang="en-US" altLang="ko-KR" sz="12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lang="ko-KR" altLang="en-US" sz="12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웹용 저장 이미지인지</a:t>
            </a:r>
            <a:r>
              <a:rPr lang="en-US" altLang="ko-KR" sz="12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) </a:t>
            </a:r>
            <a:r>
              <a:rPr lang="ko-KR" altLang="en-US" sz="12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체크 필요</a:t>
            </a:r>
            <a:r>
              <a:rPr lang="en-US" altLang="ko-KR" sz="12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endParaRPr lang="en-US" altLang="ko-K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이미지 파일명 규칙</a:t>
            </a:r>
            <a:endParaRPr lang="en-US" altLang="ko-K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 ico_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 logo_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 kv_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 bg_[section</a:t>
            </a:r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명</a:t>
            </a:r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]_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 img_[section</a:t>
            </a:r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명</a:t>
            </a:r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]_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 _pc / _mo : pc, mo </a:t>
            </a:r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버전 이미지 구분 필요시</a:t>
            </a:r>
            <a:endParaRPr lang="en-US" altLang="ko-K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이미지는 각 페이지</a:t>
            </a: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(home/about/work)</a:t>
            </a:r>
            <a:r>
              <a:rPr lang="ko-KR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별 폴더 경로로 생성</a:t>
            </a:r>
            <a:endParaRPr lang="en-US" altLang="ko-K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PC, Mobile </a:t>
            </a:r>
            <a:r>
              <a:rPr lang="ko-KR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이미지 구분 필요</a:t>
            </a: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class : js-img-src </a:t>
            </a:r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추가</a:t>
            </a:r>
            <a:endParaRPr lang="en-US" altLang="ko-K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data-src-pc : PC </a:t>
            </a:r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이미지 경로</a:t>
            </a:r>
            <a:endParaRPr lang="en-US" altLang="ko-K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100" dirty="0">
                <a:latin typeface="Arial" panose="020B0604020202020204" pitchFamily="34" charset="0"/>
                <a:cs typeface="Arial" panose="020B0604020202020204" pitchFamily="34" charset="0"/>
              </a:rPr>
              <a:t>data-src-mobile : Mobile </a:t>
            </a:r>
            <a:r>
              <a:rPr lang="ko-KR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이미지 경로</a:t>
            </a:r>
            <a:endParaRPr lang="en-US" altLang="ko-K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altLang="ko-K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altLang="ko-K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altLang="ko-K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altLang="ko-K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altLang="ko-KR" sz="12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OG image </a:t>
            </a:r>
            <a:r>
              <a:rPr lang="ko-KR" altLang="en-US" sz="12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경로 </a:t>
            </a:r>
            <a:r>
              <a:rPr lang="en-US" altLang="ko-KR" sz="12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: http://pt-korea.com/og_img.jpg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altLang="ko-KR" sz="12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altLang="ko-KR" sz="12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Favicon </a:t>
            </a:r>
            <a:r>
              <a:rPr lang="ko-KR" altLang="en-US" sz="12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경로 </a:t>
            </a:r>
            <a:r>
              <a:rPr lang="en-US" altLang="ko-KR" sz="12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: http://pt-korea.com/favicon.ico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lang="en-US" altLang="ko-KR" sz="12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CAD9B7D-97ED-4E7E-A55E-2994AC1A1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091" y="4722516"/>
            <a:ext cx="8330235" cy="41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999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7AFC50-BF56-4FFD-A83E-F27990704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2017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ko-KR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클래스 가이드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D489FA2-48F0-40D7-8452-F478D0F6AADE}"/>
              </a:ext>
            </a:extLst>
          </p:cNvPr>
          <p:cNvSpPr txBox="1">
            <a:spLocks/>
          </p:cNvSpPr>
          <p:nvPr/>
        </p:nvSpPr>
        <p:spPr>
          <a:xfrm>
            <a:off x="838200" y="1243173"/>
            <a:ext cx="2500223" cy="3285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12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2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Class</a:t>
            </a:r>
            <a:r>
              <a:rPr lang="ko-KR" altLang="en-US" sz="12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명 규칙</a:t>
            </a:r>
            <a:endParaRPr lang="en-US" altLang="ko-KR" sz="12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12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버튼</a:t>
            </a:r>
            <a:r>
              <a:rPr lang="en-US" altLang="ko-KR" sz="10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lang="ko-KR" altLang="en-US" sz="10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링크 </a:t>
            </a:r>
            <a:r>
              <a:rPr lang="en-US" altLang="ko-KR" sz="10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: btn-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아이콘 </a:t>
            </a:r>
            <a:r>
              <a:rPr lang="en-US" altLang="ko-KR" sz="10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: ico-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타이틀 </a:t>
            </a:r>
            <a:r>
              <a:rPr lang="en-US" altLang="ko-KR" sz="10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: -title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구문 </a:t>
            </a:r>
            <a:r>
              <a:rPr lang="en-US" altLang="ko-KR" sz="10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: -desc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구분섹션 </a:t>
            </a:r>
            <a:r>
              <a:rPr lang="en-US" altLang="ko-KR" sz="10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: -section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0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콘텐츠 </a:t>
            </a:r>
            <a:r>
              <a:rPr lang="en-US" altLang="ko-KR" sz="10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: -cont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0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-wrap &gt; -inner ....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0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#contents.[</a:t>
            </a:r>
            <a:r>
              <a:rPr lang="ko-KR" altLang="en-US" sz="10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페이지명</a:t>
            </a:r>
            <a:r>
              <a:rPr lang="en-US" altLang="ko-KR" sz="10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]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altLang="ko-KR" sz="10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endParaRPr lang="en-US" altLang="ko-KR" sz="10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914400" lvl="2" indent="0">
              <a:buNone/>
            </a:pPr>
            <a:endParaRPr lang="en-US" altLang="ko-KR" sz="10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199D61F-FCCA-4B6B-9DAE-853E6AC4803C}"/>
              </a:ext>
            </a:extLst>
          </p:cNvPr>
          <p:cNvSpPr txBox="1">
            <a:spLocks/>
          </p:cNvSpPr>
          <p:nvPr/>
        </p:nvSpPr>
        <p:spPr>
          <a:xfrm>
            <a:off x="4137083" y="1243173"/>
            <a:ext cx="2500223" cy="3285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12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공통 클래스 정리</a:t>
            </a:r>
            <a:endParaRPr lang="en-US" altLang="ko-KR" sz="12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12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0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.a11y-hidden : </a:t>
            </a:r>
            <a:r>
              <a:rPr lang="ko-KR" altLang="en-US" sz="10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숨김 텍스트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0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.mo-only : </a:t>
            </a:r>
            <a:r>
              <a:rPr lang="ko-KR" altLang="en-US" sz="10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모바일에만 노출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0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.pc-only : pc</a:t>
            </a:r>
            <a:r>
              <a:rPr lang="ko-KR" altLang="en-US" sz="10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에만 노출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0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.bg-line : </a:t>
            </a:r>
            <a:r>
              <a:rPr lang="ko-KR" altLang="en-US" sz="10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사선 </a:t>
            </a:r>
            <a:r>
              <a:rPr lang="en-US" altLang="ko-KR" sz="10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bg </a:t>
            </a:r>
            <a:r>
              <a:rPr lang="ko-KR" altLang="en-US" sz="10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사용 시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0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.btn-close : </a:t>
            </a:r>
            <a:r>
              <a:rPr lang="ko-KR" altLang="en-US" sz="10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레이어 닫기 버튼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0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.btn-layer : </a:t>
            </a:r>
            <a:r>
              <a:rPr lang="ko-KR" altLang="en-US" sz="10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레이어 열기 버튼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0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.layer : </a:t>
            </a:r>
            <a:r>
              <a:rPr lang="ko-KR" altLang="en-US" sz="10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레이어 팝업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altLang="ko-KR" sz="10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endParaRPr lang="en-US" altLang="ko-KR" sz="10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914400" lvl="2" indent="0">
              <a:buNone/>
            </a:pPr>
            <a:endParaRPr lang="en-US" altLang="ko-KR" sz="10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060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7AFC50-BF56-4FFD-A83E-F27990704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2017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  <a:t>7. </a:t>
            </a:r>
            <a:r>
              <a:rPr lang="ko-KR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팝업 가이드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D489FA2-48F0-40D7-8452-F478D0F6AADE}"/>
              </a:ext>
            </a:extLst>
          </p:cNvPr>
          <p:cNvSpPr txBox="1">
            <a:spLocks/>
          </p:cNvSpPr>
          <p:nvPr/>
        </p:nvSpPr>
        <p:spPr>
          <a:xfrm>
            <a:off x="838200" y="1243173"/>
            <a:ext cx="2500223" cy="446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200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기본 구조</a:t>
            </a:r>
            <a:endParaRPr lang="en-US" altLang="ko-KR" sz="12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D94189C-CD96-499F-93D2-329FCF1D3DCC}"/>
              </a:ext>
            </a:extLst>
          </p:cNvPr>
          <p:cNvGrpSpPr/>
          <p:nvPr/>
        </p:nvGrpSpPr>
        <p:grpSpPr>
          <a:xfrm>
            <a:off x="1010478" y="1580322"/>
            <a:ext cx="5946913" cy="4904556"/>
            <a:chOff x="1010478" y="1580322"/>
            <a:chExt cx="6775409" cy="5587836"/>
          </a:xfrm>
        </p:grpSpPr>
        <p:pic>
          <p:nvPicPr>
            <p:cNvPr id="4" name="그림 3" descr="텍스트이(가) 표시된 사진&#10;&#10;자동 생성된 설명">
              <a:extLst>
                <a:ext uri="{FF2B5EF4-FFF2-40B4-BE49-F238E27FC236}">
                  <a16:creationId xmlns:a16="http://schemas.microsoft.com/office/drawing/2014/main" id="{CB99CF45-9928-4C13-9F3E-CB3913F0E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0478" y="1580322"/>
              <a:ext cx="6775409" cy="2272854"/>
            </a:xfrm>
            <a:prstGeom prst="rect">
              <a:avLst/>
            </a:prstGeom>
          </p:spPr>
        </p:pic>
        <p:pic>
          <p:nvPicPr>
            <p:cNvPr id="5" name="그림 4" descr="텍스트이(가) 표시된 사진&#10;&#10;자동 생성된 설명">
              <a:extLst>
                <a:ext uri="{FF2B5EF4-FFF2-40B4-BE49-F238E27FC236}">
                  <a16:creationId xmlns:a16="http://schemas.microsoft.com/office/drawing/2014/main" id="{2795825C-9E2E-4C19-BF86-5E2EAE599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0478" y="3968456"/>
              <a:ext cx="6775408" cy="31997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6541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2473</TotalTime>
  <Words>1069</Words>
  <Application>Microsoft Office PowerPoint</Application>
  <PresentationFormat>와이드스크린</PresentationFormat>
  <Paragraphs>305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Arial</vt:lpstr>
      <vt:lpstr>Wingdings</vt:lpstr>
      <vt:lpstr>Office 테마</vt:lpstr>
      <vt:lpstr>PTKOREA Homepage</vt:lpstr>
      <vt:lpstr>INDEX</vt:lpstr>
      <vt:lpstr>1. 프로젝트 개요 </vt:lpstr>
      <vt:lpstr>2. FTP 정보</vt:lpstr>
      <vt:lpstr>3. 페이지 구조</vt:lpstr>
      <vt:lpstr>4. 분기 가이드</vt:lpstr>
      <vt:lpstr>5. 이미지 가이드</vt:lpstr>
      <vt:lpstr>6. 클래스 가이드</vt:lpstr>
      <vt:lpstr>7. 팝업 가이드</vt:lpstr>
      <vt:lpstr>7. 팝업 가이드</vt:lpstr>
      <vt:lpstr>8. 페이지별 가이드 - Home </vt:lpstr>
      <vt:lpstr>8. 페이지별 가이드 - Home </vt:lpstr>
      <vt:lpstr>8. 페이지별 가이드 - About </vt:lpstr>
      <vt:lpstr>8. 페이지별 가이드 - About </vt:lpstr>
      <vt:lpstr>9. JS - 디렉터리</vt:lpstr>
      <vt:lpstr>9. JS - ScrollTrigger</vt:lpstr>
      <vt:lpstr>9. JS - ScrollTrigger</vt:lpstr>
      <vt:lpstr>9. JS - ScrollTrigger</vt:lpstr>
      <vt:lpstr>9. JS - UserAgent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PTKOREA Homepage</dc:title>
  <dc:creator>pengtai 216</dc:creator>
  <cp:lastModifiedBy>pengtai 216</cp:lastModifiedBy>
  <cp:revision>87</cp:revision>
  <dcterms:created xsi:type="dcterms:W3CDTF">2022-03-03T04:33:02Z</dcterms:created>
  <dcterms:modified xsi:type="dcterms:W3CDTF">2022-03-15T01:28:53Z</dcterms:modified>
</cp:coreProperties>
</file>