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19"/>
  </p:notesMasterIdLst>
  <p:sldIdLst>
    <p:sldId id="256" r:id="rId2"/>
    <p:sldId id="292" r:id="rId3"/>
    <p:sldId id="280" r:id="rId4"/>
    <p:sldId id="286" r:id="rId5"/>
    <p:sldId id="285" r:id="rId6"/>
    <p:sldId id="284" r:id="rId7"/>
    <p:sldId id="274" r:id="rId8"/>
    <p:sldId id="283" r:id="rId9"/>
    <p:sldId id="282" r:id="rId10"/>
    <p:sldId id="281" r:id="rId11"/>
    <p:sldId id="287" r:id="rId12"/>
    <p:sldId id="288" r:id="rId13"/>
    <p:sldId id="289" r:id="rId14"/>
    <p:sldId id="290" r:id="rId15"/>
    <p:sldId id="291" r:id="rId16"/>
    <p:sldId id="293" r:id="rId17"/>
    <p:sldId id="294" r:id="rId1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/>
    <p:restoredTop sz="85893"/>
  </p:normalViewPr>
  <p:slideViewPr>
    <p:cSldViewPr snapToGrid="0" snapToObjects="1">
      <p:cViewPr>
        <p:scale>
          <a:sx n="94" d="100"/>
          <a:sy n="94" d="100"/>
        </p:scale>
        <p:origin x="8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7A545-4308-6D4E-8150-572D921FED53}" type="datetimeFigureOut">
              <a:rPr kumimoji="1" lang="zh-TW" altLang="en-US" smtClean="0"/>
              <a:t>2018/11/2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D274-F729-6742-A795-355D9608212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03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9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({'cos(x)','cos(2x)','cos(3x)'},'Location','southwest','NumColumns',2,'FontSize',12,'TextColor','blue')</a:t>
            </a:r>
          </a:p>
          <a:p>
            <a:endParaRPr lang="it-IT" altLang="zh-TW" b="0" i="0" u="none" strike="noStrike" baseline="0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526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11</a:t>
            </a:r>
          </a:p>
          <a:p>
            <a:r>
              <a:rPr lang="cs-CZ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cs-CZ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cs-CZ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cs-CZ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cs-CZ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cs-CZ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legend('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(x)','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(2x)','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(3x)');</a:t>
            </a:r>
          </a:p>
          <a:p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</a:t>
            </a:r>
            <a:endParaRPr lang="nl-NL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lgd.FontSize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20;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96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12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legend('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(x)','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(2x)','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(3x)');</a:t>
            </a:r>
          </a:p>
          <a:p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,'My Legend </a:t>
            </a:r>
            <a:r>
              <a:rPr lang="nl-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nl-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00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13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 = plot(x,y1);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 = plot(x,y2);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 = plot(x,y3);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off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([p1 p3],{'cos(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)', 'cos(3x)'})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14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 = plot(x,y1);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 = plot(x,y2);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 = plot(x,y3);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off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([p1 p3],{'cos(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)', 'cos(3x)'})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legend('</a:t>
            </a:r>
            <a:r>
              <a:rPr lang="en-US" altLang="zh-TW" dirty="0" err="1" smtClean="0"/>
              <a:t>boxoff</a:t>
            </a:r>
            <a:r>
              <a:rPr lang="en-US" altLang="zh-TW" dirty="0" smtClean="0"/>
              <a:t>')</a:t>
            </a:r>
          </a:p>
          <a:p>
            <a:endParaRPr lang="pt-BR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041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 = plot(x,y1);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 = plot(x,y2);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 = plot(x,y3);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off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([p1 p3],{'cos(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)', 'cos(3x)'})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%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vsbl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endParaRPr lang="pt-BR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('show')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toggle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4017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 = plot(x,y1);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 = plot(x,y2);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s-I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 = plot(x,y3);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 off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([p1 p3],{'cos(</a:t>
            </a:r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)', 'cos(3x)'})</a:t>
            </a:r>
          </a:p>
          <a:p>
            <a:r>
              <a:rPr lang="pt-BR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('off')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3998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862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一個軸只能加一個，但若有</a:t>
            </a:r>
            <a:r>
              <a:rPr kumimoji="1" lang="en-US" altLang="zh-TW" dirty="0" smtClean="0"/>
              <a:t>sub </a:t>
            </a:r>
            <a:r>
              <a:rPr kumimoji="1" lang="zh-TW" altLang="en-US" dirty="0" smtClean="0"/>
              <a:t>可指定要放在哪個</a:t>
            </a:r>
            <a:r>
              <a:rPr kumimoji="1" lang="en-US" altLang="zh-TW" dirty="0" smtClean="0"/>
              <a:t>sub</a:t>
            </a:r>
            <a:r>
              <a:rPr kumimoji="1" lang="zh-TW" altLang="en-US" dirty="0" smtClean="0"/>
              <a:t>內</a:t>
            </a:r>
            <a:endParaRPr kumimoji="1" lang="en-US" altLang="zh-TW" dirty="0" smtClean="0"/>
          </a:p>
          <a:p>
            <a:r>
              <a:rPr lang="en-US" altLang="zh-TW" dirty="0" smtClean="0"/>
              <a:t>legend creates a legend with descriptive labels for each plotted data series.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877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一個軸只能加一個，但若有</a:t>
            </a:r>
            <a:r>
              <a:rPr kumimoji="1" lang="en-US" altLang="zh-TW" dirty="0" smtClean="0"/>
              <a:t>sub </a:t>
            </a:r>
            <a:r>
              <a:rPr kumimoji="1" lang="zh-TW" altLang="en-US" dirty="0" smtClean="0"/>
              <a:t>可指定要放在哪個</a:t>
            </a:r>
            <a:r>
              <a:rPr kumimoji="1" lang="en-US" altLang="zh-TW" dirty="0" smtClean="0"/>
              <a:t>sub</a:t>
            </a:r>
            <a:r>
              <a:rPr kumimoji="1" lang="zh-TW" altLang="en-US" dirty="0" smtClean="0"/>
              <a:t>內</a:t>
            </a:r>
            <a:endParaRPr kumimoji="1" lang="en-US" altLang="zh-TW" dirty="0" smtClean="0"/>
          </a:p>
          <a:p>
            <a:r>
              <a:rPr lang="en-US" altLang="zh-TW" dirty="0" smtClean="0"/>
              <a:t>legend creates a legend with descriptive labels for each plotted data series.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335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If the </a:t>
            </a:r>
            <a:r>
              <a:rPr lang="en-US" altLang="zh-TW" dirty="0" err="1" smtClean="0"/>
              <a:t>DisplayName</a:t>
            </a:r>
            <a:r>
              <a:rPr lang="en-US" altLang="zh-TW" dirty="0" smtClean="0"/>
              <a:t> property is empty, then the legend uses a label of the form '</a:t>
            </a:r>
            <a:r>
              <a:rPr lang="en-US" altLang="zh-TW" dirty="0" err="1" smtClean="0"/>
              <a:t>dataN</a:t>
            </a:r>
            <a:r>
              <a:rPr lang="en-US" altLang="zh-TW" dirty="0" smtClean="0"/>
              <a:t>'.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989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5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 ,'</a:t>
            </a:r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DisplayName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','cos(x)');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plot(x,y2,'DisplayName','cos(2x)')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plot(x,y3,'DisplayName','cos(3x)')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endParaRPr lang="it-IT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altLang="zh-TW" b="0" i="0" u="none" strike="noStrike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924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6</a:t>
            </a:r>
          </a:p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(x)','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(2x)','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(3x)')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967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(x)','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(2x)','</a:t>
            </a:r>
            <a:r>
              <a:rPr lang="es-ES_tradnl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s-ES_tradnl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(3x)'})</a:t>
            </a:r>
          </a:p>
          <a:p>
            <a:endParaRPr lang="es-ES_tradnl" altLang="zh-TW" b="0" i="0" u="none" strike="noStrike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06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({'cos(x)','cos(2x)','cos(3x)'},'Location','</a:t>
            </a:r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southwest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endParaRPr lang="it-IT" altLang="zh-TW" b="0" i="0" u="none" strike="noStrike" baseline="0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04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clear;clc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linspace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(0,pi);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cos(x);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plot(x,y1)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cos(2*x);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plot(x,y2)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cos(3*x);</a:t>
            </a:r>
          </a:p>
          <a:p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plot(x,y3)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</a:t>
            </a:r>
          </a:p>
          <a:p>
            <a:r>
              <a:rPr lang="it-IT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it-IT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({'cos(x)','cos(2x)','cos(3x)'},'Location','southwest','NumColumns',2)</a:t>
            </a:r>
          </a:p>
          <a:p>
            <a:endParaRPr lang="it-IT" altLang="zh-TW" b="0" i="0" u="none" strike="noStrike" baseline="0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D274-F729-6742-A795-355D96082128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628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2BC-ADAD-B240-A1D9-E4395917F9DA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21B-470F-E043-9E2D-20E2A8597B0D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FDB-26A3-4D4C-BE0C-C40598A3FBD2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BD7D-4C7D-9341-93B8-B69C7FD84413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C316-B996-E840-8D3C-33B0679F07ED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40BA-DBE0-8449-9417-62C528D12ECE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2F6-D560-144A-B875-949F85C08885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FD7-82F7-2245-AE30-ECD3CEAB38E6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9587-23D3-284B-8DB8-E4FC12D0DCFF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7B4C-29D8-7B41-98CE-11B4C05F3FF5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0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2792-B954-0241-917C-5438EF596379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3108-41C6-FE40-BEC4-5BE0BD7D9848}" type="datetime1">
              <a:rPr lang="zh-TW" altLang="en-US" smtClean="0"/>
              <a:t>2018/11/2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364" y="259306"/>
            <a:ext cx="8693624" cy="635985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10000" dirty="0" smtClean="0">
                <a:solidFill>
                  <a:schemeClr val="bg1"/>
                </a:solidFill>
              </a:rPr>
              <a:t>Legend</a:t>
            </a:r>
            <a:endParaRPr kumimoji="1" lang="zh-TW" altLang="en-US" sz="10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>
                <a:solidFill>
                  <a:schemeClr val="bg1"/>
                </a:solidFill>
              </a:rPr>
              <a:t>B04B01036 </a:t>
            </a:r>
            <a:r>
              <a:rPr kumimoji="1" lang="zh-TW" altLang="en-US" sz="40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林妤真</a:t>
            </a:r>
            <a:endParaRPr kumimoji="1" lang="zh-TW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29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({</a:t>
            </a:r>
            <a:r>
              <a:rPr lang="en-US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'cos(2x)'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'cos(3x)'</a:t>
            </a:r>
            <a:r>
              <a:rPr lang="en-US" altLang="zh-TW" dirty="0"/>
              <a:t>},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err="1">
                <a:solidFill>
                  <a:srgbClr val="A770F1"/>
                </a:solidFill>
              </a:rPr>
              <a:t>Location'</a:t>
            </a:r>
            <a:r>
              <a:rPr lang="en-US" altLang="zh-TW" dirty="0" err="1"/>
              <a:t>,</a:t>
            </a:r>
            <a:r>
              <a:rPr lang="en-US" altLang="zh-TW" dirty="0" err="1">
                <a:solidFill>
                  <a:srgbClr val="A770F1"/>
                </a:solidFill>
              </a:rPr>
              <a:t>'southwest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    </a:t>
            </a:r>
            <a:r>
              <a:rPr lang="en-US" altLang="zh-TW" dirty="0">
                <a:solidFill>
                  <a:srgbClr val="A770F1"/>
                </a:solidFill>
              </a:rPr>
              <a:t>'NumColumns'</a:t>
            </a:r>
            <a:r>
              <a:rPr lang="en-US" altLang="zh-TW" dirty="0"/>
              <a:t>,2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/>
              <a:t>				</a:t>
            </a:r>
            <a:r>
              <a:rPr lang="en-US" altLang="zh-TW" dirty="0" smtClean="0"/>
              <a:t>	    </a:t>
            </a:r>
            <a:r>
              <a:rPr lang="en-US" altLang="zh-TW" dirty="0">
                <a:solidFill>
                  <a:srgbClr val="A770F1"/>
                </a:solidFill>
              </a:rPr>
              <a:t>'FontSize'</a:t>
            </a:r>
            <a:r>
              <a:rPr lang="en-US" altLang="zh-TW" dirty="0"/>
              <a:t>,12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/>
              <a:t>				</a:t>
            </a:r>
            <a:r>
              <a:rPr lang="en-US" altLang="zh-TW" dirty="0" smtClean="0"/>
              <a:t>	    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err="1">
                <a:solidFill>
                  <a:srgbClr val="A770F1"/>
                </a:solidFill>
              </a:rPr>
              <a:t>TextColor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'blue'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45973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98318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8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75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 smtClean="0"/>
              <a:t>lgd</a:t>
            </a:r>
            <a:r>
              <a:rPr lang="it-IT" altLang="zh-TW" dirty="0" smtClean="0"/>
              <a:t> </a:t>
            </a:r>
            <a:r>
              <a:rPr lang="it-IT" altLang="zh-TW" dirty="0"/>
              <a:t>= </a:t>
            </a:r>
            <a:r>
              <a:rPr lang="it-IT" altLang="zh-TW" dirty="0" err="1"/>
              <a:t>legend</a:t>
            </a:r>
            <a:r>
              <a:rPr lang="it-IT" altLang="zh-TW" dirty="0"/>
              <a:t>(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'cos(2x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'cos(3x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);</a:t>
            </a:r>
          </a:p>
          <a:p>
            <a:pPr marL="0" indent="0">
              <a:buNone/>
            </a:pPr>
            <a:r>
              <a:rPr lang="it-IT" altLang="zh-TW" dirty="0" err="1"/>
              <a:t>l</a:t>
            </a:r>
            <a:r>
              <a:rPr lang="it-IT" altLang="zh-TW" dirty="0" err="1" smtClean="0"/>
              <a:t>gd</a:t>
            </a:r>
            <a:endParaRPr lang="it-IT" altLang="zh-TW" dirty="0"/>
          </a:p>
          <a:p>
            <a:pPr marL="0" indent="0">
              <a:buNone/>
            </a:pPr>
            <a:r>
              <a:rPr lang="it-IT" altLang="zh-TW" dirty="0" err="1" smtClean="0"/>
              <a:t>lgd.FontSize</a:t>
            </a:r>
            <a:r>
              <a:rPr lang="it-IT" altLang="zh-TW" dirty="0" smtClean="0"/>
              <a:t> </a:t>
            </a:r>
            <a:r>
              <a:rPr lang="it-IT" altLang="zh-TW" dirty="0"/>
              <a:t>= </a:t>
            </a:r>
            <a:r>
              <a:rPr lang="it-IT" altLang="zh-TW" dirty="0" smtClean="0"/>
              <a:t>20;</a:t>
            </a:r>
            <a:endParaRPr lang="it-IT" altLang="zh-TW" dirty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4" b="15886"/>
          <a:stretch/>
        </p:blipFill>
        <p:spPr>
          <a:xfrm>
            <a:off x="4094328" y="5268216"/>
            <a:ext cx="4449171" cy="148175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直線接點 9"/>
          <p:cNvCxnSpPr/>
          <p:nvPr/>
        </p:nvCxnSpPr>
        <p:spPr>
          <a:xfrm>
            <a:off x="1105469" y="5568287"/>
            <a:ext cx="2988859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04529" y="5798077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1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6174183" y="4478794"/>
            <a:ext cx="2415705" cy="680238"/>
            <a:chOff x="5708842" y="4630345"/>
            <a:chExt cx="2415705" cy="1016758"/>
          </a:xfrm>
        </p:grpSpPr>
        <p:sp>
          <p:nvSpPr>
            <p:cNvPr id="13" name="文字方塊 12"/>
            <p:cNvSpPr txBox="1"/>
            <p:nvPr/>
          </p:nvSpPr>
          <p:spPr>
            <a:xfrm>
              <a:off x="5708842" y="4630345"/>
              <a:ext cx="2410260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763923" y="4702377"/>
              <a:ext cx="2259644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09554" y="4765093"/>
              <a:ext cx="2314993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>
                  <a:solidFill>
                    <a:schemeClr val="bg1"/>
                  </a:solidFill>
                </a:rPr>
                <a:t>l</a:t>
              </a:r>
              <a:r>
                <a:rPr lang="en-US" altLang="zh-TW" sz="2400" b="1" dirty="0" err="1" smtClean="0">
                  <a:solidFill>
                    <a:schemeClr val="bg1"/>
                  </a:solidFill>
                </a:rPr>
                <a:t>gd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=legend(___)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0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 smtClean="0"/>
              <a:t>lgd</a:t>
            </a:r>
            <a:r>
              <a:rPr lang="it-IT" altLang="zh-TW" dirty="0" smtClean="0"/>
              <a:t> </a:t>
            </a:r>
            <a:r>
              <a:rPr lang="it-IT" altLang="zh-TW" dirty="0"/>
              <a:t>= </a:t>
            </a:r>
            <a:r>
              <a:rPr lang="it-IT" altLang="zh-TW" dirty="0" err="1"/>
              <a:t>legend</a:t>
            </a:r>
            <a:r>
              <a:rPr lang="it-IT" altLang="zh-TW" dirty="0"/>
              <a:t>(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'cos(2x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'cos(3x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title(</a:t>
            </a:r>
            <a:r>
              <a:rPr lang="en-US" altLang="zh-TW" dirty="0" err="1" smtClean="0"/>
              <a:t>lgd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'My Legend Title</a:t>
            </a:r>
            <a:r>
              <a:rPr lang="en-US" altLang="zh-TW" dirty="0" smtClean="0">
                <a:solidFill>
                  <a:srgbClr val="A770F1"/>
                </a:solidFill>
              </a:rPr>
              <a:t>'</a:t>
            </a:r>
            <a:r>
              <a:rPr lang="en-US" altLang="zh-TW" dirty="0" smtClean="0"/>
              <a:t>);</a:t>
            </a:r>
            <a:endParaRPr lang="it-IT" altLang="zh-TW" dirty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05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(0,pi);</a:t>
            </a:r>
          </a:p>
          <a:p>
            <a:pPr marL="0" indent="0">
              <a:buNone/>
            </a:pPr>
            <a:r>
              <a:rPr lang="en-US" altLang="zh-TW" dirty="0"/>
              <a:t>y1 = cos(x);</a:t>
            </a:r>
          </a:p>
          <a:p>
            <a:pPr marL="0" indent="0">
              <a:buNone/>
            </a:pPr>
            <a:r>
              <a:rPr kumimoji="1" lang="en-US" altLang="zh-TW" dirty="0"/>
              <a:t>p1 = </a:t>
            </a:r>
            <a:r>
              <a:rPr lang="en-US" altLang="zh-TW" dirty="0"/>
              <a:t>plot(x,y1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/>
              <a:t>y2 = cos(2*x);</a:t>
            </a:r>
          </a:p>
          <a:p>
            <a:pPr marL="0" indent="0">
              <a:buNone/>
            </a:pPr>
            <a:r>
              <a:rPr lang="en-US" altLang="zh-TW" dirty="0"/>
              <a:t>p2 = plot(x,y2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y3 = cos(3*x);</a:t>
            </a:r>
          </a:p>
          <a:p>
            <a:pPr marL="0" indent="0">
              <a:buNone/>
            </a:pPr>
            <a:r>
              <a:rPr lang="en-US" altLang="zh-TW" dirty="0"/>
              <a:t>p3 = plot(x,y3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([p1 p3],{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 'cos(3x)'</a:t>
            </a:r>
            <a:r>
              <a:rPr lang="en-US" altLang="zh-TW" dirty="0"/>
              <a:t>})</a:t>
            </a:r>
            <a:endParaRPr lang="it-IT" altLang="zh-TW" dirty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8322" y="2724270"/>
            <a:ext cx="769224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8322" y="1222535"/>
            <a:ext cx="769224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322" y="3750272"/>
            <a:ext cx="769224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3876" y="4804450"/>
            <a:ext cx="1026725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538231" y="4639056"/>
            <a:ext cx="3013147" cy="680238"/>
            <a:chOff x="5708841" y="4630345"/>
            <a:chExt cx="3013147" cy="1016758"/>
          </a:xfrm>
        </p:grpSpPr>
        <p:sp>
          <p:nvSpPr>
            <p:cNvPr id="16" name="文字方塊 15"/>
            <p:cNvSpPr txBox="1"/>
            <p:nvPr/>
          </p:nvSpPr>
          <p:spPr>
            <a:xfrm>
              <a:off x="5708841" y="4630345"/>
              <a:ext cx="3013147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63923" y="4702377"/>
              <a:ext cx="2916000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09554" y="4765093"/>
              <a:ext cx="2900409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</a:rPr>
                <a:t>legend(</a:t>
              </a:r>
              <a:r>
                <a:rPr lang="en-US" altLang="zh-TW" sz="2400" b="1" dirty="0" err="1">
                  <a:solidFill>
                    <a:schemeClr val="bg1"/>
                  </a:solidFill>
                </a:rPr>
                <a:t>subset,labels</a:t>
              </a:r>
              <a:r>
                <a:rPr lang="en-US" altLang="zh-TW" sz="2400" b="1" dirty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6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(0,pi);</a:t>
            </a:r>
          </a:p>
          <a:p>
            <a:pPr marL="0" indent="0">
              <a:buNone/>
            </a:pPr>
            <a:r>
              <a:rPr lang="en-US" altLang="zh-TW" dirty="0"/>
              <a:t>y1 = cos(x);</a:t>
            </a:r>
          </a:p>
          <a:p>
            <a:pPr marL="0" indent="0">
              <a:buNone/>
            </a:pPr>
            <a:r>
              <a:rPr kumimoji="1" lang="en-US" altLang="zh-TW" dirty="0"/>
              <a:t>p1 = </a:t>
            </a:r>
            <a:r>
              <a:rPr lang="en-US" altLang="zh-TW" dirty="0"/>
              <a:t>plot(x,y1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/>
              <a:t>y2 = cos(2*x);</a:t>
            </a:r>
          </a:p>
          <a:p>
            <a:pPr marL="0" indent="0">
              <a:buNone/>
            </a:pPr>
            <a:r>
              <a:rPr lang="en-US" altLang="zh-TW" dirty="0"/>
              <a:t>p2 = plot(x,y2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y3 = cos(3*x);</a:t>
            </a:r>
          </a:p>
          <a:p>
            <a:pPr marL="0" indent="0">
              <a:buNone/>
            </a:pPr>
            <a:r>
              <a:rPr lang="en-US" altLang="zh-TW" dirty="0"/>
              <a:t>p3 = plot(x,y3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([p1 p3],{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 'cos(3x)'</a:t>
            </a:r>
            <a:r>
              <a:rPr lang="en-US" altLang="zh-TW" dirty="0"/>
              <a:t>})</a:t>
            </a:r>
            <a:endParaRPr lang="it-IT" altLang="zh-TW" dirty="0"/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err="1">
                <a:solidFill>
                  <a:srgbClr val="A770F1"/>
                </a:solidFill>
              </a:rPr>
              <a:t>boxoff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904000" y="5283159"/>
            <a:ext cx="2016000" cy="680238"/>
            <a:chOff x="5708842" y="4630345"/>
            <a:chExt cx="2016000" cy="1016758"/>
          </a:xfrm>
        </p:grpSpPr>
        <p:sp>
          <p:nvSpPr>
            <p:cNvPr id="8" name="文字方塊 7"/>
            <p:cNvSpPr txBox="1"/>
            <p:nvPr/>
          </p:nvSpPr>
          <p:spPr>
            <a:xfrm>
              <a:off x="5708842" y="4630345"/>
              <a:ext cx="2016000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63923" y="4702377"/>
              <a:ext cx="1902165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809554" y="4765093"/>
              <a:ext cx="1856534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</a:t>
              </a:r>
              <a:r>
                <a:rPr lang="en-US" altLang="zh-TW" sz="2400" b="1" dirty="0" err="1" smtClean="0">
                  <a:solidFill>
                    <a:schemeClr val="bg1"/>
                  </a:solidFill>
                </a:rPr>
                <a:t>bkgd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(0,pi);</a:t>
            </a:r>
          </a:p>
          <a:p>
            <a:pPr marL="0" indent="0">
              <a:buNone/>
            </a:pPr>
            <a:r>
              <a:rPr lang="en-US" altLang="zh-TW" dirty="0"/>
              <a:t>y1 = cos(x);</a:t>
            </a:r>
          </a:p>
          <a:p>
            <a:pPr marL="0" indent="0">
              <a:buNone/>
            </a:pPr>
            <a:r>
              <a:rPr kumimoji="1" lang="en-US" altLang="zh-TW" dirty="0"/>
              <a:t>p1 = </a:t>
            </a:r>
            <a:r>
              <a:rPr lang="en-US" altLang="zh-TW" dirty="0"/>
              <a:t>plot(x,y1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/>
              <a:t>y2 = cos(2*x);</a:t>
            </a:r>
          </a:p>
          <a:p>
            <a:pPr marL="0" indent="0">
              <a:buNone/>
            </a:pPr>
            <a:r>
              <a:rPr lang="en-US" altLang="zh-TW" dirty="0"/>
              <a:t>p2 = plot(x,y2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y3 = cos(3*x);</a:t>
            </a:r>
          </a:p>
          <a:p>
            <a:pPr marL="0" indent="0">
              <a:buNone/>
            </a:pPr>
            <a:r>
              <a:rPr lang="en-US" altLang="zh-TW" dirty="0"/>
              <a:t>p3 = plot(x,y3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([p1 p3],{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 'cos(3x)'</a:t>
            </a:r>
            <a:r>
              <a:rPr lang="en-US" altLang="zh-TW" dirty="0"/>
              <a:t>})</a:t>
            </a:r>
            <a:endParaRPr lang="it-IT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0347" y="5759101"/>
            <a:ext cx="227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legend(</a:t>
            </a:r>
            <a:r>
              <a:rPr lang="en-US" altLang="zh-TW" sz="2800" dirty="0">
                <a:solidFill>
                  <a:srgbClr val="A770F1"/>
                </a:solidFill>
              </a:rPr>
              <a:t>'show'</a:t>
            </a:r>
            <a:r>
              <a:rPr lang="en-US" altLang="zh-TW" sz="2800" dirty="0"/>
              <a:t>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00347" y="6282321"/>
            <a:ext cx="227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legend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A770F1"/>
                </a:solidFill>
              </a:rPr>
              <a:t>'toggle</a:t>
            </a:r>
            <a:r>
              <a:rPr lang="en-US" altLang="zh-TW" sz="2800" dirty="0" smtClean="0"/>
              <a:t>)</a:t>
            </a:r>
            <a:r>
              <a:rPr lang="en-US" altLang="zh-TW" sz="2800" dirty="0" smtClean="0">
                <a:solidFill>
                  <a:srgbClr val="A770F1"/>
                </a:solidFill>
              </a:rPr>
              <a:t> </a:t>
            </a:r>
            <a:endParaRPr lang="en-US" altLang="zh-TW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0347" y="5263177"/>
            <a:ext cx="227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legend(</a:t>
            </a:r>
            <a:r>
              <a:rPr lang="en-US" altLang="zh-TW" sz="2800">
                <a:solidFill>
                  <a:srgbClr val="A770F1"/>
                </a:solidFill>
              </a:rPr>
              <a:t>'hide'</a:t>
            </a:r>
            <a:r>
              <a:rPr lang="en-US" altLang="zh-TW" sz="2800"/>
              <a:t>)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904000" y="5283159"/>
            <a:ext cx="2016000" cy="680238"/>
            <a:chOff x="5708842" y="4630345"/>
            <a:chExt cx="2016000" cy="1016758"/>
          </a:xfrm>
        </p:grpSpPr>
        <p:sp>
          <p:nvSpPr>
            <p:cNvPr id="13" name="文字方塊 12"/>
            <p:cNvSpPr txBox="1"/>
            <p:nvPr/>
          </p:nvSpPr>
          <p:spPr>
            <a:xfrm>
              <a:off x="5708842" y="4630345"/>
              <a:ext cx="2016000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763923" y="4702377"/>
              <a:ext cx="1902165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809554" y="4765093"/>
              <a:ext cx="1745478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</a:t>
              </a:r>
              <a:r>
                <a:rPr lang="en-US" altLang="zh-TW" sz="2400" b="1" dirty="0" err="1" smtClean="0">
                  <a:solidFill>
                    <a:schemeClr val="bg1"/>
                  </a:solidFill>
                </a:rPr>
                <a:t>vsbl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0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(0,pi);</a:t>
            </a:r>
          </a:p>
          <a:p>
            <a:pPr marL="0" indent="0">
              <a:buNone/>
            </a:pPr>
            <a:r>
              <a:rPr lang="en-US" altLang="zh-TW" dirty="0"/>
              <a:t>y1 = cos(x);</a:t>
            </a:r>
          </a:p>
          <a:p>
            <a:pPr marL="0" indent="0">
              <a:buNone/>
            </a:pPr>
            <a:r>
              <a:rPr kumimoji="1" lang="en-US" altLang="zh-TW" dirty="0"/>
              <a:t>p1 = </a:t>
            </a:r>
            <a:r>
              <a:rPr lang="en-US" altLang="zh-TW" dirty="0"/>
              <a:t>plot(x,y1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/>
              <a:t>y2 = cos(2*x);</a:t>
            </a:r>
          </a:p>
          <a:p>
            <a:pPr marL="0" indent="0">
              <a:buNone/>
            </a:pPr>
            <a:r>
              <a:rPr lang="en-US" altLang="zh-TW" dirty="0"/>
              <a:t>p2 = plot(x,y2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y3 = cos(3*x);</a:t>
            </a:r>
          </a:p>
          <a:p>
            <a:pPr marL="0" indent="0">
              <a:buNone/>
            </a:pPr>
            <a:r>
              <a:rPr lang="en-US" altLang="zh-TW" dirty="0"/>
              <a:t>p3 = plot(x,y3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 smtClean="0"/>
              <a:t>legend</a:t>
            </a:r>
            <a:r>
              <a:rPr lang="en-US" altLang="zh-TW" dirty="0"/>
              <a:t>([p1 p3],{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 'cos(3x)'</a:t>
            </a:r>
            <a:r>
              <a:rPr lang="en-US" altLang="zh-TW" dirty="0"/>
              <a:t>})</a:t>
            </a:r>
            <a:endParaRPr lang="it-IT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0347" y="5263177"/>
            <a:ext cx="227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legend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A770F1"/>
                </a:solidFill>
              </a:rPr>
              <a:t>’off'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2904001" y="5283159"/>
            <a:ext cx="1764000" cy="680238"/>
            <a:chOff x="5708843" y="4630345"/>
            <a:chExt cx="1764000" cy="1016758"/>
          </a:xfrm>
        </p:grpSpPr>
        <p:sp>
          <p:nvSpPr>
            <p:cNvPr id="16" name="文字方塊 15"/>
            <p:cNvSpPr txBox="1"/>
            <p:nvPr/>
          </p:nvSpPr>
          <p:spPr>
            <a:xfrm>
              <a:off x="5708843" y="4630345"/>
              <a:ext cx="1764000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763923" y="4702377"/>
              <a:ext cx="1646967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09554" y="4765093"/>
              <a:ext cx="1601336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legend(off)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3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364" y="259306"/>
            <a:ext cx="8693624" cy="635985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8976" y="1863297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TW" sz="10000" dirty="0" smtClean="0">
                <a:solidFill>
                  <a:schemeClr val="bg1"/>
                </a:solidFill>
              </a:rPr>
              <a:t>Thank you</a:t>
            </a:r>
            <a:endParaRPr kumimoji="1" lang="zh-TW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-1" y="0"/>
            <a:ext cx="9144001" cy="169068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Description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153169"/>
            <a:ext cx="7886700" cy="5032376"/>
          </a:xfrm>
        </p:spPr>
        <p:txBody>
          <a:bodyPr>
            <a:normAutofit/>
          </a:bodyPr>
          <a:lstStyle/>
          <a:p>
            <a:r>
              <a:rPr lang="en-US" altLang="zh-TW" dirty="0"/>
              <a:t> </a:t>
            </a:r>
            <a:r>
              <a:rPr lang="en-US" altLang="zh-TW" dirty="0" smtClean="0"/>
              <a:t>Creates </a:t>
            </a:r>
            <a:r>
              <a:rPr lang="en-US" altLang="zh-TW" dirty="0"/>
              <a:t>a legend with descriptive labels for each plotted data series</a:t>
            </a:r>
            <a:r>
              <a:rPr lang="en-US" altLang="zh-TW" dirty="0" smtClean="0"/>
              <a:t>.</a:t>
            </a:r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" y="69929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legend automatically updates when you add or delete data series from the axes. This command creates a legend for the current axes or chart returned by </a:t>
            </a:r>
            <a:r>
              <a:rPr lang="en-US" altLang="zh-TW" dirty="0" err="1">
                <a:solidFill>
                  <a:srgbClr val="FF0000"/>
                </a:solidFill>
              </a:rPr>
              <a:t>gca</a:t>
            </a:r>
            <a:r>
              <a:rPr lang="en-US" altLang="zh-TW" dirty="0">
                <a:solidFill>
                  <a:srgbClr val="FF0000"/>
                </a:solidFill>
              </a:rPr>
              <a:t>. If the current axes are empty, then the legend is empty. If axes do not exist, then this command creates them.</a:t>
            </a:r>
          </a:p>
          <a:p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0" y="6537276"/>
            <a:ext cx="9144000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0" y="6701052"/>
            <a:ext cx="9144000" cy="0"/>
          </a:xfrm>
          <a:prstGeom prst="line">
            <a:avLst/>
          </a:prstGeom>
          <a:ln w="1270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-1" y="0"/>
            <a:ext cx="2656769" cy="685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30588" y="174827"/>
            <a:ext cx="4925484" cy="642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legend</a:t>
            </a:r>
          </a:p>
          <a:p>
            <a:pPr marL="0" indent="0">
              <a:buNone/>
            </a:pPr>
            <a:r>
              <a:rPr lang="en-US" altLang="zh-TW" sz="2400" dirty="0"/>
              <a:t>legend(label1,...,</a:t>
            </a:r>
            <a:r>
              <a:rPr lang="en-US" altLang="zh-TW" sz="2400" dirty="0" err="1"/>
              <a:t>labelN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legend(labels)</a:t>
            </a:r>
          </a:p>
          <a:p>
            <a:pPr marL="0" indent="0">
              <a:buNone/>
            </a:pPr>
            <a:r>
              <a:rPr lang="en-US" altLang="zh-TW" sz="2400" dirty="0"/>
              <a:t>legend(subset,</a:t>
            </a:r>
            <a:r>
              <a:rPr lang="en-US" altLang="zh-TW" sz="2400" b="1" dirty="0"/>
              <a:t>___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legend(target,</a:t>
            </a:r>
            <a:r>
              <a:rPr lang="en-US" altLang="zh-TW" sz="2400" b="1" dirty="0"/>
              <a:t>___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legend</a:t>
            </a:r>
            <a:r>
              <a:rPr lang="en-US" altLang="zh-TW" sz="2400" dirty="0"/>
              <a:t>(</a:t>
            </a:r>
            <a:r>
              <a:rPr lang="en-US" altLang="zh-TW" sz="2400" b="1" dirty="0"/>
              <a:t>___</a:t>
            </a:r>
            <a:r>
              <a:rPr lang="en-US" altLang="zh-TW" sz="2400" dirty="0"/>
              <a:t>,'Location',</a:t>
            </a:r>
            <a:r>
              <a:rPr lang="en-US" altLang="zh-TW" sz="2400" dirty="0" err="1"/>
              <a:t>lcn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</a:t>
            </a:r>
            <a:r>
              <a:rPr lang="en-US" altLang="zh-TW" sz="2400" b="1" dirty="0"/>
              <a:t>___</a:t>
            </a:r>
            <a:r>
              <a:rPr lang="en-US" altLang="zh-TW" sz="2400" dirty="0"/>
              <a:t>,'Orientation',</a:t>
            </a:r>
            <a:r>
              <a:rPr lang="en-US" altLang="zh-TW" sz="2400" dirty="0" err="1"/>
              <a:t>ornt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</a:t>
            </a:r>
            <a:r>
              <a:rPr lang="en-US" altLang="zh-TW" sz="2400" b="1" dirty="0"/>
              <a:t>___</a:t>
            </a:r>
            <a:r>
              <a:rPr lang="en-US" altLang="zh-TW" sz="2400" dirty="0"/>
              <a:t>,</a:t>
            </a:r>
            <a:r>
              <a:rPr lang="en-US" altLang="zh-TW" sz="2400" dirty="0" err="1"/>
              <a:t>Name,Value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</a:t>
            </a:r>
            <a:r>
              <a:rPr lang="en-US" altLang="zh-TW" sz="2400" dirty="0" err="1"/>
              <a:t>bkgd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 err="1"/>
              <a:t>lgd</a:t>
            </a:r>
            <a:r>
              <a:rPr lang="en-US" altLang="zh-TW" sz="2400" dirty="0"/>
              <a:t> = legend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/>
              <a:t>___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legend(</a:t>
            </a:r>
            <a:r>
              <a:rPr lang="en-US" altLang="zh-TW" sz="2400" dirty="0" err="1"/>
              <a:t>vsbl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legend('off</a:t>
            </a:r>
            <a:r>
              <a:rPr lang="en-US" altLang="zh-TW" sz="2400" dirty="0" smtClean="0"/>
              <a:t>')</a:t>
            </a:r>
            <a:endParaRPr lang="en-US" altLang="zh-TW" sz="2400" dirty="0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804894" y="233661"/>
            <a:ext cx="0" cy="2129965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00167" y="411981"/>
            <a:ext cx="0" cy="1117527"/>
          </a:xfrm>
          <a:prstGeom prst="line">
            <a:avLst/>
          </a:prstGeom>
          <a:ln w="63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04894" y="2920174"/>
            <a:ext cx="0" cy="2129965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804894" y="5720975"/>
            <a:ext cx="0" cy="788372"/>
          </a:xfrm>
          <a:prstGeom prst="line">
            <a:avLst/>
          </a:prstGeom>
          <a:ln w="635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782" y="411981"/>
            <a:ext cx="0" cy="1117527"/>
          </a:xfrm>
          <a:prstGeom prst="line">
            <a:avLst/>
          </a:prstGeom>
          <a:ln w="3175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Syntax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80" y="-13647"/>
            <a:ext cx="1485384" cy="70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 smtClean="0"/>
              <a:t>legend</a:t>
            </a: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787857" y="4665636"/>
            <a:ext cx="1062829" cy="680238"/>
            <a:chOff x="1787857" y="4720228"/>
            <a:chExt cx="3393364" cy="680238"/>
          </a:xfrm>
        </p:grpSpPr>
        <p:sp>
          <p:nvSpPr>
            <p:cNvPr id="9" name="文字方塊 8"/>
            <p:cNvSpPr txBox="1"/>
            <p:nvPr/>
          </p:nvSpPr>
          <p:spPr>
            <a:xfrm>
              <a:off x="1787857" y="4720228"/>
              <a:ext cx="3393364" cy="68023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930088" y="4768419"/>
              <a:ext cx="3103368" cy="57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1806682" y="4755786"/>
            <a:ext cx="93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legend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</a:t>
            </a:r>
            <a:r>
              <a:rPr lang="en-US" altLang="zh-TW" dirty="0"/>
              <a:t> ,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err="1">
                <a:solidFill>
                  <a:srgbClr val="A770F1"/>
                </a:solidFill>
              </a:rPr>
              <a:t>DisplayName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'cos(x</a:t>
            </a:r>
            <a:r>
              <a:rPr lang="en-US" altLang="zh-TW" dirty="0" smtClean="0">
                <a:solidFill>
                  <a:srgbClr val="A770F1"/>
                </a:solidFill>
              </a:rPr>
              <a:t>)'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</a:t>
            </a:r>
            <a:r>
              <a:rPr lang="en-US" altLang="zh-TW" dirty="0" smtClean="0"/>
              <a:t>cos(2*x);</a:t>
            </a:r>
          </a:p>
          <a:p>
            <a:pPr marL="0" indent="0">
              <a:buNone/>
            </a:pPr>
            <a:r>
              <a:rPr lang="en-US" altLang="zh-TW" dirty="0" smtClean="0"/>
              <a:t>plot(x,y2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'DisplayName'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'cos(2x)'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</a:t>
            </a:r>
            <a:r>
              <a:rPr lang="en-US" altLang="zh-TW" dirty="0" smtClean="0"/>
              <a:t>cos(3*x);</a:t>
            </a:r>
          </a:p>
          <a:p>
            <a:pPr marL="0" indent="0">
              <a:buNone/>
            </a:pPr>
            <a:r>
              <a:rPr lang="en-US" altLang="zh-TW" dirty="0" smtClean="0"/>
              <a:t>plot(x,y3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'DisplayName'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'cos(3x)'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 smtClean="0"/>
              <a:t>legend</a:t>
            </a:r>
            <a:endParaRPr lang="zh-TW" altLang="en-US" dirty="0">
              <a:solidFill>
                <a:srgbClr val="A770F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56" y="0"/>
            <a:ext cx="6240000" cy="4680000"/>
          </a:xfrm>
          <a:prstGeom prst="rect">
            <a:avLst/>
          </a:prstGeom>
        </p:spPr>
      </p:pic>
      <p:sp>
        <p:nvSpPr>
          <p:cNvPr id="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87857" y="4665636"/>
            <a:ext cx="1062829" cy="680238"/>
            <a:chOff x="1787857" y="4720228"/>
            <a:chExt cx="3393364" cy="680238"/>
          </a:xfrm>
        </p:grpSpPr>
        <p:sp>
          <p:nvSpPr>
            <p:cNvPr id="6" name="文字方塊 5"/>
            <p:cNvSpPr txBox="1"/>
            <p:nvPr/>
          </p:nvSpPr>
          <p:spPr>
            <a:xfrm>
              <a:off x="1787857" y="4720228"/>
              <a:ext cx="3393364" cy="68023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30088" y="4768419"/>
              <a:ext cx="3103368" cy="57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806682" y="4755786"/>
            <a:ext cx="93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legend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/>
              <a:t>legend</a:t>
            </a:r>
            <a:r>
              <a:rPr lang="it-IT" altLang="zh-TW" dirty="0" smtClean="0"/>
              <a:t>(</a:t>
            </a:r>
            <a:r>
              <a:rPr lang="it-IT" altLang="zh-TW" dirty="0" smtClean="0">
                <a:solidFill>
                  <a:srgbClr val="A770F1"/>
                </a:solidFill>
              </a:rPr>
              <a:t>'cos(x</a:t>
            </a:r>
            <a:r>
              <a:rPr lang="it-IT" altLang="zh-TW" dirty="0">
                <a:solidFill>
                  <a:srgbClr val="A770F1"/>
                </a:solidFill>
              </a:rPr>
              <a:t>)'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'cos(2x)’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'cos(3x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)</a:t>
            </a:r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463181" y="4665170"/>
            <a:ext cx="3393364" cy="680238"/>
            <a:chOff x="5708841" y="4630345"/>
            <a:chExt cx="3393364" cy="1016758"/>
          </a:xfrm>
        </p:grpSpPr>
        <p:sp>
          <p:nvSpPr>
            <p:cNvPr id="8" name="文字方塊 7"/>
            <p:cNvSpPr txBox="1"/>
            <p:nvPr/>
          </p:nvSpPr>
          <p:spPr>
            <a:xfrm>
              <a:off x="5708841" y="4630345"/>
              <a:ext cx="3393364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5763923" y="4702377"/>
              <a:ext cx="3283200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09554" y="4765093"/>
              <a:ext cx="3246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</a:rPr>
                <a:t>legend(label1,...,</a:t>
              </a:r>
              <a:r>
                <a:rPr lang="en-US" altLang="zh-TW" sz="2400" b="1" dirty="0" err="1">
                  <a:solidFill>
                    <a:schemeClr val="bg1"/>
                  </a:solidFill>
                </a:rPr>
                <a:t>labelN</a:t>
              </a:r>
              <a:r>
                <a:rPr lang="en-US" altLang="zh-TW" sz="2400" b="1" dirty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3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1523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/>
              <a:t>legend</a:t>
            </a:r>
            <a:r>
              <a:rPr lang="it-IT" altLang="zh-TW" dirty="0"/>
              <a:t>({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'cos(2x)’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'cos(3x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})</a:t>
            </a:r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5973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98318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5463181" y="4665170"/>
            <a:ext cx="2160000" cy="680238"/>
            <a:chOff x="5708841" y="4630345"/>
            <a:chExt cx="2160000" cy="1016758"/>
          </a:xfrm>
        </p:grpSpPr>
        <p:sp>
          <p:nvSpPr>
            <p:cNvPr id="12" name="文字方塊 11"/>
            <p:cNvSpPr txBox="1"/>
            <p:nvPr/>
          </p:nvSpPr>
          <p:spPr>
            <a:xfrm>
              <a:off x="5708841" y="4630345"/>
              <a:ext cx="2160000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77571" y="4702377"/>
              <a:ext cx="2028994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809554" y="4765093"/>
              <a:ext cx="1983363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legend(labels)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00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it-IT" altLang="zh-TW" dirty="0" err="1"/>
              <a:t>legend</a:t>
            </a:r>
            <a:r>
              <a:rPr lang="it-IT" altLang="zh-TW" dirty="0"/>
              <a:t>({</a:t>
            </a:r>
            <a:r>
              <a:rPr lang="it-IT" altLang="zh-TW" dirty="0">
                <a:solidFill>
                  <a:srgbClr val="A770F1"/>
                </a:solidFill>
              </a:rPr>
              <a:t>'cos(x)'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'cos(2x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'cos(3x</a:t>
            </a:r>
            <a:r>
              <a:rPr lang="it-IT" altLang="zh-TW" dirty="0" smtClean="0">
                <a:solidFill>
                  <a:srgbClr val="A770F1"/>
                </a:solidFill>
              </a:rPr>
              <a:t>)'</a:t>
            </a:r>
            <a:r>
              <a:rPr lang="it-IT" altLang="zh-TW" dirty="0" smtClean="0"/>
              <a:t>},</a:t>
            </a:r>
            <a:r>
              <a:rPr lang="it-IT" altLang="zh-TW" dirty="0" smtClean="0">
                <a:solidFill>
                  <a:srgbClr val="A770F1"/>
                </a:solidFill>
              </a:rPr>
              <a:t>'Location</a:t>
            </a:r>
            <a:r>
              <a:rPr lang="it-IT" altLang="zh-TW" dirty="0">
                <a:solidFill>
                  <a:srgbClr val="A770F1"/>
                </a:solidFill>
              </a:rPr>
              <a:t>'</a:t>
            </a:r>
            <a:r>
              <a:rPr lang="it-IT" altLang="zh-TW" dirty="0"/>
              <a:t>,</a:t>
            </a:r>
            <a:r>
              <a:rPr lang="it-IT" altLang="zh-TW" dirty="0">
                <a:solidFill>
                  <a:srgbClr val="A770F1"/>
                </a:solidFill>
              </a:rPr>
              <a:t>'</a:t>
            </a:r>
            <a:r>
              <a:rPr lang="it-IT" altLang="zh-TW" dirty="0" err="1">
                <a:solidFill>
                  <a:srgbClr val="A770F1"/>
                </a:solidFill>
              </a:rPr>
              <a:t>southwest</a:t>
            </a:r>
            <a:r>
              <a:rPr lang="it-IT" altLang="zh-TW" dirty="0" smtClean="0">
                <a:solidFill>
                  <a:srgbClr val="A770F1"/>
                </a:solidFill>
              </a:rPr>
              <a:t>’</a:t>
            </a:r>
            <a:r>
              <a:rPr lang="it-IT" altLang="zh-TW" dirty="0" smtClean="0"/>
              <a:t>)</a:t>
            </a:r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5973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98318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614149" y="6864824"/>
            <a:ext cx="2594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legend(</a:t>
            </a:r>
            <a:r>
              <a:rPr lang="en-US" altLang="zh-TW" b="1" dirty="0"/>
              <a:t>___</a:t>
            </a:r>
            <a:r>
              <a:rPr lang="en-US" altLang="zh-TW" dirty="0"/>
              <a:t>,'Location',</a:t>
            </a:r>
            <a:r>
              <a:rPr lang="en-US" altLang="zh-TW" dirty="0" err="1"/>
              <a:t>lcn</a:t>
            </a:r>
            <a:r>
              <a:rPr lang="en-US" altLang="zh-TW" dirty="0"/>
              <a:t>)</a:t>
            </a:r>
          </a:p>
          <a:p>
            <a:endParaRPr kumimoji="1"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676641" y="5400393"/>
            <a:ext cx="3644906" cy="680238"/>
            <a:chOff x="5708841" y="4630345"/>
            <a:chExt cx="3644906" cy="1016758"/>
          </a:xfrm>
        </p:grpSpPr>
        <p:sp>
          <p:nvSpPr>
            <p:cNvPr id="10" name="文字方塊 9"/>
            <p:cNvSpPr txBox="1"/>
            <p:nvPr/>
          </p:nvSpPr>
          <p:spPr>
            <a:xfrm>
              <a:off x="5708841" y="4630345"/>
              <a:ext cx="3644906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63923" y="4702377"/>
              <a:ext cx="3521006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809554" y="4765093"/>
              <a:ext cx="3475375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legend(___,</a:t>
              </a:r>
              <a:r>
                <a:rPr lang="en-US" altLang="zh-TW" sz="2400" b="1" dirty="0">
                  <a:solidFill>
                    <a:schemeClr val="bg1"/>
                  </a:solidFill>
                </a:rPr>
                <a:t>'Location',</a:t>
              </a:r>
              <a:r>
                <a:rPr lang="en-US" altLang="zh-TW" sz="2400" b="1" dirty="0" err="1">
                  <a:solidFill>
                    <a:schemeClr val="bg1"/>
                  </a:solidFill>
                </a:rPr>
                <a:t>lcn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5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9" y="0"/>
            <a:ext cx="6240000" cy="4680000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00348" y="173018"/>
            <a:ext cx="8743651" cy="67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linspace</a:t>
            </a:r>
            <a:r>
              <a:rPr lang="en-US" altLang="zh-TW" dirty="0"/>
              <a:t>(0,pi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y1 </a:t>
            </a:r>
            <a:r>
              <a:rPr lang="en-US" altLang="zh-TW" dirty="0"/>
              <a:t>= cos(x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plot(x,y1)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on</a:t>
            </a:r>
          </a:p>
          <a:p>
            <a:pPr marL="0" indent="0">
              <a:buNone/>
            </a:pPr>
            <a:r>
              <a:rPr lang="en-US" altLang="zh-TW" dirty="0" smtClean="0"/>
              <a:t>y2 </a:t>
            </a:r>
            <a:r>
              <a:rPr lang="en-US" altLang="zh-TW" dirty="0"/>
              <a:t>= cos(2*x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plot(x,y2)</a:t>
            </a:r>
          </a:p>
          <a:p>
            <a:pPr marL="0" indent="0">
              <a:buNone/>
            </a:pPr>
            <a:r>
              <a:rPr lang="en-US" altLang="zh-TW" dirty="0" smtClean="0"/>
              <a:t>y3 </a:t>
            </a:r>
            <a:r>
              <a:rPr lang="en-US" altLang="zh-TW" dirty="0"/>
              <a:t>= cos(3*x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plot(x,y3)</a:t>
            </a:r>
          </a:p>
          <a:p>
            <a:pPr marL="0" indent="0">
              <a:buNone/>
            </a:pPr>
            <a:r>
              <a:rPr lang="en-US" altLang="zh-TW" dirty="0" smtClean="0"/>
              <a:t>hold </a:t>
            </a:r>
            <a:r>
              <a:rPr lang="en-US" altLang="zh-TW" dirty="0" smtClean="0">
                <a:solidFill>
                  <a:srgbClr val="A770F1"/>
                </a:solidFill>
              </a:rPr>
              <a:t>off</a:t>
            </a:r>
          </a:p>
          <a:p>
            <a:pPr marL="0" indent="0">
              <a:buNone/>
            </a:pPr>
            <a:r>
              <a:rPr lang="en-US" altLang="zh-TW" dirty="0"/>
              <a:t>legend({</a:t>
            </a:r>
            <a:r>
              <a:rPr lang="en-US" altLang="zh-TW" dirty="0">
                <a:solidFill>
                  <a:srgbClr val="A770F1"/>
                </a:solidFill>
              </a:rPr>
              <a:t>'cos(x)'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'cos(2x)'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A770F1"/>
                </a:solidFill>
              </a:rPr>
              <a:t>'cos(3x)'</a:t>
            </a:r>
            <a:r>
              <a:rPr lang="en-US" altLang="zh-TW" dirty="0"/>
              <a:t>},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 err="1">
                <a:solidFill>
                  <a:srgbClr val="A770F1"/>
                </a:solidFill>
              </a:rPr>
              <a:t>Location'</a:t>
            </a:r>
            <a:r>
              <a:rPr lang="en-US" altLang="zh-TW" dirty="0" err="1"/>
              <a:t>,</a:t>
            </a:r>
            <a:r>
              <a:rPr lang="en-US" altLang="zh-TW" dirty="0" err="1">
                <a:solidFill>
                  <a:srgbClr val="A770F1"/>
                </a:solidFill>
              </a:rPr>
              <a:t>'southwest</a:t>
            </a:r>
            <a:r>
              <a:rPr lang="en-US" altLang="zh-TW" dirty="0">
                <a:solidFill>
                  <a:srgbClr val="A770F1"/>
                </a:solidFill>
              </a:rPr>
              <a:t>'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					    </a:t>
            </a:r>
            <a:r>
              <a:rPr lang="en-US" altLang="zh-TW" dirty="0">
                <a:solidFill>
                  <a:srgbClr val="A770F1"/>
                </a:solidFill>
              </a:rPr>
              <a:t>'NumColumns'</a:t>
            </a:r>
            <a:r>
              <a:rPr lang="en-US" altLang="zh-TW" dirty="0"/>
              <a:t>,</a:t>
            </a:r>
            <a:r>
              <a:rPr lang="en-US" altLang="zh-TW" dirty="0" smtClean="0"/>
              <a:t>2)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A770F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5973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98318" y="4795375"/>
            <a:ext cx="136800" cy="432000"/>
          </a:xfrm>
          <a:prstGeom prst="rect">
            <a:avLst/>
          </a:prstGeom>
          <a:solidFill>
            <a:srgbClr val="00B0F0">
              <a:alpha val="26000"/>
            </a:srgbClr>
          </a:solidFill>
        </p:spPr>
        <p:txBody>
          <a:bodyPr wrap="square" rtlCol="0">
            <a:spAutoFit/>
          </a:bodyPr>
          <a:lstStyle/>
          <a:p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44805" y="46856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0251" y="0"/>
            <a:ext cx="2975212" cy="477671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endParaRPr kumimoji="1"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676641" y="5793652"/>
            <a:ext cx="3644906" cy="680238"/>
            <a:chOff x="5708841" y="4630345"/>
            <a:chExt cx="3644906" cy="1016758"/>
          </a:xfrm>
        </p:grpSpPr>
        <p:sp>
          <p:nvSpPr>
            <p:cNvPr id="9" name="文字方塊 8"/>
            <p:cNvSpPr txBox="1"/>
            <p:nvPr/>
          </p:nvSpPr>
          <p:spPr>
            <a:xfrm>
              <a:off x="5708841" y="4630345"/>
              <a:ext cx="3644906" cy="101675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63923" y="4702377"/>
              <a:ext cx="3521006" cy="86095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809554" y="4765093"/>
              <a:ext cx="3451586" cy="69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legend(___,’</a:t>
              </a:r>
              <a:r>
                <a:rPr lang="en-US" altLang="zh-TW" sz="2400" b="1" dirty="0" err="1" smtClean="0">
                  <a:solidFill>
                    <a:schemeClr val="bg1"/>
                  </a:solidFill>
                </a:rPr>
                <a:t>Name',Value</a:t>
              </a:r>
              <a:r>
                <a:rPr lang="en-US" altLang="zh-TW" sz="2400" b="1" dirty="0" smtClean="0">
                  <a:solidFill>
                    <a:schemeClr val="bg1"/>
                  </a:solidFill>
                </a:rPr>
                <a:t>)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1274</Words>
  <Application>Microsoft Macintosh PowerPoint</Application>
  <PresentationFormat>投影片</PresentationFormat>
  <Paragraphs>363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Microsoft JhengHei</vt:lpstr>
      <vt:lpstr>新細明體</vt:lpstr>
      <vt:lpstr>Arial</vt:lpstr>
      <vt:lpstr>Office 佈景主題</vt:lpstr>
      <vt:lpstr>Legend</vt:lpstr>
      <vt:lpstr>Description</vt:lpstr>
      <vt:lpstr>Syntax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58</cp:revision>
  <dcterms:created xsi:type="dcterms:W3CDTF">2018-10-31T02:13:38Z</dcterms:created>
  <dcterms:modified xsi:type="dcterms:W3CDTF">2018-11-02T05:43:05Z</dcterms:modified>
</cp:coreProperties>
</file>