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257" r:id="rId3"/>
    <p:sldId id="262" r:id="rId4"/>
    <p:sldId id="263" r:id="rId5"/>
    <p:sldId id="264" r:id="rId6"/>
    <p:sldId id="265" r:id="rId7"/>
    <p:sldId id="275" r:id="rId8"/>
    <p:sldId id="276" r:id="rId9"/>
    <p:sldId id="266" r:id="rId10"/>
    <p:sldId id="267" r:id="rId11"/>
    <p:sldId id="268" r:id="rId12"/>
    <p:sldId id="273" r:id="rId13"/>
    <p:sldId id="269" r:id="rId14"/>
    <p:sldId id="272" r:id="rId15"/>
    <p:sldId id="270" r:id="rId16"/>
    <p:sldId id="271" r:id="rId17"/>
    <p:sldId id="274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/>
    <p:restoredTop sz="90650"/>
  </p:normalViewPr>
  <p:slideViewPr>
    <p:cSldViewPr snapToGrid="0" snapToObjects="1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2474D-CFF8-0041-AC5F-A8173762935D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0E41E-12EB-F64C-A5EC-0DE2942BB9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32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76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152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一個軸只能加一個，但若有</a:t>
            </a:r>
            <a:r>
              <a:rPr kumimoji="1" lang="en-US" altLang="zh-TW" dirty="0" smtClean="0"/>
              <a:t>sub </a:t>
            </a:r>
            <a:r>
              <a:rPr kumimoji="1" lang="zh-TW" altLang="en-US" dirty="0" smtClean="0"/>
              <a:t>可指定要放在哪個</a:t>
            </a:r>
            <a:r>
              <a:rPr kumimoji="1" lang="en-US" altLang="zh-TW" dirty="0" smtClean="0"/>
              <a:t>sub</a:t>
            </a:r>
            <a:r>
              <a:rPr kumimoji="1" lang="zh-TW" altLang="en-US" dirty="0" smtClean="0"/>
              <a:t>內</a:t>
            </a:r>
            <a:endParaRPr kumimoji="1" lang="en-US" altLang="zh-TW" dirty="0" smtClean="0"/>
          </a:p>
          <a:p>
            <a:r>
              <a:rPr lang="en-US" altLang="zh-TW" dirty="0" smtClean="0"/>
              <a:t>legend creates a legend with descriptive labels for each plotted data series.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46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E41E-12EB-F64C-A5EC-0DE2942BB90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6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E41E-12EB-F64C-A5EC-0DE2942BB90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90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E41E-12EB-F64C-A5EC-0DE2942BB90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1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E41E-12EB-F64C-A5EC-0DE2942BB90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168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E41E-12EB-F64C-A5EC-0DE2942BB900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74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07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642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12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234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6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49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71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8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31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38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081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59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96A0-FDCF-0A4A-94C6-49CAEB95B5E3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63D7-ACE0-6945-9E48-1F2D674574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4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microsoft.com/office/2007/relationships/hdphoto" Target="../media/hdphoto3.wdp"/><Relationship Id="rId6" Type="http://schemas.openxmlformats.org/officeDocument/2006/relationships/image" Target="../media/image3.emf"/><Relationship Id="rId7" Type="http://schemas.openxmlformats.org/officeDocument/2006/relationships/image" Target="../media/image6.emf"/><Relationship Id="rId8" Type="http://schemas.openxmlformats.org/officeDocument/2006/relationships/image" Target="../media/image1.png"/><Relationship Id="rId9" Type="http://schemas.microsoft.com/office/2007/relationships/hdphoto" Target="../media/hdphoto1.wdp"/><Relationship Id="rId1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microsoft.com/office/2007/relationships/hdphoto" Target="../media/hdphoto3.wdp"/><Relationship Id="rId6" Type="http://schemas.openxmlformats.org/officeDocument/2006/relationships/image" Target="../media/image3.emf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364" y="259306"/>
            <a:ext cx="8693624" cy="635985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10000" dirty="0" smtClean="0">
                <a:solidFill>
                  <a:schemeClr val="bg1"/>
                </a:solidFill>
              </a:rPr>
              <a:t>Final Project</a:t>
            </a:r>
            <a:endParaRPr kumimoji="1" lang="zh-TW" altLang="en-US" sz="10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>
                <a:solidFill>
                  <a:schemeClr val="bg1"/>
                </a:solidFill>
              </a:rPr>
              <a:t>B04B01036 </a:t>
            </a:r>
            <a:r>
              <a:rPr kumimoji="1" lang="zh-TW" altLang="en-US" sz="40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林妤真</a:t>
            </a:r>
            <a:endParaRPr kumimoji="1" lang="zh-TW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B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154236" y="4322475"/>
            <a:ext cx="7630384" cy="22656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4236" y="122600"/>
            <a:ext cx="7630384" cy="38075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4"/>
          <a:stretch/>
        </p:blipFill>
        <p:spPr>
          <a:xfrm>
            <a:off x="1816100" y="248678"/>
            <a:ext cx="5554773" cy="29194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9" b="24328"/>
          <a:stretch/>
        </p:blipFill>
        <p:spPr>
          <a:xfrm>
            <a:off x="4103034" y="997825"/>
            <a:ext cx="2914247" cy="132026"/>
          </a:xfrm>
          <a:prstGeom prst="rect">
            <a:avLst/>
          </a:prstGeom>
        </p:spPr>
      </p:pic>
      <p:cxnSp>
        <p:nvCxnSpPr>
          <p:cNvPr id="12" name="直線箭頭接點 11"/>
          <p:cNvCxnSpPr/>
          <p:nvPr/>
        </p:nvCxnSpPr>
        <p:spPr>
          <a:xfrm>
            <a:off x="3178097" y="2991766"/>
            <a:ext cx="0" cy="596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57044" y="3560780"/>
            <a:ext cx="30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varargout</a:t>
            </a:r>
            <a:r>
              <a:rPr lang="en-US" altLang="zh-TW" dirty="0" smtClean="0"/>
              <a:t>{1</a:t>
            </a:r>
            <a:r>
              <a:rPr lang="en-US" altLang="zh-TW" dirty="0"/>
              <a:t>} = </a:t>
            </a:r>
            <a:r>
              <a:rPr lang="en-US" altLang="zh-TW" dirty="0" err="1">
                <a:solidFill>
                  <a:srgbClr val="00B050"/>
                </a:solidFill>
              </a:rPr>
              <a:t>handles.output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9254" y="12260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final_import</a:t>
            </a:r>
            <a:endParaRPr kumimoji="1"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325015" y="3930112"/>
            <a:ext cx="7459605" cy="2345582"/>
            <a:chOff x="325015" y="3930112"/>
            <a:chExt cx="7459605" cy="2345582"/>
          </a:xfrm>
        </p:grpSpPr>
        <p:sp>
          <p:nvSpPr>
            <p:cNvPr id="2" name="文字方塊 1"/>
            <p:cNvSpPr txBox="1"/>
            <p:nvPr/>
          </p:nvSpPr>
          <p:spPr>
            <a:xfrm>
              <a:off x="2357044" y="4438185"/>
              <a:ext cx="5427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	</a:t>
              </a:r>
              <a:r>
                <a:rPr lang="en-US" altLang="zh-TW" dirty="0" smtClean="0"/>
                <a:t>       </a:t>
              </a:r>
              <a:r>
                <a:rPr lang="en-US" altLang="zh-TW" dirty="0" smtClean="0">
                  <a:solidFill>
                    <a:srgbClr val="00B050"/>
                  </a:solidFill>
                </a:rPr>
                <a:t>OUTPUT</a:t>
              </a:r>
              <a:r>
                <a:rPr lang="en-US" altLang="zh-TW" dirty="0" smtClean="0"/>
                <a:t> 	       = FUNCTION    (INPUT)</a:t>
              </a:r>
            </a:p>
            <a:p>
              <a:r>
                <a:rPr lang="en-US" altLang="zh-TW" dirty="0" err="1" smtClean="0">
                  <a:solidFill>
                    <a:srgbClr val="00B050"/>
                  </a:solidFill>
                </a:rPr>
                <a:t>handles.Data_from_final_import</a:t>
              </a:r>
              <a:r>
                <a:rPr lang="en-US" altLang="zh-TW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dirty="0"/>
                <a:t>= </a:t>
              </a:r>
              <a:r>
                <a:rPr lang="en-US" altLang="zh-TW" dirty="0" err="1" smtClean="0"/>
                <a:t>final_import</a:t>
              </a:r>
              <a:r>
                <a:rPr lang="en-US" altLang="zh-TW" dirty="0" smtClean="0"/>
                <a:t> (           );</a:t>
              </a:r>
              <a:endParaRPr lang="en-US" altLang="zh-TW" dirty="0"/>
            </a:p>
          </p:txBody>
        </p:sp>
        <p:cxnSp>
          <p:nvCxnSpPr>
            <p:cNvPr id="10" name="直線箭頭接點 9"/>
            <p:cNvCxnSpPr/>
            <p:nvPr/>
          </p:nvCxnSpPr>
          <p:spPr>
            <a:xfrm>
              <a:off x="3178097" y="3930112"/>
              <a:ext cx="0" cy="596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90" t="3659" r="24863" b="79560"/>
            <a:stretch/>
          </p:blipFill>
          <p:spPr>
            <a:xfrm>
              <a:off x="1816100" y="5316687"/>
              <a:ext cx="5554773" cy="959007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325015" y="4360923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smtClean="0"/>
                <a:t>final_main</a:t>
              </a:r>
              <a:endParaRPr kumimoji="1" lang="zh-TW" altLang="en-US" b="1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254812" y="892098"/>
            <a:ext cx="626381" cy="15902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65706" y="892097"/>
            <a:ext cx="2951575" cy="15902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cxnSp>
        <p:nvCxnSpPr>
          <p:cNvPr id="18" name="直線箭頭接點 17"/>
          <p:cNvCxnSpPr/>
          <p:nvPr/>
        </p:nvCxnSpPr>
        <p:spPr>
          <a:xfrm flipH="1">
            <a:off x="3349396" y="2484124"/>
            <a:ext cx="753638" cy="2718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2424459" y="2484124"/>
            <a:ext cx="627100" cy="2679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0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3659" r="3049" b="25902"/>
          <a:stretch/>
        </p:blipFill>
        <p:spPr>
          <a:xfrm>
            <a:off x="1315844" y="780585"/>
            <a:ext cx="7549376" cy="4025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15843" y="1126273"/>
            <a:ext cx="2062977" cy="524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22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3659" r="3049" b="25902"/>
          <a:stretch/>
        </p:blipFill>
        <p:spPr>
          <a:xfrm>
            <a:off x="1315844" y="780584"/>
            <a:ext cx="7549376" cy="402559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15843" y="1126273"/>
            <a:ext cx="2062977" cy="524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15843" y="1760613"/>
            <a:ext cx="2062977" cy="3045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84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3659" r="3049" b="25902"/>
          <a:stretch/>
        </p:blipFill>
        <p:spPr>
          <a:xfrm>
            <a:off x="1315844" y="780584"/>
            <a:ext cx="7549376" cy="4025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79540" y="1784195"/>
            <a:ext cx="4192860" cy="30219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82643" y="4367561"/>
            <a:ext cx="691377" cy="334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269414" y="4859726"/>
            <a:ext cx="437350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% [pushbutton] &amp; [edit]</a:t>
            </a:r>
          </a:p>
          <a:p>
            <a:r>
              <a:rPr lang="en-US" altLang="zh-TW" dirty="0" smtClean="0"/>
              <a:t>set</a:t>
            </a:r>
            <a:r>
              <a:rPr lang="en-US" altLang="zh-TW" dirty="0"/>
              <a:t>( handles.Name_Strain1,      '</a:t>
            </a:r>
            <a:r>
              <a:rPr lang="en-US" altLang="zh-TW" dirty="0">
                <a:solidFill>
                  <a:srgbClr val="3FB1F1"/>
                </a:solidFill>
              </a:rPr>
              <a:t>Enable</a:t>
            </a:r>
            <a:r>
              <a:rPr lang="en-US" altLang="zh-TW" dirty="0"/>
              <a:t>', </a:t>
            </a:r>
            <a:r>
              <a:rPr lang="en-US" altLang="zh-TW" dirty="0" smtClean="0"/>
              <a:t>'off')</a:t>
            </a:r>
          </a:p>
          <a:p>
            <a:r>
              <a:rPr lang="en-US" altLang="zh-TW" dirty="0" smtClean="0"/>
              <a:t>set</a:t>
            </a:r>
            <a:r>
              <a:rPr lang="en-US" altLang="zh-TW" dirty="0"/>
              <a:t>( handles.Name_Strain1,      '</a:t>
            </a:r>
            <a:r>
              <a:rPr lang="en-US" altLang="zh-TW" dirty="0">
                <a:solidFill>
                  <a:srgbClr val="3FB1F1"/>
                </a:solidFill>
              </a:rPr>
              <a:t>Enable</a:t>
            </a:r>
            <a:r>
              <a:rPr lang="en-US" altLang="zh-TW" dirty="0"/>
              <a:t>', 'on</a:t>
            </a:r>
            <a:r>
              <a:rPr lang="en-US" altLang="zh-TW" dirty="0" smtClean="0"/>
              <a:t>')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% [</a:t>
            </a:r>
            <a:r>
              <a:rPr lang="en-US" altLang="zh-TW" dirty="0" err="1" smtClean="0"/>
              <a:t>popupmenu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set(handles.Metal_Strain1</a:t>
            </a:r>
            <a:r>
              <a:rPr lang="en-US" altLang="zh-TW" dirty="0"/>
              <a:t>,      '</a:t>
            </a:r>
            <a:r>
              <a:rPr lang="en-US" altLang="zh-TW" dirty="0">
                <a:solidFill>
                  <a:srgbClr val="00B050"/>
                </a:solidFill>
              </a:rPr>
              <a:t>Visible</a:t>
            </a:r>
            <a:r>
              <a:rPr lang="en-US" altLang="zh-TW" dirty="0"/>
              <a:t>', 'off')</a:t>
            </a:r>
          </a:p>
          <a:p>
            <a:r>
              <a:rPr lang="en-US" altLang="zh-TW" dirty="0"/>
              <a:t>set(handles.Metal_Strain1,      '</a:t>
            </a:r>
            <a:r>
              <a:rPr lang="en-US" altLang="zh-TW" dirty="0">
                <a:solidFill>
                  <a:srgbClr val="00B050"/>
                </a:solidFill>
              </a:rPr>
              <a:t>Visible</a:t>
            </a:r>
            <a:r>
              <a:rPr lang="en-US" altLang="zh-TW" dirty="0"/>
              <a:t>', </a:t>
            </a:r>
            <a:r>
              <a:rPr lang="en-US" altLang="zh-TW" dirty="0" smtClean="0"/>
              <a:t>'on')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32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t="3659" r="3048" b="25902"/>
          <a:stretch/>
        </p:blipFill>
        <p:spPr>
          <a:xfrm>
            <a:off x="1315844" y="780584"/>
            <a:ext cx="7549376" cy="4025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47784" y="2137317"/>
            <a:ext cx="691377" cy="334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909930" y="2137317"/>
            <a:ext cx="691377" cy="334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846956" y="2137317"/>
            <a:ext cx="1925445" cy="2590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9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3659" r="3049" b="25902"/>
          <a:stretch/>
        </p:blipFill>
        <p:spPr>
          <a:xfrm>
            <a:off x="1315844" y="780584"/>
            <a:ext cx="7549376" cy="4025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38691" y="4367560"/>
            <a:ext cx="691377" cy="334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91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t="3659" r="3048" b="25902"/>
          <a:stretch/>
        </p:blipFill>
        <p:spPr>
          <a:xfrm>
            <a:off x="1315844" y="780584"/>
            <a:ext cx="7549376" cy="402559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94983" y="4367560"/>
            <a:ext cx="691377" cy="334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9254" y="122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final_main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t="3659" r="3048" b="25902"/>
          <a:stretch/>
        </p:blipFill>
        <p:spPr>
          <a:xfrm>
            <a:off x="1315844" y="780584"/>
            <a:ext cx="7549376" cy="402559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61610" y="1784195"/>
            <a:ext cx="780585" cy="29439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73444" y="1784195"/>
            <a:ext cx="2798957" cy="29439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79541" y="1784195"/>
            <a:ext cx="1304694" cy="29439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15844" y="1784195"/>
            <a:ext cx="2174488" cy="29439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15844" y="1156009"/>
            <a:ext cx="2174488" cy="46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42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364" y="259306"/>
            <a:ext cx="8693624" cy="635985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8976" y="1863297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TW" sz="10000" dirty="0" smtClean="0">
                <a:solidFill>
                  <a:schemeClr val="bg1"/>
                </a:solidFill>
              </a:rPr>
              <a:t>Thank you</a:t>
            </a:r>
            <a:endParaRPr kumimoji="1" lang="zh-TW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0" y="1818000"/>
            <a:ext cx="9144001" cy="5040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i="1" dirty="0" smtClean="0"/>
              <a:t>E. </a:t>
            </a:r>
            <a:r>
              <a:rPr kumimoji="1" lang="en-US" altLang="zh-TW" i="1" dirty="0" smtClean="0"/>
              <a:t>coli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6906" y="2026713"/>
            <a:ext cx="2464049" cy="4271019"/>
            <a:chOff x="1287134" y="2152648"/>
            <a:chExt cx="1620000" cy="2808000"/>
          </a:xfrm>
        </p:grpSpPr>
        <p:pic>
          <p:nvPicPr>
            <p:cNvPr id="10" name="圖片 9"/>
            <p:cNvPicPr>
              <a:picLocks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704" b="82180" l="28542" r="72536"/>
                      </a14:imgEffect>
                    </a14:imgLayer>
                  </a14:imgProps>
                </a:ext>
              </a:extLst>
            </a:blip>
            <a:srcRect l="32747" t="15974" r="30951" b="17532"/>
            <a:stretch/>
          </p:blipFill>
          <p:spPr>
            <a:xfrm>
              <a:off x="1287134" y="2152648"/>
              <a:ext cx="1620000" cy="280800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535906" y="2428875"/>
              <a:ext cx="450057" cy="6286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704" b="82180" l="28542" r="72536"/>
                      </a14:imgEffect>
                    </a14:imgLayer>
                  </a14:imgProps>
                </a:ext>
              </a:extLst>
            </a:blip>
            <a:srcRect l="32747" t="15974" r="30951" b="17532"/>
            <a:stretch/>
          </p:blipFill>
          <p:spPr>
            <a:xfrm>
              <a:off x="1357313" y="2243138"/>
              <a:ext cx="1443037" cy="2643187"/>
            </a:xfrm>
            <a:prstGeom prst="rect">
              <a:avLst/>
            </a:prstGeom>
          </p:spPr>
        </p:pic>
      </p:grp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l="15642" t="19618" r="52316" b="68217"/>
          <a:stretch/>
        </p:blipFill>
        <p:spPr>
          <a:xfrm flipV="1">
            <a:off x="1305136" y="2932551"/>
            <a:ext cx="642937" cy="421742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702" y="2323547"/>
            <a:ext cx="1079500" cy="10795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102" y="4109059"/>
            <a:ext cx="628960" cy="62896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436" y="4870109"/>
            <a:ext cx="628960" cy="628960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789034" y="3641912"/>
            <a:ext cx="3312054" cy="1688712"/>
            <a:chOff x="789034" y="3641912"/>
            <a:chExt cx="3312054" cy="1688712"/>
          </a:xfrm>
        </p:grpSpPr>
        <p:sp>
          <p:nvSpPr>
            <p:cNvPr id="3" name="橢圓 2"/>
            <p:cNvSpPr/>
            <p:nvPr/>
          </p:nvSpPr>
          <p:spPr>
            <a:xfrm>
              <a:off x="2542772" y="5056166"/>
              <a:ext cx="655763" cy="274458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805733" y="4673634"/>
              <a:ext cx="1295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smtClean="0"/>
                <a:t>Transporter</a:t>
              </a:r>
              <a:endParaRPr kumimoji="1" lang="zh-TW" altLang="en-US" b="1" dirty="0"/>
            </a:p>
          </p:txBody>
        </p:sp>
        <p:sp>
          <p:nvSpPr>
            <p:cNvPr id="32" name="橢圓 31"/>
            <p:cNvSpPr/>
            <p:nvPr/>
          </p:nvSpPr>
          <p:spPr>
            <a:xfrm rot="20345950">
              <a:off x="2176953" y="3896898"/>
              <a:ext cx="655763" cy="274458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 rot="1380009">
              <a:off x="789034" y="3641912"/>
              <a:ext cx="655763" cy="274458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37" name="直線接點 36"/>
          <p:cNvCxnSpPr/>
          <p:nvPr/>
        </p:nvCxnSpPr>
        <p:spPr>
          <a:xfrm>
            <a:off x="300167" y="411981"/>
            <a:ext cx="0" cy="1117527"/>
          </a:xfrm>
          <a:prstGeom prst="line">
            <a:avLst/>
          </a:prstGeom>
          <a:ln w="63500">
            <a:solidFill>
              <a:srgbClr val="3FB1F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6782" y="411981"/>
            <a:ext cx="0" cy="1117527"/>
          </a:xfrm>
          <a:prstGeom prst="line">
            <a:avLst/>
          </a:prstGeom>
          <a:ln w="317500">
            <a:solidFill>
              <a:srgbClr val="3FB1F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0" y="6701052"/>
            <a:ext cx="9144000" cy="0"/>
          </a:xfrm>
          <a:prstGeom prst="line">
            <a:avLst/>
          </a:prstGeom>
          <a:ln w="1270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639949" y="2353803"/>
            <a:ext cx="1589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bg1"/>
                </a:solidFill>
              </a:rPr>
              <a:t>Cd, </a:t>
            </a:r>
            <a:r>
              <a:rPr kumimoji="1" lang="en-US" altLang="zh-TW" sz="2400" b="1" dirty="0" err="1" smtClean="0">
                <a:solidFill>
                  <a:schemeClr val="bg1"/>
                </a:solidFill>
              </a:rPr>
              <a:t>Pb</a:t>
            </a:r>
            <a:r>
              <a:rPr kumimoji="1" lang="en-US" altLang="zh-TW" sz="2400" b="1" dirty="0" smtClean="0">
                <a:solidFill>
                  <a:schemeClr val="bg1"/>
                </a:solidFill>
              </a:rPr>
              <a:t>, Hg</a:t>
            </a:r>
          </a:p>
          <a:p>
            <a:r>
              <a:rPr kumimoji="1" lang="en-US" altLang="zh-TW" sz="2400" b="1" dirty="0">
                <a:solidFill>
                  <a:schemeClr val="bg1"/>
                </a:solidFill>
              </a:rPr>
              <a:t>(</a:t>
            </a:r>
            <a:r>
              <a:rPr kumimoji="1" lang="en-US" altLang="zh-TW" sz="2400" b="1" dirty="0" smtClean="0">
                <a:solidFill>
                  <a:schemeClr val="bg1"/>
                </a:solidFill>
              </a:rPr>
              <a:t>Zn, Co, Ni)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9219 1.48148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0" y="1818000"/>
            <a:ext cx="9144001" cy="5040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i="1" dirty="0" smtClean="0"/>
              <a:t>E. </a:t>
            </a:r>
            <a:r>
              <a:rPr kumimoji="1" lang="en-US" altLang="zh-TW" i="1" dirty="0" smtClean="0"/>
              <a:t>coli</a:t>
            </a:r>
            <a:r>
              <a:rPr kumimoji="1" lang="en-US" altLang="zh-TW" dirty="0" smtClean="0"/>
              <a:t> </a:t>
            </a:r>
            <a:r>
              <a:rPr lang="is-IS" altLang="zh-TW" dirty="0"/>
              <a:t>→</a:t>
            </a:r>
            <a:r>
              <a:rPr kumimoji="1" lang="en-US" altLang="zh-TW" dirty="0" smtClean="0"/>
              <a:t> Biosensor</a:t>
            </a:r>
            <a:endParaRPr kumimoji="1"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6906" y="2026713"/>
            <a:ext cx="2464049" cy="4271019"/>
            <a:chOff x="1287134" y="2152648"/>
            <a:chExt cx="1620000" cy="2808000"/>
          </a:xfrm>
        </p:grpSpPr>
        <p:pic>
          <p:nvPicPr>
            <p:cNvPr id="10" name="圖片 9"/>
            <p:cNvPicPr>
              <a:picLocks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704" b="82180" l="28542" r="72536"/>
                      </a14:imgEffect>
                    </a14:imgLayer>
                  </a14:imgProps>
                </a:ext>
              </a:extLst>
            </a:blip>
            <a:srcRect l="32747" t="15974" r="30951" b="17532"/>
            <a:stretch/>
          </p:blipFill>
          <p:spPr>
            <a:xfrm>
              <a:off x="1287134" y="2152648"/>
              <a:ext cx="1620000" cy="280800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535906" y="2428875"/>
              <a:ext cx="450057" cy="6286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704" b="82180" l="28542" r="72536"/>
                      </a14:imgEffect>
                    </a14:imgLayer>
                  </a14:imgProps>
                </a:ext>
              </a:extLst>
            </a:blip>
            <a:srcRect l="32747" t="15974" r="30951" b="17532"/>
            <a:stretch/>
          </p:blipFill>
          <p:spPr>
            <a:xfrm>
              <a:off x="1357313" y="2243138"/>
              <a:ext cx="1443037" cy="2643187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-1881917" y="3976166"/>
            <a:ext cx="1080000" cy="1080000"/>
            <a:chOff x="5100638" y="2386013"/>
            <a:chExt cx="1080000" cy="1080000"/>
          </a:xfrm>
        </p:grpSpPr>
        <p:sp>
          <p:nvSpPr>
            <p:cNvPr id="13" name="橢圓 12"/>
            <p:cNvSpPr/>
            <p:nvPr/>
          </p:nvSpPr>
          <p:spPr>
            <a:xfrm>
              <a:off x="5100638" y="2386013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5158599" y="2443974"/>
              <a:ext cx="964078" cy="964078"/>
            </a:xfrm>
            <a:prstGeom prst="ellipse">
              <a:avLst/>
            </a:prstGeom>
            <a:noFill/>
            <a:ln w="38100">
              <a:solidFill>
                <a:srgbClr val="3FB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218183" y="2572070"/>
              <a:ext cx="8449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2000" b="1" dirty="0" smtClean="0">
                  <a:solidFill>
                    <a:srgbClr val="3FB1F1"/>
                  </a:solidFill>
                </a:rPr>
                <a:t>Heavy</a:t>
              </a:r>
            </a:p>
            <a:p>
              <a:pPr algn="ctr"/>
              <a:r>
                <a:rPr kumimoji="1" lang="en-US" altLang="zh-TW" sz="2000" b="1" dirty="0" smtClean="0">
                  <a:solidFill>
                    <a:srgbClr val="3FB1F1"/>
                  </a:solidFill>
                </a:rPr>
                <a:t>Metal</a:t>
              </a:r>
              <a:endParaRPr kumimoji="1" lang="zh-TW" altLang="en-US" sz="2000" b="1" dirty="0">
                <a:solidFill>
                  <a:srgbClr val="3FB1F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-1170948" y="2679378"/>
            <a:ext cx="527381" cy="914127"/>
            <a:chOff x="1287134" y="2152648"/>
            <a:chExt cx="1620000" cy="2808000"/>
          </a:xfrm>
        </p:grpSpPr>
        <p:pic>
          <p:nvPicPr>
            <p:cNvPr id="18" name="圖片 17"/>
            <p:cNvPicPr>
              <a:picLocks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704" b="82180" l="28542" r="72536"/>
                      </a14:imgEffect>
                    </a14:imgLayer>
                  </a14:imgProps>
                </a:ext>
              </a:extLst>
            </a:blip>
            <a:srcRect l="32747" t="15974" r="30951" b="17532"/>
            <a:stretch/>
          </p:blipFill>
          <p:spPr>
            <a:xfrm>
              <a:off x="1287134" y="2152648"/>
              <a:ext cx="1620000" cy="2808000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1535906" y="2428875"/>
              <a:ext cx="450057" cy="6286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704" b="82180" l="28542" r="72536"/>
                      </a14:imgEffect>
                    </a14:imgLayer>
                  </a14:imgProps>
                </a:ext>
              </a:extLst>
            </a:blip>
            <a:srcRect l="32747" t="15974" r="30951" b="17532"/>
            <a:stretch/>
          </p:blipFill>
          <p:spPr>
            <a:xfrm>
              <a:off x="1357313" y="2243138"/>
              <a:ext cx="1443037" cy="2643187"/>
            </a:xfrm>
            <a:prstGeom prst="rect">
              <a:avLst/>
            </a:prstGeom>
          </p:spPr>
        </p:pic>
      </p:grp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l="15642" t="19618" r="52316" b="68217"/>
          <a:stretch/>
        </p:blipFill>
        <p:spPr>
          <a:xfrm flipV="1">
            <a:off x="1305136" y="2932551"/>
            <a:ext cx="642937" cy="421742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702" y="2323547"/>
            <a:ext cx="1079500" cy="10795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102" y="4109059"/>
            <a:ext cx="628960" cy="62896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436" y="4870109"/>
            <a:ext cx="628960" cy="628960"/>
          </a:xfrm>
          <a:prstGeom prst="rect">
            <a:avLst/>
          </a:prstGeom>
        </p:spPr>
      </p:pic>
      <p:grpSp>
        <p:nvGrpSpPr>
          <p:cNvPr id="34" name="群組 33"/>
          <p:cNvGrpSpPr/>
          <p:nvPr/>
        </p:nvGrpSpPr>
        <p:grpSpPr>
          <a:xfrm>
            <a:off x="1600430" y="3581978"/>
            <a:ext cx="655763" cy="369332"/>
            <a:chOff x="4540202" y="5596157"/>
            <a:chExt cx="655763" cy="369332"/>
          </a:xfrm>
        </p:grpSpPr>
        <p:sp>
          <p:nvSpPr>
            <p:cNvPr id="35" name="橢圓 34"/>
            <p:cNvSpPr/>
            <p:nvPr/>
          </p:nvSpPr>
          <p:spPr>
            <a:xfrm>
              <a:off x="4540202" y="5643594"/>
              <a:ext cx="655763" cy="27445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587397" y="559615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smtClean="0"/>
                <a:t>GFP</a:t>
              </a:r>
              <a:endParaRPr kumimoji="1" lang="zh-TW" altLang="en-US" b="1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375881" y="4750117"/>
            <a:ext cx="655763" cy="369332"/>
            <a:chOff x="4540202" y="5596157"/>
            <a:chExt cx="655763" cy="369332"/>
          </a:xfrm>
        </p:grpSpPr>
        <p:sp>
          <p:nvSpPr>
            <p:cNvPr id="31" name="橢圓 30"/>
            <p:cNvSpPr/>
            <p:nvPr/>
          </p:nvSpPr>
          <p:spPr>
            <a:xfrm>
              <a:off x="4540202" y="5643594"/>
              <a:ext cx="655763" cy="27445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587397" y="559615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smtClean="0"/>
                <a:t>GFP</a:t>
              </a:r>
              <a:endParaRPr kumimoji="1" lang="zh-TW" altLang="en-US" b="1" dirty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192133" y="5570948"/>
            <a:ext cx="655763" cy="369332"/>
            <a:chOff x="4540202" y="5596157"/>
            <a:chExt cx="655763" cy="369332"/>
          </a:xfrm>
        </p:grpSpPr>
        <p:sp>
          <p:nvSpPr>
            <p:cNvPr id="39" name="橢圓 38"/>
            <p:cNvSpPr/>
            <p:nvPr/>
          </p:nvSpPr>
          <p:spPr>
            <a:xfrm>
              <a:off x="4540202" y="5643594"/>
              <a:ext cx="655763" cy="27445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587397" y="559615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smtClean="0"/>
                <a:t>GFP</a:t>
              </a:r>
              <a:endParaRPr kumimoji="1" lang="zh-TW" altLang="en-US" b="1" dirty="0"/>
            </a:p>
          </p:txBody>
        </p:sp>
      </p:grpSp>
      <p:cxnSp>
        <p:nvCxnSpPr>
          <p:cNvPr id="44" name="直線接點 43"/>
          <p:cNvCxnSpPr/>
          <p:nvPr/>
        </p:nvCxnSpPr>
        <p:spPr>
          <a:xfrm>
            <a:off x="300167" y="411981"/>
            <a:ext cx="0" cy="1117527"/>
          </a:xfrm>
          <a:prstGeom prst="line">
            <a:avLst/>
          </a:prstGeom>
          <a:ln w="63500">
            <a:solidFill>
              <a:srgbClr val="3FB1F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782" y="411981"/>
            <a:ext cx="0" cy="1117527"/>
          </a:xfrm>
          <a:prstGeom prst="line">
            <a:avLst/>
          </a:prstGeom>
          <a:ln w="317500">
            <a:solidFill>
              <a:srgbClr val="3FB1F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639949" y="2353803"/>
            <a:ext cx="1589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bg1"/>
                </a:solidFill>
              </a:rPr>
              <a:t>Cd, </a:t>
            </a:r>
            <a:r>
              <a:rPr kumimoji="1" lang="en-US" altLang="zh-TW" sz="2400" b="1" dirty="0" err="1" smtClean="0">
                <a:solidFill>
                  <a:schemeClr val="bg1"/>
                </a:solidFill>
              </a:rPr>
              <a:t>Pb</a:t>
            </a:r>
            <a:r>
              <a:rPr kumimoji="1" lang="en-US" altLang="zh-TW" sz="2400" b="1" dirty="0" smtClean="0">
                <a:solidFill>
                  <a:schemeClr val="bg1"/>
                </a:solidFill>
              </a:rPr>
              <a:t>, Hg</a:t>
            </a:r>
          </a:p>
          <a:p>
            <a:r>
              <a:rPr kumimoji="1" lang="en-US" altLang="zh-TW" sz="2400" b="1" dirty="0">
                <a:solidFill>
                  <a:schemeClr val="bg1"/>
                </a:solidFill>
              </a:rPr>
              <a:t>(</a:t>
            </a:r>
            <a:r>
              <a:rPr kumimoji="1" lang="en-US" altLang="zh-TW" sz="2400" b="1" dirty="0" smtClean="0">
                <a:solidFill>
                  <a:schemeClr val="bg1"/>
                </a:solidFill>
              </a:rPr>
              <a:t>Zn, Co, Ni)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4319373" y="4064587"/>
            <a:ext cx="4359483" cy="2308324"/>
            <a:chOff x="4319373" y="4064587"/>
            <a:chExt cx="4359483" cy="2308324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9373" y="5072012"/>
              <a:ext cx="1044082" cy="773394"/>
            </a:xfrm>
            <a:prstGeom prst="rect">
              <a:avLst/>
            </a:prstGeom>
          </p:spPr>
        </p:pic>
        <p:pic>
          <p:nvPicPr>
            <p:cNvPr id="63" name="圖片 62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3863" t="28039" r="24558" b="34582"/>
            <a:stretch/>
          </p:blipFill>
          <p:spPr>
            <a:xfrm>
              <a:off x="5488740" y="5218749"/>
              <a:ext cx="800493" cy="364868"/>
            </a:xfrm>
            <a:prstGeom prst="rect">
              <a:avLst/>
            </a:prstGeom>
          </p:spPr>
        </p:pic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9882" y="4734433"/>
              <a:ext cx="1079500" cy="1079500"/>
            </a:xfrm>
            <a:prstGeom prst="rect">
              <a:avLst/>
            </a:prstGeom>
          </p:spPr>
        </p:pic>
        <p:grpSp>
          <p:nvGrpSpPr>
            <p:cNvPr id="65" name="群組 64"/>
            <p:cNvGrpSpPr/>
            <p:nvPr/>
          </p:nvGrpSpPr>
          <p:grpSpPr>
            <a:xfrm>
              <a:off x="4331564" y="4600752"/>
              <a:ext cx="1019700" cy="524739"/>
              <a:chOff x="5209106" y="4648189"/>
              <a:chExt cx="1019700" cy="524739"/>
            </a:xfrm>
          </p:grpSpPr>
          <p:sp>
            <p:nvSpPr>
              <p:cNvPr id="66" name="矩形 65"/>
              <p:cNvSpPr/>
              <p:nvPr/>
            </p:nvSpPr>
            <p:spPr>
              <a:xfrm rot="19299553">
                <a:off x="5209106" y="4701668"/>
                <a:ext cx="93112" cy="47126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 rot="2300447" flipH="1">
                <a:off x="6135694" y="4701668"/>
                <a:ext cx="93112" cy="47126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 flipH="1">
                <a:off x="5673956" y="4648189"/>
                <a:ext cx="90000" cy="47126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9" name="文字方塊 68"/>
            <p:cNvSpPr txBox="1"/>
            <p:nvPr/>
          </p:nvSpPr>
          <p:spPr>
            <a:xfrm>
              <a:off x="7540403" y="4064587"/>
              <a:ext cx="113845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 baseline</a:t>
              </a: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0.008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 0.04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   0.2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      1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r>
                <a:rPr kumimoji="1" lang="en-US" altLang="zh-TW" b="1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  </a:t>
              </a:r>
              <a:r>
                <a:rPr kumimoji="1" lang="en-US" altLang="zh-TW" b="1" dirty="0" smtClean="0">
                  <a:solidFill>
                    <a:schemeClr val="bg1"/>
                  </a:solidFill>
                </a:rPr>
                <a:t>    </a:t>
              </a:r>
              <a:r>
                <a:rPr kumimoji="1" lang="en-US" altLang="zh-TW" b="1" dirty="0" smtClean="0">
                  <a:solidFill>
                    <a:schemeClr val="bg1"/>
                  </a:solidFill>
                </a:rPr>
                <a:t>5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TW" b="1" dirty="0" smtClean="0">
                  <a:solidFill>
                    <a:schemeClr val="bg1"/>
                  </a:solidFill>
                </a:rPr>
                <a:t>    </a:t>
              </a:r>
              <a:r>
                <a:rPr kumimoji="1" lang="en-US" altLang="zh-TW" b="1" dirty="0" smtClean="0">
                  <a:solidFill>
                    <a:schemeClr val="bg1"/>
                  </a:solidFill>
                </a:rPr>
                <a:t>25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endParaRPr kumimoji="1" lang="en-US" altLang="zh-TW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zh-TW" b="1" dirty="0" smtClean="0">
                  <a:solidFill>
                    <a:schemeClr val="bg1"/>
                  </a:solidFill>
                </a:rPr>
                <a:t>   125 </a:t>
              </a:r>
              <a:r>
                <a:rPr kumimoji="1" lang="en-US" altLang="zh-TW" b="1" dirty="0" err="1" smtClean="0">
                  <a:solidFill>
                    <a:schemeClr val="bg1"/>
                  </a:solidFill>
                </a:rPr>
                <a:t>uM</a:t>
              </a:r>
              <a:r>
                <a:rPr kumimoji="1" lang="en-US" altLang="zh-TW" b="1" dirty="0" smtClean="0">
                  <a:solidFill>
                    <a:schemeClr val="bg1"/>
                  </a:solidFill>
                </a:rPr>
                <a:t> </a:t>
              </a:r>
              <a:endParaRPr kumimoji="1"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2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-1" y="0"/>
            <a:ext cx="9144001" cy="169068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0" y="6537276"/>
            <a:ext cx="9144000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0" y="6701052"/>
            <a:ext cx="9144000" cy="0"/>
          </a:xfrm>
          <a:prstGeom prst="line">
            <a:avLst/>
          </a:prstGeom>
          <a:ln w="1270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00167" y="411981"/>
            <a:ext cx="0" cy="1117527"/>
          </a:xfrm>
          <a:prstGeom prst="line">
            <a:avLst/>
          </a:prstGeom>
          <a:ln w="63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6782" y="411981"/>
            <a:ext cx="0" cy="1117527"/>
          </a:xfrm>
          <a:prstGeom prst="line">
            <a:avLst/>
          </a:prstGeom>
          <a:ln w="317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5" y="767215"/>
            <a:ext cx="1044082" cy="7733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863" t="28039" r="24558" b="34582"/>
          <a:stretch/>
        </p:blipFill>
        <p:spPr>
          <a:xfrm>
            <a:off x="2003912" y="913952"/>
            <a:ext cx="800493" cy="36486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054" y="429636"/>
            <a:ext cx="1079500" cy="1079500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846736" y="295955"/>
            <a:ext cx="1019700" cy="524739"/>
            <a:chOff x="5209106" y="4648189"/>
            <a:chExt cx="1019700" cy="524739"/>
          </a:xfrm>
        </p:grpSpPr>
        <p:sp>
          <p:nvSpPr>
            <p:cNvPr id="22" name="矩形 21"/>
            <p:cNvSpPr/>
            <p:nvPr/>
          </p:nvSpPr>
          <p:spPr>
            <a:xfrm rot="19299553">
              <a:off x="5209106" y="4701668"/>
              <a:ext cx="93112" cy="47126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2300447" flipH="1">
              <a:off x="6135694" y="4701668"/>
              <a:ext cx="93112" cy="47126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5673956" y="4648189"/>
              <a:ext cx="90000" cy="47126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255140" y="2893553"/>
            <a:ext cx="547927" cy="3400883"/>
            <a:chOff x="1289539" y="2948432"/>
            <a:chExt cx="547927" cy="3400883"/>
          </a:xfrm>
        </p:grpSpPr>
        <p:grpSp>
          <p:nvGrpSpPr>
            <p:cNvPr id="60" name="群組 59"/>
            <p:cNvGrpSpPr/>
            <p:nvPr/>
          </p:nvGrpSpPr>
          <p:grpSpPr>
            <a:xfrm>
              <a:off x="1289539" y="2948432"/>
              <a:ext cx="547927" cy="547927"/>
              <a:chOff x="2256478" y="2110414"/>
              <a:chExt cx="547927" cy="547927"/>
            </a:xfrm>
          </p:grpSpPr>
          <p:pic>
            <p:nvPicPr>
              <p:cNvPr id="58" name="圖片 5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59" name="文字方塊 58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Cd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1289539" y="3519023"/>
              <a:ext cx="547927" cy="547927"/>
              <a:chOff x="2256478" y="2110414"/>
              <a:chExt cx="547927" cy="547927"/>
            </a:xfrm>
          </p:grpSpPr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63" name="文字方塊 62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err="1" smtClean="0">
                    <a:solidFill>
                      <a:srgbClr val="3FB1F1"/>
                    </a:solidFill>
                  </a:rPr>
                  <a:t>Pb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1289539" y="4089614"/>
              <a:ext cx="547927" cy="547927"/>
              <a:chOff x="2256478" y="2110414"/>
              <a:chExt cx="547927" cy="547927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66" name="文字方塊 65"/>
              <p:cNvSpPr txBox="1"/>
              <p:nvPr/>
            </p:nvSpPr>
            <p:spPr>
              <a:xfrm>
                <a:off x="2296242" y="2184322"/>
                <a:ext cx="468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Hg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289539" y="4660205"/>
              <a:ext cx="547927" cy="547927"/>
              <a:chOff x="2256478" y="2110414"/>
              <a:chExt cx="547927" cy="547927"/>
            </a:xfrm>
          </p:grpSpPr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69" name="文字方塊 68"/>
              <p:cNvSpPr txBox="1"/>
              <p:nvPr/>
            </p:nvSpPr>
            <p:spPr>
              <a:xfrm>
                <a:off x="2308265" y="218432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Zn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1289539" y="5230796"/>
              <a:ext cx="547927" cy="547927"/>
              <a:chOff x="2256478" y="2110414"/>
              <a:chExt cx="547927" cy="547927"/>
            </a:xfrm>
          </p:grpSpPr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2301050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Co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73" name="群組 72"/>
            <p:cNvGrpSpPr/>
            <p:nvPr/>
          </p:nvGrpSpPr>
          <p:grpSpPr>
            <a:xfrm>
              <a:off x="1289539" y="5801388"/>
              <a:ext cx="547927" cy="547927"/>
              <a:chOff x="2256478" y="2110414"/>
              <a:chExt cx="547927" cy="547927"/>
            </a:xfrm>
          </p:grpSpPr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2322691" y="2184322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Ni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1138401" y="1826195"/>
            <a:ext cx="6867195" cy="965494"/>
            <a:chOff x="2355307" y="1996528"/>
            <a:chExt cx="6867195" cy="965494"/>
          </a:xfrm>
        </p:grpSpPr>
        <p:grpSp>
          <p:nvGrpSpPr>
            <p:cNvPr id="173" name="群組 172"/>
            <p:cNvGrpSpPr/>
            <p:nvPr/>
          </p:nvGrpSpPr>
          <p:grpSpPr>
            <a:xfrm>
              <a:off x="2565321" y="1996528"/>
              <a:ext cx="369733" cy="640871"/>
              <a:chOff x="1287134" y="2152648"/>
              <a:chExt cx="1620000" cy="2808000"/>
            </a:xfrm>
          </p:grpSpPr>
          <p:pic>
            <p:nvPicPr>
              <p:cNvPr id="174" name="圖片 173"/>
              <p:cNvPicPr>
                <a:picLocks/>
              </p:cNvPicPr>
              <p:nvPr/>
            </p:nvPicPr>
            <p:blipFill rotWithShape="1">
              <a:blip r:embed="rId8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287134" y="2152648"/>
                <a:ext cx="1620000" cy="2808000"/>
              </a:xfrm>
              <a:prstGeom prst="rect">
                <a:avLst/>
              </a:prstGeom>
            </p:spPr>
          </p:pic>
          <p:sp>
            <p:nvSpPr>
              <p:cNvPr id="175" name="文字方塊 174"/>
              <p:cNvSpPr txBox="1"/>
              <p:nvPr/>
            </p:nvSpPr>
            <p:spPr>
              <a:xfrm>
                <a:off x="1535906" y="2428875"/>
                <a:ext cx="450057" cy="6286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zh-TW" altLang="en-US"/>
              </a:p>
            </p:txBody>
          </p:sp>
          <p:pic>
            <p:nvPicPr>
              <p:cNvPr id="176" name="圖片 17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357313" y="2243138"/>
                <a:ext cx="1443037" cy="2643187"/>
              </a:xfrm>
              <a:prstGeom prst="rect">
                <a:avLst/>
              </a:prstGeom>
            </p:spPr>
          </p:pic>
        </p:grpSp>
        <p:grpSp>
          <p:nvGrpSpPr>
            <p:cNvPr id="177" name="群組 176"/>
            <p:cNvGrpSpPr/>
            <p:nvPr/>
          </p:nvGrpSpPr>
          <p:grpSpPr>
            <a:xfrm>
              <a:off x="3759121" y="1996528"/>
              <a:ext cx="369733" cy="640871"/>
              <a:chOff x="1287134" y="2152648"/>
              <a:chExt cx="1620000" cy="2808000"/>
            </a:xfrm>
          </p:grpSpPr>
          <p:pic>
            <p:nvPicPr>
              <p:cNvPr id="178" name="圖片 177"/>
              <p:cNvPicPr>
                <a:picLocks/>
              </p:cNvPicPr>
              <p:nvPr/>
            </p:nvPicPr>
            <p:blipFill rotWithShape="1">
              <a:blip r:embed="rId8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287134" y="2152648"/>
                <a:ext cx="1620000" cy="2808000"/>
              </a:xfrm>
              <a:prstGeom prst="rect">
                <a:avLst/>
              </a:prstGeom>
            </p:spPr>
          </p:pic>
          <p:sp>
            <p:nvSpPr>
              <p:cNvPr id="179" name="文字方塊 178"/>
              <p:cNvSpPr txBox="1"/>
              <p:nvPr/>
            </p:nvSpPr>
            <p:spPr>
              <a:xfrm>
                <a:off x="1535906" y="2428875"/>
                <a:ext cx="450057" cy="6286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zh-TW" altLang="en-US"/>
              </a:p>
            </p:txBody>
          </p:sp>
          <p:pic>
            <p:nvPicPr>
              <p:cNvPr id="180" name="圖片 17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357313" y="2243138"/>
                <a:ext cx="1443037" cy="2643187"/>
              </a:xfrm>
              <a:prstGeom prst="rect">
                <a:avLst/>
              </a:prstGeom>
            </p:spPr>
          </p:pic>
        </p:grpSp>
        <p:grpSp>
          <p:nvGrpSpPr>
            <p:cNvPr id="181" name="群組 180"/>
            <p:cNvGrpSpPr/>
            <p:nvPr/>
          </p:nvGrpSpPr>
          <p:grpSpPr>
            <a:xfrm>
              <a:off x="4952921" y="1996528"/>
              <a:ext cx="369733" cy="640871"/>
              <a:chOff x="1287134" y="2152648"/>
              <a:chExt cx="1620000" cy="2808000"/>
            </a:xfrm>
          </p:grpSpPr>
          <p:pic>
            <p:nvPicPr>
              <p:cNvPr id="182" name="圖片 181"/>
              <p:cNvPicPr>
                <a:picLocks/>
              </p:cNvPicPr>
              <p:nvPr/>
            </p:nvPicPr>
            <p:blipFill rotWithShape="1">
              <a:blip r:embed="rId8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287134" y="2152648"/>
                <a:ext cx="1620000" cy="2808000"/>
              </a:xfrm>
              <a:prstGeom prst="rect">
                <a:avLst/>
              </a:prstGeom>
            </p:spPr>
          </p:pic>
          <p:sp>
            <p:nvSpPr>
              <p:cNvPr id="183" name="文字方塊 182"/>
              <p:cNvSpPr txBox="1"/>
              <p:nvPr/>
            </p:nvSpPr>
            <p:spPr>
              <a:xfrm>
                <a:off x="1535906" y="2428875"/>
                <a:ext cx="450057" cy="6286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zh-TW" altLang="en-US"/>
              </a:p>
            </p:txBody>
          </p:sp>
          <p:pic>
            <p:nvPicPr>
              <p:cNvPr id="184" name="圖片 18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357313" y="2243138"/>
                <a:ext cx="1443037" cy="2643187"/>
              </a:xfrm>
              <a:prstGeom prst="rect">
                <a:avLst/>
              </a:prstGeom>
            </p:spPr>
          </p:pic>
        </p:grpSp>
        <p:grpSp>
          <p:nvGrpSpPr>
            <p:cNvPr id="185" name="群組 184"/>
            <p:cNvGrpSpPr/>
            <p:nvPr/>
          </p:nvGrpSpPr>
          <p:grpSpPr>
            <a:xfrm>
              <a:off x="6146721" y="1996528"/>
              <a:ext cx="369733" cy="640871"/>
              <a:chOff x="1287134" y="2152648"/>
              <a:chExt cx="1620000" cy="2808000"/>
            </a:xfrm>
          </p:grpSpPr>
          <p:pic>
            <p:nvPicPr>
              <p:cNvPr id="186" name="圖片 185"/>
              <p:cNvPicPr>
                <a:picLocks/>
              </p:cNvPicPr>
              <p:nvPr/>
            </p:nvPicPr>
            <p:blipFill rotWithShape="1">
              <a:blip r:embed="rId8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287134" y="2152648"/>
                <a:ext cx="1620000" cy="2808000"/>
              </a:xfrm>
              <a:prstGeom prst="rect">
                <a:avLst/>
              </a:prstGeom>
            </p:spPr>
          </p:pic>
          <p:sp>
            <p:nvSpPr>
              <p:cNvPr id="187" name="文字方塊 186"/>
              <p:cNvSpPr txBox="1"/>
              <p:nvPr/>
            </p:nvSpPr>
            <p:spPr>
              <a:xfrm>
                <a:off x="1535906" y="2428875"/>
                <a:ext cx="450057" cy="6286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zh-TW" altLang="en-US"/>
              </a:p>
            </p:txBody>
          </p:sp>
          <p:pic>
            <p:nvPicPr>
              <p:cNvPr id="188" name="圖片 18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357313" y="2243138"/>
                <a:ext cx="1443037" cy="2643187"/>
              </a:xfrm>
              <a:prstGeom prst="rect">
                <a:avLst/>
              </a:prstGeom>
            </p:spPr>
          </p:pic>
        </p:grpSp>
        <p:grpSp>
          <p:nvGrpSpPr>
            <p:cNvPr id="189" name="群組 188"/>
            <p:cNvGrpSpPr/>
            <p:nvPr/>
          </p:nvGrpSpPr>
          <p:grpSpPr>
            <a:xfrm>
              <a:off x="7340521" y="1996528"/>
              <a:ext cx="369733" cy="640871"/>
              <a:chOff x="1287134" y="2152648"/>
              <a:chExt cx="1620000" cy="2808000"/>
            </a:xfrm>
          </p:grpSpPr>
          <p:pic>
            <p:nvPicPr>
              <p:cNvPr id="190" name="圖片 189"/>
              <p:cNvPicPr>
                <a:picLocks/>
              </p:cNvPicPr>
              <p:nvPr/>
            </p:nvPicPr>
            <p:blipFill rotWithShape="1">
              <a:blip r:embed="rId8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287134" y="2152648"/>
                <a:ext cx="1620000" cy="2808000"/>
              </a:xfrm>
              <a:prstGeom prst="rect">
                <a:avLst/>
              </a:prstGeom>
            </p:spPr>
          </p:pic>
          <p:sp>
            <p:nvSpPr>
              <p:cNvPr id="191" name="文字方塊 190"/>
              <p:cNvSpPr txBox="1"/>
              <p:nvPr/>
            </p:nvSpPr>
            <p:spPr>
              <a:xfrm>
                <a:off x="1535906" y="2428875"/>
                <a:ext cx="450057" cy="6286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zh-TW" altLang="en-US"/>
              </a:p>
            </p:txBody>
          </p:sp>
          <p:pic>
            <p:nvPicPr>
              <p:cNvPr id="192" name="圖片 19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357313" y="2243138"/>
                <a:ext cx="1443037" cy="2643187"/>
              </a:xfrm>
              <a:prstGeom prst="rect">
                <a:avLst/>
              </a:prstGeom>
            </p:spPr>
          </p:pic>
        </p:grpSp>
        <p:grpSp>
          <p:nvGrpSpPr>
            <p:cNvPr id="193" name="群組 192"/>
            <p:cNvGrpSpPr/>
            <p:nvPr/>
          </p:nvGrpSpPr>
          <p:grpSpPr>
            <a:xfrm>
              <a:off x="8534321" y="1996528"/>
              <a:ext cx="369733" cy="640871"/>
              <a:chOff x="1287134" y="2152648"/>
              <a:chExt cx="1620000" cy="2808000"/>
            </a:xfrm>
          </p:grpSpPr>
          <p:pic>
            <p:nvPicPr>
              <p:cNvPr id="194" name="圖片 193"/>
              <p:cNvPicPr>
                <a:picLocks/>
              </p:cNvPicPr>
              <p:nvPr/>
            </p:nvPicPr>
            <p:blipFill rotWithShape="1">
              <a:blip r:embed="rId8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287134" y="2152648"/>
                <a:ext cx="1620000" cy="2808000"/>
              </a:xfrm>
              <a:prstGeom prst="rect">
                <a:avLst/>
              </a:prstGeom>
            </p:spPr>
          </p:pic>
          <p:sp>
            <p:nvSpPr>
              <p:cNvPr id="195" name="文字方塊 194"/>
              <p:cNvSpPr txBox="1"/>
              <p:nvPr/>
            </p:nvSpPr>
            <p:spPr>
              <a:xfrm>
                <a:off x="1535906" y="2428875"/>
                <a:ext cx="450057" cy="6286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zh-TW" altLang="en-US"/>
              </a:p>
            </p:txBody>
          </p:sp>
          <p:pic>
            <p:nvPicPr>
              <p:cNvPr id="196" name="圖片 19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04" b="82180" l="28542" r="72536"/>
                        </a14:imgEffect>
                      </a14:imgLayer>
                    </a14:imgProps>
                  </a:ext>
                </a:extLst>
              </a:blip>
              <a:srcRect l="32747" t="15974" r="30951" b="17532"/>
              <a:stretch/>
            </p:blipFill>
            <p:spPr>
              <a:xfrm>
                <a:off x="1357313" y="2243138"/>
                <a:ext cx="1443037" cy="2643187"/>
              </a:xfrm>
              <a:prstGeom prst="rect">
                <a:avLst/>
              </a:prstGeom>
            </p:spPr>
          </p:pic>
        </p:grpSp>
        <p:sp>
          <p:nvSpPr>
            <p:cNvPr id="197" name="文字方塊 196"/>
            <p:cNvSpPr txBox="1"/>
            <p:nvPr/>
          </p:nvSpPr>
          <p:spPr>
            <a:xfrm>
              <a:off x="2355307" y="2592690"/>
              <a:ext cx="89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mtClean="0"/>
                <a:t>Strain 1</a:t>
              </a:r>
              <a:endParaRPr kumimoji="1" lang="zh-TW" altLang="en-US" dirty="0"/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3549107" y="2592690"/>
              <a:ext cx="89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mtClean="0"/>
                <a:t>Strain 2</a:t>
              </a:r>
              <a:endParaRPr kumimoji="1" lang="zh-TW" altLang="en-US" dirty="0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4742907" y="2592690"/>
              <a:ext cx="89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dirty="0" smtClean="0"/>
                <a:t>Strain 3</a:t>
              </a:r>
              <a:endParaRPr kumimoji="1" lang="zh-TW" altLang="en-US" dirty="0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5936707" y="2592690"/>
              <a:ext cx="89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mtClean="0"/>
                <a:t>Strain 4</a:t>
              </a:r>
              <a:endParaRPr kumimoji="1" lang="zh-TW" altLang="en-US" dirty="0"/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7130507" y="2592690"/>
              <a:ext cx="89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mtClean="0"/>
                <a:t>Strain 5</a:t>
              </a:r>
              <a:endParaRPr kumimoji="1" lang="zh-TW" altLang="en-US" dirty="0"/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8324307" y="2592690"/>
              <a:ext cx="89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mtClean="0"/>
                <a:t>Strain 6</a:t>
              </a:r>
              <a:endParaRPr kumimoji="1" lang="zh-TW" altLang="en-US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7224140" y="2893553"/>
            <a:ext cx="547927" cy="3400883"/>
            <a:chOff x="1289539" y="2948432"/>
            <a:chExt cx="547927" cy="3400883"/>
          </a:xfrm>
        </p:grpSpPr>
        <p:grpSp>
          <p:nvGrpSpPr>
            <p:cNvPr id="204" name="群組 203"/>
            <p:cNvGrpSpPr/>
            <p:nvPr/>
          </p:nvGrpSpPr>
          <p:grpSpPr>
            <a:xfrm>
              <a:off x="1289539" y="2948432"/>
              <a:ext cx="547927" cy="547927"/>
              <a:chOff x="2256478" y="2110414"/>
              <a:chExt cx="547927" cy="547927"/>
            </a:xfrm>
          </p:grpSpPr>
          <p:pic>
            <p:nvPicPr>
              <p:cNvPr id="220" name="圖片 2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21" name="文字方塊 220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Cd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05" name="群組 204"/>
            <p:cNvGrpSpPr/>
            <p:nvPr/>
          </p:nvGrpSpPr>
          <p:grpSpPr>
            <a:xfrm>
              <a:off x="1289539" y="3519023"/>
              <a:ext cx="547927" cy="547927"/>
              <a:chOff x="2256478" y="2110414"/>
              <a:chExt cx="547927" cy="547927"/>
            </a:xfrm>
          </p:grpSpPr>
          <p:pic>
            <p:nvPicPr>
              <p:cNvPr id="218" name="圖片 2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19" name="文字方塊 218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err="1" smtClean="0">
                    <a:solidFill>
                      <a:srgbClr val="3FB1F1"/>
                    </a:solidFill>
                  </a:rPr>
                  <a:t>Pb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06" name="群組 205"/>
            <p:cNvGrpSpPr/>
            <p:nvPr/>
          </p:nvGrpSpPr>
          <p:grpSpPr>
            <a:xfrm>
              <a:off x="1289539" y="4089614"/>
              <a:ext cx="547927" cy="547927"/>
              <a:chOff x="2256478" y="2110414"/>
              <a:chExt cx="547927" cy="547927"/>
            </a:xfrm>
          </p:grpSpPr>
          <p:pic>
            <p:nvPicPr>
              <p:cNvPr id="216" name="圖片 2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17" name="文字方塊 216"/>
              <p:cNvSpPr txBox="1"/>
              <p:nvPr/>
            </p:nvSpPr>
            <p:spPr>
              <a:xfrm>
                <a:off x="2296242" y="2184322"/>
                <a:ext cx="468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Hg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07" name="群組 206"/>
            <p:cNvGrpSpPr/>
            <p:nvPr/>
          </p:nvGrpSpPr>
          <p:grpSpPr>
            <a:xfrm>
              <a:off x="1289539" y="4660205"/>
              <a:ext cx="547927" cy="547927"/>
              <a:chOff x="2256478" y="2110414"/>
              <a:chExt cx="547927" cy="547927"/>
            </a:xfrm>
          </p:grpSpPr>
          <p:pic>
            <p:nvPicPr>
              <p:cNvPr id="214" name="圖片 2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15" name="文字方塊 214"/>
              <p:cNvSpPr txBox="1"/>
              <p:nvPr/>
            </p:nvSpPr>
            <p:spPr>
              <a:xfrm>
                <a:off x="2308265" y="218432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Zn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>
              <a:off x="1289539" y="5230796"/>
              <a:ext cx="547927" cy="547927"/>
              <a:chOff x="2256478" y="2110414"/>
              <a:chExt cx="547927" cy="547927"/>
            </a:xfrm>
          </p:grpSpPr>
          <p:pic>
            <p:nvPicPr>
              <p:cNvPr id="212" name="圖片 2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13" name="文字方塊 212"/>
              <p:cNvSpPr txBox="1"/>
              <p:nvPr/>
            </p:nvSpPr>
            <p:spPr>
              <a:xfrm>
                <a:off x="2301050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Co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09" name="群組 208"/>
            <p:cNvGrpSpPr/>
            <p:nvPr/>
          </p:nvGrpSpPr>
          <p:grpSpPr>
            <a:xfrm>
              <a:off x="1289539" y="5801388"/>
              <a:ext cx="547927" cy="547927"/>
              <a:chOff x="2256478" y="2110414"/>
              <a:chExt cx="547927" cy="547927"/>
            </a:xfrm>
          </p:grpSpPr>
          <p:pic>
            <p:nvPicPr>
              <p:cNvPr id="210" name="圖片 20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11" name="文字方塊 210"/>
              <p:cNvSpPr txBox="1"/>
              <p:nvPr/>
            </p:nvSpPr>
            <p:spPr>
              <a:xfrm>
                <a:off x="2322691" y="2184322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Ni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</p:grpSp>
      <p:grpSp>
        <p:nvGrpSpPr>
          <p:cNvPr id="222" name="群組 221"/>
          <p:cNvGrpSpPr/>
          <p:nvPr/>
        </p:nvGrpSpPr>
        <p:grpSpPr>
          <a:xfrm>
            <a:off x="2448940" y="2893553"/>
            <a:ext cx="547927" cy="3400883"/>
            <a:chOff x="1289539" y="2948432"/>
            <a:chExt cx="547927" cy="3400883"/>
          </a:xfrm>
        </p:grpSpPr>
        <p:grpSp>
          <p:nvGrpSpPr>
            <p:cNvPr id="223" name="群組 222"/>
            <p:cNvGrpSpPr/>
            <p:nvPr/>
          </p:nvGrpSpPr>
          <p:grpSpPr>
            <a:xfrm>
              <a:off x="1289539" y="2948432"/>
              <a:ext cx="547927" cy="547927"/>
              <a:chOff x="2256478" y="2110414"/>
              <a:chExt cx="547927" cy="547927"/>
            </a:xfrm>
          </p:grpSpPr>
          <p:pic>
            <p:nvPicPr>
              <p:cNvPr id="239" name="圖片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40" name="文字方塊 239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Cd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24" name="群組 223"/>
            <p:cNvGrpSpPr/>
            <p:nvPr/>
          </p:nvGrpSpPr>
          <p:grpSpPr>
            <a:xfrm>
              <a:off x="1289539" y="3519023"/>
              <a:ext cx="547927" cy="547927"/>
              <a:chOff x="2256478" y="2110414"/>
              <a:chExt cx="547927" cy="547927"/>
            </a:xfrm>
          </p:grpSpPr>
          <p:pic>
            <p:nvPicPr>
              <p:cNvPr id="237" name="圖片 2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38" name="文字方塊 237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err="1" smtClean="0">
                    <a:solidFill>
                      <a:srgbClr val="3FB1F1"/>
                    </a:solidFill>
                  </a:rPr>
                  <a:t>Pb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25" name="群組 224"/>
            <p:cNvGrpSpPr/>
            <p:nvPr/>
          </p:nvGrpSpPr>
          <p:grpSpPr>
            <a:xfrm>
              <a:off x="1289539" y="4089614"/>
              <a:ext cx="547927" cy="547927"/>
              <a:chOff x="2256478" y="2110414"/>
              <a:chExt cx="547927" cy="547927"/>
            </a:xfrm>
          </p:grpSpPr>
          <p:pic>
            <p:nvPicPr>
              <p:cNvPr id="235" name="圖片 2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36" name="文字方塊 235"/>
              <p:cNvSpPr txBox="1"/>
              <p:nvPr/>
            </p:nvSpPr>
            <p:spPr>
              <a:xfrm>
                <a:off x="2296242" y="2184322"/>
                <a:ext cx="468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Hg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26" name="群組 225"/>
            <p:cNvGrpSpPr/>
            <p:nvPr/>
          </p:nvGrpSpPr>
          <p:grpSpPr>
            <a:xfrm>
              <a:off x="1289539" y="4660205"/>
              <a:ext cx="547927" cy="547927"/>
              <a:chOff x="2256478" y="2110414"/>
              <a:chExt cx="547927" cy="547927"/>
            </a:xfrm>
          </p:grpSpPr>
          <p:pic>
            <p:nvPicPr>
              <p:cNvPr id="233" name="圖片 2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34" name="文字方塊 233"/>
              <p:cNvSpPr txBox="1"/>
              <p:nvPr/>
            </p:nvSpPr>
            <p:spPr>
              <a:xfrm>
                <a:off x="2308265" y="218432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Zn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27" name="群組 226"/>
            <p:cNvGrpSpPr/>
            <p:nvPr/>
          </p:nvGrpSpPr>
          <p:grpSpPr>
            <a:xfrm>
              <a:off x="1289539" y="5230796"/>
              <a:ext cx="547927" cy="547927"/>
              <a:chOff x="2256478" y="2110414"/>
              <a:chExt cx="547927" cy="547927"/>
            </a:xfrm>
          </p:grpSpPr>
          <p:pic>
            <p:nvPicPr>
              <p:cNvPr id="231" name="圖片 2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32" name="文字方塊 231"/>
              <p:cNvSpPr txBox="1"/>
              <p:nvPr/>
            </p:nvSpPr>
            <p:spPr>
              <a:xfrm>
                <a:off x="2301050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Co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28" name="群組 227"/>
            <p:cNvGrpSpPr/>
            <p:nvPr/>
          </p:nvGrpSpPr>
          <p:grpSpPr>
            <a:xfrm>
              <a:off x="1289539" y="5801388"/>
              <a:ext cx="547927" cy="547927"/>
              <a:chOff x="2256478" y="2110414"/>
              <a:chExt cx="547927" cy="547927"/>
            </a:xfrm>
          </p:grpSpPr>
          <p:pic>
            <p:nvPicPr>
              <p:cNvPr id="229" name="圖片 2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30" name="文字方塊 229"/>
              <p:cNvSpPr txBox="1"/>
              <p:nvPr/>
            </p:nvSpPr>
            <p:spPr>
              <a:xfrm>
                <a:off x="2322691" y="2184322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Ni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</p:grpSp>
      <p:grpSp>
        <p:nvGrpSpPr>
          <p:cNvPr id="241" name="群組 240"/>
          <p:cNvGrpSpPr/>
          <p:nvPr/>
        </p:nvGrpSpPr>
        <p:grpSpPr>
          <a:xfrm>
            <a:off x="3642740" y="2893553"/>
            <a:ext cx="547927" cy="3400883"/>
            <a:chOff x="1289539" y="2948432"/>
            <a:chExt cx="547927" cy="3400883"/>
          </a:xfrm>
        </p:grpSpPr>
        <p:grpSp>
          <p:nvGrpSpPr>
            <p:cNvPr id="242" name="群組 241"/>
            <p:cNvGrpSpPr/>
            <p:nvPr/>
          </p:nvGrpSpPr>
          <p:grpSpPr>
            <a:xfrm>
              <a:off x="1289539" y="2948432"/>
              <a:ext cx="547927" cy="547927"/>
              <a:chOff x="2256478" y="2110414"/>
              <a:chExt cx="547927" cy="547927"/>
            </a:xfrm>
          </p:grpSpPr>
          <p:pic>
            <p:nvPicPr>
              <p:cNvPr id="258" name="圖片 25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59" name="文字方塊 258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Cd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43" name="群組 242"/>
            <p:cNvGrpSpPr/>
            <p:nvPr/>
          </p:nvGrpSpPr>
          <p:grpSpPr>
            <a:xfrm>
              <a:off x="1289539" y="3519023"/>
              <a:ext cx="547927" cy="547927"/>
              <a:chOff x="2256478" y="2110414"/>
              <a:chExt cx="547927" cy="547927"/>
            </a:xfrm>
          </p:grpSpPr>
          <p:pic>
            <p:nvPicPr>
              <p:cNvPr id="256" name="圖片 2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57" name="文字方塊 256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err="1" smtClean="0">
                    <a:solidFill>
                      <a:srgbClr val="3FB1F1"/>
                    </a:solidFill>
                  </a:rPr>
                  <a:t>Pb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44" name="群組 243"/>
            <p:cNvGrpSpPr/>
            <p:nvPr/>
          </p:nvGrpSpPr>
          <p:grpSpPr>
            <a:xfrm>
              <a:off x="1289539" y="4089614"/>
              <a:ext cx="547927" cy="547927"/>
              <a:chOff x="2256478" y="2110414"/>
              <a:chExt cx="547927" cy="547927"/>
            </a:xfrm>
          </p:grpSpPr>
          <p:pic>
            <p:nvPicPr>
              <p:cNvPr id="254" name="圖片 2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55" name="文字方塊 254"/>
              <p:cNvSpPr txBox="1"/>
              <p:nvPr/>
            </p:nvSpPr>
            <p:spPr>
              <a:xfrm>
                <a:off x="2296242" y="2184322"/>
                <a:ext cx="468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Hg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45" name="群組 244"/>
            <p:cNvGrpSpPr/>
            <p:nvPr/>
          </p:nvGrpSpPr>
          <p:grpSpPr>
            <a:xfrm>
              <a:off x="1289539" y="4660205"/>
              <a:ext cx="547927" cy="547927"/>
              <a:chOff x="2256478" y="2110414"/>
              <a:chExt cx="547927" cy="547927"/>
            </a:xfrm>
          </p:grpSpPr>
          <p:pic>
            <p:nvPicPr>
              <p:cNvPr id="252" name="圖片 25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53" name="文字方塊 252"/>
              <p:cNvSpPr txBox="1"/>
              <p:nvPr/>
            </p:nvSpPr>
            <p:spPr>
              <a:xfrm>
                <a:off x="2308265" y="218432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Zn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1289539" y="5230796"/>
              <a:ext cx="547927" cy="547927"/>
              <a:chOff x="2256478" y="2110414"/>
              <a:chExt cx="547927" cy="547927"/>
            </a:xfrm>
          </p:grpSpPr>
          <p:pic>
            <p:nvPicPr>
              <p:cNvPr id="250" name="圖片 24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51" name="文字方塊 250"/>
              <p:cNvSpPr txBox="1"/>
              <p:nvPr/>
            </p:nvSpPr>
            <p:spPr>
              <a:xfrm>
                <a:off x="2301050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Co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47" name="群組 246"/>
            <p:cNvGrpSpPr/>
            <p:nvPr/>
          </p:nvGrpSpPr>
          <p:grpSpPr>
            <a:xfrm>
              <a:off x="1289539" y="5801388"/>
              <a:ext cx="547927" cy="547927"/>
              <a:chOff x="2256478" y="2110414"/>
              <a:chExt cx="547927" cy="547927"/>
            </a:xfrm>
          </p:grpSpPr>
          <p:pic>
            <p:nvPicPr>
              <p:cNvPr id="248" name="圖片 24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49" name="文字方塊 248"/>
              <p:cNvSpPr txBox="1"/>
              <p:nvPr/>
            </p:nvSpPr>
            <p:spPr>
              <a:xfrm>
                <a:off x="2322691" y="2184322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Ni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</p:grpSp>
      <p:grpSp>
        <p:nvGrpSpPr>
          <p:cNvPr id="260" name="群組 259"/>
          <p:cNvGrpSpPr/>
          <p:nvPr/>
        </p:nvGrpSpPr>
        <p:grpSpPr>
          <a:xfrm>
            <a:off x="4836540" y="2893553"/>
            <a:ext cx="547927" cy="3400883"/>
            <a:chOff x="1289539" y="2948432"/>
            <a:chExt cx="547927" cy="3400883"/>
          </a:xfrm>
        </p:grpSpPr>
        <p:grpSp>
          <p:nvGrpSpPr>
            <p:cNvPr id="261" name="群組 260"/>
            <p:cNvGrpSpPr/>
            <p:nvPr/>
          </p:nvGrpSpPr>
          <p:grpSpPr>
            <a:xfrm>
              <a:off x="1289539" y="2948432"/>
              <a:ext cx="547927" cy="547927"/>
              <a:chOff x="2256478" y="2110414"/>
              <a:chExt cx="547927" cy="547927"/>
            </a:xfrm>
          </p:grpSpPr>
          <p:pic>
            <p:nvPicPr>
              <p:cNvPr id="277" name="圖片 2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78" name="文字方塊 277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Cd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62" name="群組 261"/>
            <p:cNvGrpSpPr/>
            <p:nvPr/>
          </p:nvGrpSpPr>
          <p:grpSpPr>
            <a:xfrm>
              <a:off x="1289539" y="3519023"/>
              <a:ext cx="547927" cy="547927"/>
              <a:chOff x="2256478" y="2110414"/>
              <a:chExt cx="547927" cy="547927"/>
            </a:xfrm>
          </p:grpSpPr>
          <p:pic>
            <p:nvPicPr>
              <p:cNvPr id="275" name="圖片 27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76" name="文字方塊 275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err="1" smtClean="0">
                    <a:solidFill>
                      <a:srgbClr val="3FB1F1"/>
                    </a:solidFill>
                  </a:rPr>
                  <a:t>Pb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63" name="群組 262"/>
            <p:cNvGrpSpPr/>
            <p:nvPr/>
          </p:nvGrpSpPr>
          <p:grpSpPr>
            <a:xfrm>
              <a:off x="1289539" y="4089614"/>
              <a:ext cx="547927" cy="547927"/>
              <a:chOff x="2256478" y="2110414"/>
              <a:chExt cx="547927" cy="547927"/>
            </a:xfrm>
          </p:grpSpPr>
          <p:pic>
            <p:nvPicPr>
              <p:cNvPr id="273" name="圖片 27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74" name="文字方塊 273"/>
              <p:cNvSpPr txBox="1"/>
              <p:nvPr/>
            </p:nvSpPr>
            <p:spPr>
              <a:xfrm>
                <a:off x="2296242" y="2184322"/>
                <a:ext cx="468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Hg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64" name="群組 263"/>
            <p:cNvGrpSpPr/>
            <p:nvPr/>
          </p:nvGrpSpPr>
          <p:grpSpPr>
            <a:xfrm>
              <a:off x="1289539" y="4660205"/>
              <a:ext cx="547927" cy="547927"/>
              <a:chOff x="2256478" y="2110414"/>
              <a:chExt cx="547927" cy="547927"/>
            </a:xfrm>
          </p:grpSpPr>
          <p:pic>
            <p:nvPicPr>
              <p:cNvPr id="271" name="圖片 27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72" name="文字方塊 271"/>
              <p:cNvSpPr txBox="1"/>
              <p:nvPr/>
            </p:nvSpPr>
            <p:spPr>
              <a:xfrm>
                <a:off x="2308265" y="218432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Zn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65" name="群組 264"/>
            <p:cNvGrpSpPr/>
            <p:nvPr/>
          </p:nvGrpSpPr>
          <p:grpSpPr>
            <a:xfrm>
              <a:off x="1289539" y="5230796"/>
              <a:ext cx="547927" cy="547927"/>
              <a:chOff x="2256478" y="2110414"/>
              <a:chExt cx="547927" cy="547927"/>
            </a:xfrm>
          </p:grpSpPr>
          <p:pic>
            <p:nvPicPr>
              <p:cNvPr id="269" name="圖片 2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70" name="文字方塊 269"/>
              <p:cNvSpPr txBox="1"/>
              <p:nvPr/>
            </p:nvSpPr>
            <p:spPr>
              <a:xfrm>
                <a:off x="2301050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Co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66" name="群組 265"/>
            <p:cNvGrpSpPr/>
            <p:nvPr/>
          </p:nvGrpSpPr>
          <p:grpSpPr>
            <a:xfrm>
              <a:off x="1289539" y="5801388"/>
              <a:ext cx="547927" cy="547927"/>
              <a:chOff x="2256478" y="2110414"/>
              <a:chExt cx="547927" cy="547927"/>
            </a:xfrm>
          </p:grpSpPr>
          <p:pic>
            <p:nvPicPr>
              <p:cNvPr id="267" name="圖片 26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68" name="文字方塊 267"/>
              <p:cNvSpPr txBox="1"/>
              <p:nvPr/>
            </p:nvSpPr>
            <p:spPr>
              <a:xfrm>
                <a:off x="2322691" y="2184322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Ni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</p:grpSp>
      <p:grpSp>
        <p:nvGrpSpPr>
          <p:cNvPr id="279" name="群組 278"/>
          <p:cNvGrpSpPr/>
          <p:nvPr/>
        </p:nvGrpSpPr>
        <p:grpSpPr>
          <a:xfrm>
            <a:off x="6030340" y="2893553"/>
            <a:ext cx="547927" cy="3400883"/>
            <a:chOff x="1289539" y="2948432"/>
            <a:chExt cx="547927" cy="3400883"/>
          </a:xfrm>
        </p:grpSpPr>
        <p:grpSp>
          <p:nvGrpSpPr>
            <p:cNvPr id="280" name="群組 279"/>
            <p:cNvGrpSpPr/>
            <p:nvPr/>
          </p:nvGrpSpPr>
          <p:grpSpPr>
            <a:xfrm>
              <a:off x="1289539" y="2948432"/>
              <a:ext cx="547927" cy="547927"/>
              <a:chOff x="2256478" y="2110414"/>
              <a:chExt cx="547927" cy="547927"/>
            </a:xfrm>
          </p:grpSpPr>
          <p:pic>
            <p:nvPicPr>
              <p:cNvPr id="296" name="圖片 29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97" name="文字方塊 296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Cd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81" name="群組 280"/>
            <p:cNvGrpSpPr/>
            <p:nvPr/>
          </p:nvGrpSpPr>
          <p:grpSpPr>
            <a:xfrm>
              <a:off x="1289539" y="3519023"/>
              <a:ext cx="547927" cy="547927"/>
              <a:chOff x="2256478" y="2110414"/>
              <a:chExt cx="547927" cy="547927"/>
            </a:xfrm>
          </p:grpSpPr>
          <p:pic>
            <p:nvPicPr>
              <p:cNvPr id="294" name="圖片 29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95" name="文字方塊 294"/>
              <p:cNvSpPr txBox="1"/>
              <p:nvPr/>
            </p:nvSpPr>
            <p:spPr>
              <a:xfrm>
                <a:off x="2301051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err="1" smtClean="0">
                    <a:solidFill>
                      <a:srgbClr val="3FB1F1"/>
                    </a:solidFill>
                  </a:rPr>
                  <a:t>Pb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82" name="群組 281"/>
            <p:cNvGrpSpPr/>
            <p:nvPr/>
          </p:nvGrpSpPr>
          <p:grpSpPr>
            <a:xfrm>
              <a:off x="1289539" y="4089614"/>
              <a:ext cx="547927" cy="547927"/>
              <a:chOff x="2256478" y="2110414"/>
              <a:chExt cx="547927" cy="547927"/>
            </a:xfrm>
          </p:grpSpPr>
          <p:pic>
            <p:nvPicPr>
              <p:cNvPr id="292" name="圖片 29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93" name="文字方塊 292"/>
              <p:cNvSpPr txBox="1"/>
              <p:nvPr/>
            </p:nvSpPr>
            <p:spPr>
              <a:xfrm>
                <a:off x="2296242" y="2184322"/>
                <a:ext cx="468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Hg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83" name="群組 282"/>
            <p:cNvGrpSpPr/>
            <p:nvPr/>
          </p:nvGrpSpPr>
          <p:grpSpPr>
            <a:xfrm>
              <a:off x="1289539" y="4660205"/>
              <a:ext cx="547927" cy="547927"/>
              <a:chOff x="2256478" y="2110414"/>
              <a:chExt cx="547927" cy="547927"/>
            </a:xfrm>
          </p:grpSpPr>
          <p:pic>
            <p:nvPicPr>
              <p:cNvPr id="290" name="圖片 28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91" name="文字方塊 290"/>
              <p:cNvSpPr txBox="1"/>
              <p:nvPr/>
            </p:nvSpPr>
            <p:spPr>
              <a:xfrm>
                <a:off x="2308265" y="218432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dirty="0" smtClean="0">
                    <a:solidFill>
                      <a:srgbClr val="3FB1F1"/>
                    </a:solidFill>
                  </a:rPr>
                  <a:t>Zn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84" name="群組 283"/>
            <p:cNvGrpSpPr/>
            <p:nvPr/>
          </p:nvGrpSpPr>
          <p:grpSpPr>
            <a:xfrm>
              <a:off x="1289539" y="5230796"/>
              <a:ext cx="547927" cy="547927"/>
              <a:chOff x="2256478" y="2110414"/>
              <a:chExt cx="547927" cy="547927"/>
            </a:xfrm>
          </p:grpSpPr>
          <p:pic>
            <p:nvPicPr>
              <p:cNvPr id="288" name="圖片 28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89" name="文字方塊 288"/>
              <p:cNvSpPr txBox="1"/>
              <p:nvPr/>
            </p:nvSpPr>
            <p:spPr>
              <a:xfrm>
                <a:off x="2301050" y="2184322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Co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  <p:grpSp>
          <p:nvGrpSpPr>
            <p:cNvPr id="285" name="群組 284"/>
            <p:cNvGrpSpPr/>
            <p:nvPr/>
          </p:nvGrpSpPr>
          <p:grpSpPr>
            <a:xfrm>
              <a:off x="1289539" y="5801388"/>
              <a:ext cx="547927" cy="547927"/>
              <a:chOff x="2256478" y="2110414"/>
              <a:chExt cx="547927" cy="547927"/>
            </a:xfrm>
          </p:grpSpPr>
          <p:pic>
            <p:nvPicPr>
              <p:cNvPr id="286" name="圖片 28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478" y="2110414"/>
                <a:ext cx="547927" cy="547927"/>
              </a:xfrm>
              <a:prstGeom prst="rect">
                <a:avLst/>
              </a:prstGeom>
            </p:spPr>
          </p:pic>
          <p:sp>
            <p:nvSpPr>
              <p:cNvPr id="287" name="文字方塊 286"/>
              <p:cNvSpPr txBox="1"/>
              <p:nvPr/>
            </p:nvSpPr>
            <p:spPr>
              <a:xfrm>
                <a:off x="2322691" y="2184322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2000" b="1" smtClean="0">
                    <a:solidFill>
                      <a:srgbClr val="3FB1F1"/>
                    </a:solidFill>
                  </a:rPr>
                  <a:t>Ni</a:t>
                </a:r>
                <a:endParaRPr kumimoji="1" lang="zh-TW" altLang="en-US" sz="2000" b="1" dirty="0">
                  <a:solidFill>
                    <a:srgbClr val="3FB1F1"/>
                  </a:solidFill>
                </a:endParaRPr>
              </a:p>
            </p:txBody>
          </p:sp>
        </p:grpSp>
      </p:grpSp>
      <p:sp>
        <p:nvSpPr>
          <p:cNvPr id="298" name="文字方塊 297"/>
          <p:cNvSpPr txBox="1"/>
          <p:nvPr/>
        </p:nvSpPr>
        <p:spPr>
          <a:xfrm>
            <a:off x="211406" y="2042082"/>
            <a:ext cx="73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i="1" dirty="0" smtClean="0"/>
              <a:t>E. coli</a:t>
            </a:r>
            <a:endParaRPr kumimoji="1" lang="zh-TW" altLang="en-US" i="1" dirty="0"/>
          </a:p>
        </p:txBody>
      </p:sp>
      <p:sp>
        <p:nvSpPr>
          <p:cNvPr id="299" name="文字方塊 298"/>
          <p:cNvSpPr txBox="1"/>
          <p:nvPr/>
        </p:nvSpPr>
        <p:spPr>
          <a:xfrm>
            <a:off x="942440" y="1751975"/>
            <a:ext cx="7210042" cy="1711775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52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-1" y="0"/>
            <a:ext cx="9144001" cy="169068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0" y="6537276"/>
            <a:ext cx="9144000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0" y="6701052"/>
            <a:ext cx="9144000" cy="0"/>
          </a:xfrm>
          <a:prstGeom prst="line">
            <a:avLst/>
          </a:prstGeom>
          <a:ln w="1270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00167" y="411981"/>
            <a:ext cx="0" cy="1117527"/>
          </a:xfrm>
          <a:prstGeom prst="line">
            <a:avLst/>
          </a:prstGeom>
          <a:ln w="63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6782" y="411981"/>
            <a:ext cx="0" cy="1117527"/>
          </a:xfrm>
          <a:prstGeom prst="line">
            <a:avLst/>
          </a:prstGeom>
          <a:ln w="317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5" y="767215"/>
            <a:ext cx="1044082" cy="7733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863" t="28039" r="24558" b="34582"/>
          <a:stretch/>
        </p:blipFill>
        <p:spPr>
          <a:xfrm>
            <a:off x="2003912" y="913952"/>
            <a:ext cx="800493" cy="36486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054" y="429636"/>
            <a:ext cx="1079500" cy="1079500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846736" y="295955"/>
            <a:ext cx="1019700" cy="524739"/>
            <a:chOff x="5209106" y="4648189"/>
            <a:chExt cx="1019700" cy="524739"/>
          </a:xfrm>
        </p:grpSpPr>
        <p:sp>
          <p:nvSpPr>
            <p:cNvPr id="22" name="矩形 21"/>
            <p:cNvSpPr/>
            <p:nvPr/>
          </p:nvSpPr>
          <p:spPr>
            <a:xfrm rot="19299553">
              <a:off x="5209106" y="4701668"/>
              <a:ext cx="93112" cy="47126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2300447" flipH="1">
              <a:off x="6135694" y="4701668"/>
              <a:ext cx="93112" cy="47126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5673956" y="4648189"/>
              <a:ext cx="90000" cy="47126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4"/>
          <a:stretch/>
        </p:blipFill>
        <p:spPr>
          <a:xfrm>
            <a:off x="702508" y="1958277"/>
            <a:ext cx="8179665" cy="42990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935" y="2946194"/>
            <a:ext cx="429292" cy="24237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1151" y="2771226"/>
            <a:ext cx="3294003" cy="504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91942" y="2946194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 </a:t>
            </a:r>
            <a:r>
              <a:rPr kumimoji="1" lang="en-US" altLang="zh-TW" dirty="0" err="1" smtClean="0"/>
              <a:t>xlsx</a:t>
            </a:r>
            <a:r>
              <a:rPr kumimoji="1" lang="en-US" altLang="zh-TW" dirty="0" smtClean="0"/>
              <a:t> file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791844" y="583485"/>
            <a:ext cx="8001000" cy="5434013"/>
            <a:chOff x="0" y="0"/>
            <a:chExt cx="9144000" cy="62103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28204"/>
            <a:stretch/>
          </p:blipFill>
          <p:spPr>
            <a:xfrm>
              <a:off x="0" y="0"/>
              <a:ext cx="9144000" cy="3947532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80" b="35430"/>
            <a:stretch/>
          </p:blipFill>
          <p:spPr>
            <a:xfrm>
              <a:off x="0" y="3833446"/>
              <a:ext cx="9144000" cy="2376854"/>
            </a:xfrm>
            <a:prstGeom prst="rect">
              <a:avLst/>
            </a:prstGeom>
          </p:spPr>
        </p:pic>
      </p:grpSp>
      <p:sp>
        <p:nvSpPr>
          <p:cNvPr id="6" name="向下箭號 5"/>
          <p:cNvSpPr/>
          <p:nvPr/>
        </p:nvSpPr>
        <p:spPr>
          <a:xfrm>
            <a:off x="487044" y="4064000"/>
            <a:ext cx="304800" cy="1943100"/>
          </a:xfrm>
          <a:prstGeom prst="downArrow">
            <a:avLst/>
          </a:prstGeom>
          <a:solidFill>
            <a:srgbClr val="3FB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 rot="16200000">
            <a:off x="5040444" y="254490"/>
            <a:ext cx="304800" cy="7200000"/>
          </a:xfrm>
          <a:prstGeom prst="downArrow">
            <a:avLst/>
          </a:prstGeom>
          <a:solidFill>
            <a:srgbClr val="3FB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92844" y="3265922"/>
            <a:ext cx="1050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000" smtClean="0">
                <a:solidFill>
                  <a:srgbClr val="3FB1F1"/>
                </a:solidFill>
              </a:rPr>
              <a:t>~ 100</a:t>
            </a:r>
            <a:endParaRPr kumimoji="1" lang="zh-TW" altLang="en-US" sz="3000" dirty="0">
              <a:solidFill>
                <a:srgbClr val="3FB1F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300" y="6017498"/>
            <a:ext cx="1050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000" smtClean="0">
                <a:solidFill>
                  <a:srgbClr val="3FB1F1"/>
                </a:solidFill>
              </a:rPr>
              <a:t>~ 100</a:t>
            </a:r>
            <a:endParaRPr kumimoji="1" lang="zh-TW" altLang="en-US" sz="3000" dirty="0">
              <a:solidFill>
                <a:srgbClr val="3FB1F1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917155" y="1590205"/>
            <a:ext cx="3712684" cy="1994053"/>
            <a:chOff x="1699352" y="1574494"/>
            <a:chExt cx="3712684" cy="1994053"/>
          </a:xfrm>
        </p:grpSpPr>
        <p:cxnSp>
          <p:nvCxnSpPr>
            <p:cNvPr id="3" name="直線接點 2"/>
            <p:cNvCxnSpPr/>
            <p:nvPr/>
          </p:nvCxnSpPr>
          <p:spPr>
            <a:xfrm>
              <a:off x="1699352" y="1574494"/>
              <a:ext cx="3712684" cy="1994053"/>
            </a:xfrm>
            <a:prstGeom prst="line">
              <a:avLst/>
            </a:prstGeom>
            <a:ln w="38100">
              <a:solidFill>
                <a:srgbClr val="3FB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699352" y="1574494"/>
              <a:ext cx="3712684" cy="1994053"/>
            </a:xfrm>
            <a:prstGeom prst="line">
              <a:avLst/>
            </a:prstGeom>
            <a:ln w="38100">
              <a:solidFill>
                <a:srgbClr val="3FB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156229" y="3267317"/>
            <a:ext cx="38983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sz="1400" dirty="0" err="1">
                <a:solidFill>
                  <a:schemeClr val="bg1"/>
                </a:solidFill>
              </a:rPr>
              <a:t>Strain</a:t>
            </a:r>
            <a:r>
              <a:rPr lang="pt-BR" altLang="zh-TW" sz="1400" dirty="0">
                <a:solidFill>
                  <a:schemeClr val="bg1"/>
                </a:solidFill>
              </a:rPr>
              <a:t> </a:t>
            </a:r>
            <a:r>
              <a:rPr lang="pt-BR" altLang="zh-TW" sz="1400" dirty="0"/>
              <a:t>= </a:t>
            </a:r>
            <a:r>
              <a:rPr lang="pt-BR" altLang="zh-TW" sz="1400" dirty="0" err="1"/>
              <a:t>struct</a:t>
            </a:r>
            <a:r>
              <a:rPr lang="pt-BR" altLang="zh-TW" sz="1400" dirty="0"/>
              <a:t>('OD',{ </a:t>
            </a:r>
            <a:r>
              <a:rPr lang="pt-BR" altLang="zh-TW" sz="1400" dirty="0" err="1"/>
              <a:t>Standard_OD</a:t>
            </a:r>
            <a:r>
              <a:rPr lang="pt-BR" altLang="zh-TW" sz="1400" dirty="0"/>
              <a:t>(:,[4:6 15:26 ]),...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Standard_OD</a:t>
            </a:r>
            <a:r>
              <a:rPr lang="de-DE" altLang="zh-TW" sz="1400" dirty="0"/>
              <a:t>(:,[7:9 27:38 ]),...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Standard_OD</a:t>
            </a:r>
            <a:r>
              <a:rPr lang="de-DE" altLang="zh-TW" sz="1400" dirty="0"/>
              <a:t>(:,[10:12 39:50 ]),...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Standard_OD</a:t>
            </a:r>
            <a:r>
              <a:rPr lang="de-DE" altLang="zh-TW" sz="1400" dirty="0"/>
              <a:t>(:,[88:90 51:62 ]),...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Standard_OD</a:t>
            </a:r>
            <a:r>
              <a:rPr lang="de-DE" altLang="zh-TW" sz="1400" dirty="0"/>
              <a:t>(:,[91:93 63:74 ]),...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Standard_OD</a:t>
            </a:r>
            <a:r>
              <a:rPr lang="de-DE" altLang="zh-TW" sz="1400" dirty="0"/>
              <a:t>(:,[94:96 75:86 ]) },...</a:t>
            </a:r>
          </a:p>
          <a:p>
            <a:r>
              <a:rPr lang="en-US" altLang="zh-TW" sz="1400" dirty="0"/>
              <a:t>               'GFP',{ </a:t>
            </a:r>
            <a:r>
              <a:rPr lang="en-US" altLang="zh-TW" sz="1400" dirty="0" err="1"/>
              <a:t>Standard_GFP</a:t>
            </a:r>
            <a:r>
              <a:rPr lang="en-US" altLang="zh-TW" sz="1400" dirty="0"/>
              <a:t>(:,[4:6 15:26 ]),...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Standard_GFP</a:t>
            </a:r>
            <a:r>
              <a:rPr lang="de-DE" altLang="zh-TW" sz="1400" dirty="0"/>
              <a:t>(:,[7:9 27:38 ]),...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Standard_GFP</a:t>
            </a:r>
            <a:r>
              <a:rPr lang="de-DE" altLang="zh-TW" sz="1400" dirty="0"/>
              <a:t>(:,[10:12 39:50 ]),...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Standard_GFP</a:t>
            </a:r>
            <a:r>
              <a:rPr lang="de-DE" altLang="zh-TW" sz="1400" dirty="0"/>
              <a:t>(:,[88:90 51:62 ]),...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Standard_GFP</a:t>
            </a:r>
            <a:r>
              <a:rPr lang="de-DE" altLang="zh-TW" sz="1400" dirty="0"/>
              <a:t>(:,[91:93 63:74 ]),...</a:t>
            </a:r>
          </a:p>
          <a:p>
            <a:r>
              <a:rPr lang="de-DE" altLang="zh-TW" sz="1400" dirty="0"/>
              <a:t>                       </a:t>
            </a:r>
            <a:r>
              <a:rPr lang="de-DE" altLang="zh-TW" sz="1400" dirty="0" err="1"/>
              <a:t>Standard_GFP</a:t>
            </a:r>
            <a:r>
              <a:rPr lang="de-DE" altLang="zh-TW" sz="1400" dirty="0"/>
              <a:t>(:,[94:96 75:86 ]) } ,...</a:t>
            </a:r>
          </a:p>
          <a:p>
            <a:r>
              <a:rPr lang="en-US" altLang="zh-TW" sz="1400" dirty="0"/>
              <a:t>               'time',{</a:t>
            </a:r>
            <a:r>
              <a:rPr lang="en-US" altLang="zh-TW" sz="1400" dirty="0" err="1"/>
              <a:t>time_OD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time_GFP</a:t>
            </a:r>
            <a:r>
              <a:rPr lang="en-US" altLang="zh-TW" sz="1400" dirty="0"/>
              <a:t>, 0, 0, 0, 0} );</a:t>
            </a:r>
          </a:p>
          <a:p>
            <a:endParaRPr kumimoji="1"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4"/>
          <a:stretch/>
        </p:blipFill>
        <p:spPr>
          <a:xfrm>
            <a:off x="1816100" y="248678"/>
            <a:ext cx="5554773" cy="29194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9" b="24328"/>
          <a:stretch/>
        </p:blipFill>
        <p:spPr>
          <a:xfrm>
            <a:off x="4103034" y="997825"/>
            <a:ext cx="2914247" cy="13202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39254" y="12260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final_import</a:t>
            </a:r>
            <a:endParaRPr kumimoji="1"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54812" y="892098"/>
            <a:ext cx="626381" cy="288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65706" y="892097"/>
            <a:ext cx="2951575" cy="288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5207" y="3237933"/>
            <a:ext cx="25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handles.Conc_Cd.Value</a:t>
            </a:r>
            <a:r>
              <a:rPr lang="en-US" altLang="zh-TW" sz="1400" dirty="0" smtClean="0">
                <a:solidFill>
                  <a:srgbClr val="00B050"/>
                </a:solidFill>
              </a:rPr>
              <a:t> </a:t>
            </a:r>
            <a:r>
              <a:rPr lang="en-US" altLang="zh-TW" sz="1400" dirty="0" smtClean="0"/>
              <a:t>=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417426" y="3237933"/>
            <a:ext cx="2352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handles.StrainUnderCd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62731" y="3267317"/>
            <a:ext cx="276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</a:t>
            </a:r>
          </a:p>
          <a:p>
            <a:r>
              <a:rPr lang="en-US" altLang="zh-TW" sz="1400" dirty="0"/>
              <a:t>2</a:t>
            </a:r>
          </a:p>
          <a:p>
            <a:r>
              <a:rPr lang="en-US" altLang="zh-TW" sz="1400" dirty="0"/>
              <a:t>3</a:t>
            </a:r>
          </a:p>
          <a:p>
            <a:r>
              <a:rPr lang="en-US" altLang="zh-TW" sz="1400" dirty="0" smtClean="0"/>
              <a:t>4</a:t>
            </a:r>
            <a:endParaRPr lang="en-US" altLang="zh-TW" sz="1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25207" y="4447822"/>
            <a:ext cx="2813536" cy="2113158"/>
            <a:chOff x="325207" y="4447822"/>
            <a:chExt cx="2813536" cy="211315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667"/>
            <a:stretch/>
          </p:blipFill>
          <p:spPr>
            <a:xfrm>
              <a:off x="325207" y="4452780"/>
              <a:ext cx="1646222" cy="2108200"/>
            </a:xfrm>
            <a:prstGeom prst="rect">
              <a:avLst/>
            </a:prstGeom>
          </p:spPr>
        </p:pic>
        <p:grpSp>
          <p:nvGrpSpPr>
            <p:cNvPr id="16" name="群組 15"/>
            <p:cNvGrpSpPr/>
            <p:nvPr/>
          </p:nvGrpSpPr>
          <p:grpSpPr>
            <a:xfrm>
              <a:off x="1971429" y="5409282"/>
              <a:ext cx="276038" cy="1151698"/>
              <a:chOff x="2254812" y="5398265"/>
              <a:chExt cx="276038" cy="1151698"/>
            </a:xfrm>
          </p:grpSpPr>
          <p:cxnSp>
            <p:nvCxnSpPr>
              <p:cNvPr id="22" name="直線接點 21"/>
              <p:cNvCxnSpPr/>
              <p:nvPr/>
            </p:nvCxnSpPr>
            <p:spPr>
              <a:xfrm>
                <a:off x="2279601" y="5398265"/>
                <a:ext cx="0" cy="115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2254812" y="539826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smtClean="0"/>
                  <a:t>1</a:t>
                </a:r>
                <a:endParaRPr kumimoji="1" lang="zh-TW" altLang="en-US" sz="1400" dirty="0"/>
              </a:p>
            </p:txBody>
          </p:sp>
        </p:grpSp>
        <p:cxnSp>
          <p:nvCxnSpPr>
            <p:cNvPr id="26" name="直線接點 25"/>
            <p:cNvCxnSpPr/>
            <p:nvPr/>
          </p:nvCxnSpPr>
          <p:spPr>
            <a:xfrm>
              <a:off x="2293310" y="5039950"/>
              <a:ext cx="0" cy="115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268521" y="503995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2</a:t>
              </a:r>
              <a:endParaRPr kumimoji="1" lang="zh-TW" altLang="en-US" sz="1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2590402" y="4772264"/>
              <a:ext cx="0" cy="115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2565613" y="47722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3</a:t>
              </a:r>
              <a:endParaRPr kumimoji="1" lang="zh-TW" altLang="en-US" sz="1400" dirty="0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2887494" y="4447822"/>
              <a:ext cx="0" cy="115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862705" y="44478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4</a:t>
              </a:r>
              <a:endParaRPr kumimoji="1" lang="zh-TW" altLang="en-US" sz="1400" dirty="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769545" y="6372954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efault = zeros( )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4"/>
          <a:stretch/>
        </p:blipFill>
        <p:spPr>
          <a:xfrm>
            <a:off x="1816100" y="248678"/>
            <a:ext cx="5554773" cy="29194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9" b="24328"/>
          <a:stretch/>
        </p:blipFill>
        <p:spPr>
          <a:xfrm>
            <a:off x="4103034" y="997825"/>
            <a:ext cx="2914247" cy="13202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39254" y="12260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final_import</a:t>
            </a:r>
            <a:endParaRPr kumimoji="1"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25207" y="3237933"/>
            <a:ext cx="2411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handles.Conc_Cd.Value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handles.Conc_Pb.Value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handles.Conc_Hg.Value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handles.Conc_Zn.Value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handles.Conc_Co.Value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handles.Conc_Ni.Value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417426" y="3237933"/>
            <a:ext cx="23521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handles.StrainUnderCd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handles.StrainUnderPb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handles.StrainUnderHg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handles.StrainUnderZn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handles.StrainUnderCo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handles.StrainUnderNi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03173" y="2665347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B050"/>
                </a:solidFill>
              </a:rPr>
              <a:t>handles.output</a:t>
            </a:r>
            <a:r>
              <a:rPr lang="en-US" altLang="zh-TW" b="1" dirty="0"/>
              <a:t> = </a:t>
            </a:r>
            <a:endParaRPr lang="is-IS" altLang="zh-TW" b="1" dirty="0"/>
          </a:p>
        </p:txBody>
      </p:sp>
      <p:sp>
        <p:nvSpPr>
          <p:cNvPr id="8" name="左大括弧 7"/>
          <p:cNvSpPr/>
          <p:nvPr/>
        </p:nvSpPr>
        <p:spPr>
          <a:xfrm>
            <a:off x="239254" y="3237933"/>
            <a:ext cx="190404" cy="177474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左大括弧 23"/>
          <p:cNvSpPr/>
          <p:nvPr/>
        </p:nvSpPr>
        <p:spPr>
          <a:xfrm flipH="1">
            <a:off x="5637341" y="3237933"/>
            <a:ext cx="190404" cy="177474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254812" y="892098"/>
            <a:ext cx="626381" cy="15902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65706" y="892097"/>
            <a:ext cx="2951575" cy="15902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4"/>
          <a:stretch/>
        </p:blipFill>
        <p:spPr>
          <a:xfrm>
            <a:off x="1816100" y="248678"/>
            <a:ext cx="5554773" cy="29194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9" b="24328"/>
          <a:stretch/>
        </p:blipFill>
        <p:spPr>
          <a:xfrm>
            <a:off x="4103034" y="997825"/>
            <a:ext cx="2914247" cy="132026"/>
          </a:xfrm>
          <a:prstGeom prst="rect">
            <a:avLst/>
          </a:prstGeom>
        </p:spPr>
      </p:pic>
      <p:cxnSp>
        <p:nvCxnSpPr>
          <p:cNvPr id="12" name="直線箭頭接點 11"/>
          <p:cNvCxnSpPr/>
          <p:nvPr/>
        </p:nvCxnSpPr>
        <p:spPr>
          <a:xfrm>
            <a:off x="3178097" y="2991766"/>
            <a:ext cx="0" cy="596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57044" y="3560780"/>
            <a:ext cx="65748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% --- Executes just before </a:t>
            </a:r>
            <a:r>
              <a:rPr lang="en-US" altLang="zh-TW" b="1" dirty="0" err="1"/>
              <a:t>final_import</a:t>
            </a:r>
            <a:r>
              <a:rPr lang="en-US" altLang="zh-TW" b="1" dirty="0"/>
              <a:t> is made visible.</a:t>
            </a:r>
          </a:p>
          <a:p>
            <a:r>
              <a:rPr lang="en-US" altLang="zh-TW" dirty="0" err="1" smtClean="0">
                <a:solidFill>
                  <a:srgbClr val="3FB1F1"/>
                </a:solidFill>
              </a:rPr>
              <a:t>uiwait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handles.final_import_Tag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% </a:t>
            </a:r>
            <a:r>
              <a:rPr lang="en-US" altLang="zh-TW" b="1" dirty="0"/>
              <a:t>--- Outputs from this function are returned to the command line</a:t>
            </a:r>
            <a:r>
              <a:rPr lang="en-US" altLang="zh-TW" b="1" dirty="0" smtClean="0"/>
              <a:t>.</a:t>
            </a:r>
            <a:endParaRPr lang="en-US" altLang="zh-TW" b="1" dirty="0"/>
          </a:p>
          <a:p>
            <a:r>
              <a:rPr lang="en-US" altLang="zh-TW" dirty="0" err="1"/>
              <a:t>varargout</a:t>
            </a:r>
            <a:r>
              <a:rPr lang="en-US" altLang="zh-TW" dirty="0"/>
              <a:t>{1} = </a:t>
            </a:r>
            <a:r>
              <a:rPr lang="en-US" altLang="zh-TW" dirty="0" err="1">
                <a:solidFill>
                  <a:srgbClr val="00B050"/>
                </a:solidFill>
              </a:rPr>
              <a:t>handles.output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delete(</a:t>
            </a:r>
            <a:r>
              <a:rPr lang="en-US" altLang="zh-TW" dirty="0" err="1"/>
              <a:t>handles.final_import_Tag</a:t>
            </a:r>
            <a:r>
              <a:rPr lang="en-US" altLang="zh-TW" dirty="0" smtClean="0"/>
              <a:t>);</a:t>
            </a:r>
            <a:r>
              <a:rPr lang="zh-TW" altLang="en-US" dirty="0" smtClean="0"/>
              <a:t> </a:t>
            </a:r>
            <a:r>
              <a:rPr lang="en-US" altLang="zh-TW" dirty="0" smtClean="0"/>
              <a:t>% close this GUI</a:t>
            </a:r>
            <a:endParaRPr lang="en-US" altLang="zh-TW" dirty="0"/>
          </a:p>
          <a:p>
            <a:endParaRPr lang="en-US" altLang="zh-TW" b="1" dirty="0" smtClean="0"/>
          </a:p>
          <a:p>
            <a:r>
              <a:rPr lang="en-US" altLang="zh-TW" b="1" dirty="0"/>
              <a:t>% --- Executes on button press in Finish.</a:t>
            </a: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handles.output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{ </a:t>
            </a:r>
            <a:r>
              <a:rPr lang="is-IS" altLang="zh-TW" dirty="0" smtClean="0">
                <a:solidFill>
                  <a:srgbClr val="00B050"/>
                </a:solidFill>
              </a:rPr>
              <a:t>…</a:t>
            </a:r>
            <a:r>
              <a:rPr lang="is-IS" altLang="zh-TW" dirty="0" smtClean="0"/>
              <a:t> }</a:t>
            </a:r>
          </a:p>
          <a:p>
            <a:r>
              <a:rPr lang="en-US" altLang="zh-TW" dirty="0" err="1"/>
              <a:t>guidata</a:t>
            </a:r>
            <a:r>
              <a:rPr lang="en-US" altLang="zh-TW" dirty="0"/>
              <a:t>(</a:t>
            </a:r>
            <a:r>
              <a:rPr lang="en-US" altLang="zh-TW" dirty="0" err="1"/>
              <a:t>hObject</a:t>
            </a:r>
            <a:r>
              <a:rPr lang="en-US" altLang="zh-TW" dirty="0"/>
              <a:t>, handles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r>
              <a:rPr lang="en-US" altLang="zh-TW" dirty="0" err="1">
                <a:solidFill>
                  <a:srgbClr val="3FB1F1"/>
                </a:solidFill>
              </a:rPr>
              <a:t>uiresume</a:t>
            </a:r>
            <a:r>
              <a:rPr lang="en-US" altLang="zh-TW" dirty="0"/>
              <a:t>(</a:t>
            </a:r>
            <a:r>
              <a:rPr lang="en-US" altLang="zh-TW" dirty="0" err="1"/>
              <a:t>handles.final_import_Tag</a:t>
            </a:r>
            <a:r>
              <a:rPr lang="en-US" altLang="zh-TW" dirty="0" smtClean="0"/>
              <a:t>);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9254" y="12260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final_import</a:t>
            </a:r>
            <a:endParaRPr kumimoji="1" lang="zh-TW" altLang="en-US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2424459" y="2484124"/>
            <a:ext cx="1678575" cy="271867"/>
            <a:chOff x="2424459" y="2484124"/>
            <a:chExt cx="1678575" cy="271867"/>
          </a:xfrm>
        </p:grpSpPr>
        <p:cxnSp>
          <p:nvCxnSpPr>
            <p:cNvPr id="20" name="直線箭頭接點 19"/>
            <p:cNvCxnSpPr/>
            <p:nvPr/>
          </p:nvCxnSpPr>
          <p:spPr>
            <a:xfrm flipH="1">
              <a:off x="3349396" y="2484124"/>
              <a:ext cx="753638" cy="271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/>
            <p:cNvCxnSpPr/>
            <p:nvPr/>
          </p:nvCxnSpPr>
          <p:spPr>
            <a:xfrm>
              <a:off x="2424459" y="2484124"/>
              <a:ext cx="627100" cy="267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2254812" y="892098"/>
            <a:ext cx="626381" cy="15902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65706" y="892097"/>
            <a:ext cx="2951575" cy="15902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5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27" y="5618604"/>
            <a:ext cx="2204698" cy="727112"/>
          </a:xfrm>
          <a:prstGeom prst="rect">
            <a:avLst/>
          </a:prstGeom>
        </p:spPr>
      </p:pic>
      <p:cxnSp>
        <p:nvCxnSpPr>
          <p:cNvPr id="15" name="直線箭頭接點 14"/>
          <p:cNvCxnSpPr/>
          <p:nvPr/>
        </p:nvCxnSpPr>
        <p:spPr>
          <a:xfrm flipH="1">
            <a:off x="4537382" y="5963618"/>
            <a:ext cx="17292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173" y="2665347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B050"/>
                </a:solidFill>
              </a:rPr>
              <a:t>handles.output</a:t>
            </a:r>
            <a:r>
              <a:rPr lang="en-US" altLang="zh-TW" b="1" dirty="0"/>
              <a:t> = </a:t>
            </a:r>
            <a:endParaRPr lang="is-IS" altLang="zh-TW" b="1" dirty="0"/>
          </a:p>
        </p:txBody>
      </p:sp>
    </p:spTree>
    <p:extLst>
      <p:ext uri="{BB962C8B-B14F-4D97-AF65-F5344CB8AC3E}">
        <p14:creationId xmlns:p14="http://schemas.microsoft.com/office/powerpoint/2010/main" val="337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399</Words>
  <Application>Microsoft Macintosh PowerPoint</Application>
  <PresentationFormat>如螢幕大小 (4:3)</PresentationFormat>
  <Paragraphs>151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Microsoft JhengHei</vt:lpstr>
      <vt:lpstr>新細明體</vt:lpstr>
      <vt:lpstr>Arial</vt:lpstr>
      <vt:lpstr>Office 佈景主題</vt:lpstr>
      <vt:lpstr>Final Project</vt:lpstr>
      <vt:lpstr>E. coli </vt:lpstr>
      <vt:lpstr>E. coli → Biosensor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Microsoft Office 使用者</dc:creator>
  <cp:lastModifiedBy>Microsoft Office 使用者</cp:lastModifiedBy>
  <cp:revision>33</cp:revision>
  <dcterms:created xsi:type="dcterms:W3CDTF">2019-01-02T01:23:06Z</dcterms:created>
  <dcterms:modified xsi:type="dcterms:W3CDTF">2019-01-09T01:11:04Z</dcterms:modified>
</cp:coreProperties>
</file>