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4" r:id="rId8"/>
    <p:sldId id="263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2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26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1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366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75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8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4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15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6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E2A63C-509B-445B-9671-C8C23104ED96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D50DC72-8EDA-4B49-922B-93AEA03E7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3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2C531-45D9-6C38-556C-C573173A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Raspberry pi </a:t>
            </a:r>
            <a:r>
              <a:rPr lang="zh-TW" altLang="en-US" dirty="0"/>
              <a:t>建置網頁伺服器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73E3F5-0F28-5260-4758-F425A6A17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資工四 </a:t>
            </a:r>
            <a:r>
              <a:rPr lang="en-US" altLang="zh-TW" dirty="0"/>
              <a:t>407410097 </a:t>
            </a:r>
            <a:r>
              <a:rPr lang="zh-TW" altLang="en-US" dirty="0"/>
              <a:t>陳冠羽</a:t>
            </a:r>
          </a:p>
        </p:txBody>
      </p:sp>
    </p:spTree>
    <p:extLst>
      <p:ext uri="{BB962C8B-B14F-4D97-AF65-F5344CB8AC3E}">
        <p14:creationId xmlns:p14="http://schemas.microsoft.com/office/powerpoint/2010/main" val="403687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0253F-A5E0-A1BB-6828-92C9E3B7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連線到 </a:t>
            </a:r>
            <a:r>
              <a:rPr lang="en-US" altLang="zh-TW" sz="3200" dirty="0"/>
              <a:t>Raspberry pi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3D939-A6A6-1CAC-C6C9-D9A4BC04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/>
              <a:t>$ </a:t>
            </a:r>
            <a:r>
              <a:rPr lang="en-US" altLang="zh-TW" sz="2000" b="1" dirty="0" err="1"/>
              <a:t>ifconfig</a:t>
            </a:r>
            <a:endParaRPr lang="zh-TW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A5561A-3928-9FEE-8DCA-3C13959A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 b="30031"/>
          <a:stretch>
            <a:fillRect/>
          </a:stretch>
        </p:blipFill>
        <p:spPr bwMode="auto">
          <a:xfrm>
            <a:off x="2154852" y="3084237"/>
            <a:ext cx="8189470" cy="354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91304A-A2DD-C310-5594-ABD76EFF2A7A}"/>
              </a:ext>
            </a:extLst>
          </p:cNvPr>
          <p:cNvSpPr/>
          <p:nvPr/>
        </p:nvSpPr>
        <p:spPr>
          <a:xfrm>
            <a:off x="2910347" y="5270090"/>
            <a:ext cx="2251588" cy="265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58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0253F-A5E0-A1BB-6828-92C9E3B7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連線到 </a:t>
            </a:r>
            <a:r>
              <a:rPr lang="en-US" altLang="zh-TW" sz="3200" dirty="0"/>
              <a:t>Raspberry pi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3D939-A6A6-1CAC-C6C9-D9A4BC04F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5911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在瀏覽器輸入</a:t>
            </a:r>
            <a:r>
              <a:rPr lang="en-US" altLang="zh-TW" sz="2000" dirty="0"/>
              <a:t> 192.168.1.102/</a:t>
            </a:r>
            <a:r>
              <a:rPr lang="en-US" altLang="zh-TW" sz="2000" dirty="0" err="1"/>
              <a:t>index.php</a:t>
            </a:r>
            <a:r>
              <a:rPr lang="en-US" altLang="zh-TW" sz="2000" dirty="0"/>
              <a:t> </a:t>
            </a:r>
            <a:r>
              <a:rPr lang="zh-TW" altLang="en-US" sz="2000" dirty="0"/>
              <a:t>進行連線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889690-72A4-06FA-1516-A674DBBD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186552"/>
            <a:ext cx="7465063" cy="27067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A1C860E-A189-B83C-0593-7F80E863CD20}"/>
              </a:ext>
            </a:extLst>
          </p:cNvPr>
          <p:cNvSpPr/>
          <p:nvPr/>
        </p:nvSpPr>
        <p:spPr>
          <a:xfrm>
            <a:off x="5181597" y="3163529"/>
            <a:ext cx="2467899" cy="4591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F2F32-0486-36E8-E43A-E0E73418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使用者和資料庫溝通</a:t>
            </a:r>
          </a:p>
        </p:txBody>
      </p:sp>
      <p:pic>
        <p:nvPicPr>
          <p:cNvPr id="2051" name="圖片 1">
            <a:extLst>
              <a:ext uri="{FF2B5EF4-FFF2-40B4-BE49-F238E27FC236}">
                <a16:creationId xmlns:a16="http://schemas.microsoft.com/office/drawing/2014/main" id="{F5E6DD5F-22FE-2E9E-C480-746D21E2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879" y="2296651"/>
            <a:ext cx="6915560" cy="443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73E883F-DD46-1B65-381B-3DAF3B492EAC}"/>
              </a:ext>
            </a:extLst>
          </p:cNvPr>
          <p:cNvCxnSpPr>
            <a:cxnSpLocks/>
          </p:cNvCxnSpPr>
          <p:nvPr/>
        </p:nvCxnSpPr>
        <p:spPr>
          <a:xfrm flipH="1">
            <a:off x="4571999" y="5702709"/>
            <a:ext cx="1163382" cy="6292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86510F7-2507-C561-8C07-5746DA88F686}"/>
              </a:ext>
            </a:extLst>
          </p:cNvPr>
          <p:cNvCxnSpPr>
            <a:cxnSpLocks/>
          </p:cNvCxnSpPr>
          <p:nvPr/>
        </p:nvCxnSpPr>
        <p:spPr>
          <a:xfrm flipH="1">
            <a:off x="4571999" y="4306529"/>
            <a:ext cx="581691" cy="3785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C38C8D-28CF-CD89-F616-ECCD10BD44A1}"/>
              </a:ext>
            </a:extLst>
          </p:cNvPr>
          <p:cNvSpPr txBox="1"/>
          <p:nvPr/>
        </p:nvSpPr>
        <p:spPr>
          <a:xfrm>
            <a:off x="5153690" y="3978624"/>
            <a:ext cx="184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刪除已有的內容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94C275-217B-CAFB-CA07-E8DA3E35D9AD}"/>
              </a:ext>
            </a:extLst>
          </p:cNvPr>
          <p:cNvSpPr txBox="1"/>
          <p:nvPr/>
        </p:nvSpPr>
        <p:spPr>
          <a:xfrm>
            <a:off x="5735381" y="5428832"/>
            <a:ext cx="184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新增新的內容</a:t>
            </a:r>
          </a:p>
        </p:txBody>
      </p:sp>
    </p:spTree>
    <p:extLst>
      <p:ext uri="{BB962C8B-B14F-4D97-AF65-F5344CB8AC3E}">
        <p14:creationId xmlns:p14="http://schemas.microsoft.com/office/powerpoint/2010/main" val="149704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F2F32-0486-36E8-E43A-E0E73418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使用者和資料庫溝通</a:t>
            </a:r>
          </a:p>
        </p:txBody>
      </p:sp>
      <p:pic>
        <p:nvPicPr>
          <p:cNvPr id="3074" name="圖片 1">
            <a:extLst>
              <a:ext uri="{FF2B5EF4-FFF2-40B4-BE49-F238E27FC236}">
                <a16:creationId xmlns:a16="http://schemas.microsoft.com/office/drawing/2014/main" id="{309A199E-9853-52E1-D923-8B33D28D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71" y="2319452"/>
            <a:ext cx="7575908" cy="428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C4226A-AFCA-C006-23FF-331E42D5DE1C}"/>
              </a:ext>
            </a:extLst>
          </p:cNvPr>
          <p:cNvSpPr/>
          <p:nvPr/>
        </p:nvSpPr>
        <p:spPr>
          <a:xfrm>
            <a:off x="4154128" y="2492514"/>
            <a:ext cx="2925097" cy="10013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5615F6F-0DE3-0F1A-43EA-2D8FBBECC429}"/>
              </a:ext>
            </a:extLst>
          </p:cNvPr>
          <p:cNvCxnSpPr>
            <a:cxnSpLocks/>
          </p:cNvCxnSpPr>
          <p:nvPr/>
        </p:nvCxnSpPr>
        <p:spPr>
          <a:xfrm flipH="1" flipV="1">
            <a:off x="7423356" y="3982064"/>
            <a:ext cx="306387" cy="2949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6A2F80-045E-E07A-1B6E-617A41F78B2D}"/>
              </a:ext>
            </a:extLst>
          </p:cNvPr>
          <p:cNvSpPr txBox="1"/>
          <p:nvPr/>
        </p:nvSpPr>
        <p:spPr>
          <a:xfrm>
            <a:off x="1907458" y="2428568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conn.php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5059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F2F32-0486-36E8-E43A-E0E73418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使用者和資料庫溝通</a:t>
            </a:r>
          </a:p>
        </p:txBody>
      </p:sp>
      <p:pic>
        <p:nvPicPr>
          <p:cNvPr id="4098" name="圖片 1">
            <a:extLst>
              <a:ext uri="{FF2B5EF4-FFF2-40B4-BE49-F238E27FC236}">
                <a16:creationId xmlns:a16="http://schemas.microsoft.com/office/drawing/2014/main" id="{AB2CCCBD-A823-C30A-F582-22907BBBC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6" b="32951"/>
          <a:stretch/>
        </p:blipFill>
        <p:spPr bwMode="auto">
          <a:xfrm>
            <a:off x="329380" y="2992180"/>
            <a:ext cx="6456782" cy="367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1">
            <a:extLst>
              <a:ext uri="{FF2B5EF4-FFF2-40B4-BE49-F238E27FC236}">
                <a16:creationId xmlns:a16="http://schemas.microsoft.com/office/drawing/2014/main" id="{27076F63-4761-CB7B-3F57-530D62C1A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49" r="36894"/>
          <a:stretch/>
        </p:blipFill>
        <p:spPr bwMode="auto">
          <a:xfrm>
            <a:off x="6876456" y="3685721"/>
            <a:ext cx="4986164" cy="203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8E3970E-DE76-EC6D-D2C6-2DAC7BC9FF83}"/>
              </a:ext>
            </a:extLst>
          </p:cNvPr>
          <p:cNvSpPr txBox="1"/>
          <p:nvPr/>
        </p:nvSpPr>
        <p:spPr>
          <a:xfrm>
            <a:off x="1907458" y="2428568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index.php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60227-8AFC-BD51-24B0-D4F79AE27C56}"/>
              </a:ext>
            </a:extLst>
          </p:cNvPr>
          <p:cNvSpPr/>
          <p:nvPr/>
        </p:nvSpPr>
        <p:spPr>
          <a:xfrm>
            <a:off x="1174954" y="4829224"/>
            <a:ext cx="5343833" cy="1256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EBB41B-AF22-A4FA-9E55-4B4FE9CFFF3F}"/>
              </a:ext>
            </a:extLst>
          </p:cNvPr>
          <p:cNvCxnSpPr>
            <a:cxnSpLocks/>
          </p:cNvCxnSpPr>
          <p:nvPr/>
        </p:nvCxnSpPr>
        <p:spPr>
          <a:xfrm flipH="1" flipV="1">
            <a:off x="2939845" y="3615734"/>
            <a:ext cx="306387" cy="2949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FADEFA8-B157-5587-5815-DE226FF023E3}"/>
              </a:ext>
            </a:extLst>
          </p:cNvPr>
          <p:cNvCxnSpPr>
            <a:cxnSpLocks/>
          </p:cNvCxnSpPr>
          <p:nvPr/>
        </p:nvCxnSpPr>
        <p:spPr>
          <a:xfrm flipH="1" flipV="1">
            <a:off x="10554929" y="4279411"/>
            <a:ext cx="306387" cy="2949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8442D97-B7C7-908D-72C8-5B9A63B1BE89}"/>
              </a:ext>
            </a:extLst>
          </p:cNvPr>
          <p:cNvCxnSpPr>
            <a:cxnSpLocks/>
          </p:cNvCxnSpPr>
          <p:nvPr/>
        </p:nvCxnSpPr>
        <p:spPr>
          <a:xfrm flipH="1" flipV="1">
            <a:off x="3328219" y="5162728"/>
            <a:ext cx="306387" cy="2949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8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F2F32-0486-36E8-E43A-E0E73418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使用者和資料庫溝通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E3970E-DE76-EC6D-D2C6-2DAC7BC9FF83}"/>
              </a:ext>
            </a:extLst>
          </p:cNvPr>
          <p:cNvSpPr txBox="1"/>
          <p:nvPr/>
        </p:nvSpPr>
        <p:spPr>
          <a:xfrm>
            <a:off x="1907458" y="2428568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add.php</a:t>
            </a:r>
            <a:endParaRPr lang="zh-TW" altLang="en-US" b="1" dirty="0"/>
          </a:p>
        </p:txBody>
      </p:sp>
      <p:pic>
        <p:nvPicPr>
          <p:cNvPr id="5122" name="圖片 1">
            <a:extLst>
              <a:ext uri="{FF2B5EF4-FFF2-40B4-BE49-F238E27FC236}">
                <a16:creationId xmlns:a16="http://schemas.microsoft.com/office/drawing/2014/main" id="{9D1E299B-7AB9-6BBF-74E7-6960F3A4C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06" b="47373"/>
          <a:stretch/>
        </p:blipFill>
        <p:spPr bwMode="auto">
          <a:xfrm>
            <a:off x="196081" y="3073055"/>
            <a:ext cx="4827263" cy="353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6837B5-257C-F7F8-C01A-88832FB1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374" y="2400671"/>
            <a:ext cx="6843353" cy="42066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61D2481-6514-C040-BB54-48A3F4B15419}"/>
              </a:ext>
            </a:extLst>
          </p:cNvPr>
          <p:cNvSpPr/>
          <p:nvPr/>
        </p:nvSpPr>
        <p:spPr>
          <a:xfrm>
            <a:off x="5830530" y="2172056"/>
            <a:ext cx="2959510" cy="1256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900FFE4-00A2-AEC8-4D27-417A83FAD9DE}"/>
              </a:ext>
            </a:extLst>
          </p:cNvPr>
          <p:cNvCxnSpPr>
            <a:cxnSpLocks/>
          </p:cNvCxnSpPr>
          <p:nvPr/>
        </p:nvCxnSpPr>
        <p:spPr>
          <a:xfrm flipH="1" flipV="1">
            <a:off x="9654477" y="4028688"/>
            <a:ext cx="306387" cy="2949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1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F2F32-0486-36E8-E43A-E0E73418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使用者和資料庫溝通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E3970E-DE76-EC6D-D2C6-2DAC7BC9FF83}"/>
              </a:ext>
            </a:extLst>
          </p:cNvPr>
          <p:cNvSpPr txBox="1"/>
          <p:nvPr/>
        </p:nvSpPr>
        <p:spPr>
          <a:xfrm>
            <a:off x="1907458" y="2428568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delete.php</a:t>
            </a:r>
            <a:endParaRPr lang="zh-TW" altLang="en-US" b="1" dirty="0"/>
          </a:p>
        </p:txBody>
      </p:sp>
      <p:pic>
        <p:nvPicPr>
          <p:cNvPr id="6146" name="圖片 1">
            <a:extLst>
              <a:ext uri="{FF2B5EF4-FFF2-40B4-BE49-F238E27FC236}">
                <a16:creationId xmlns:a16="http://schemas.microsoft.com/office/drawing/2014/main" id="{4C9EA708-F680-F2A4-0123-0117193C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34" y="2341665"/>
            <a:ext cx="6219056" cy="445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4256FE8-B735-394E-0057-4E61C6A9BCA8}"/>
              </a:ext>
            </a:extLst>
          </p:cNvPr>
          <p:cNvCxnSpPr>
            <a:cxnSpLocks/>
          </p:cNvCxnSpPr>
          <p:nvPr/>
        </p:nvCxnSpPr>
        <p:spPr>
          <a:xfrm flipH="1" flipV="1">
            <a:off x="7235742" y="4571112"/>
            <a:ext cx="306387" cy="2949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4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8D503-304E-0DD4-1EFB-3B784011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最終結果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39D7D0-5FB3-C224-1D91-06F43D14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73" y="2290916"/>
            <a:ext cx="3314358" cy="45670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EE37F6-1712-EFC9-E9CD-F2A6D613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64" y="2290916"/>
            <a:ext cx="6995004" cy="45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10E23D-393B-BDF1-DA39-5773CF91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5505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END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79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09E78-4163-1C47-0A09-C359422A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議題介紹</a:t>
            </a:r>
          </a:p>
        </p:txBody>
      </p:sp>
      <p:pic>
        <p:nvPicPr>
          <p:cNvPr id="5" name="圖形 4" descr="筆記型電腦 外框">
            <a:extLst>
              <a:ext uri="{FF2B5EF4-FFF2-40B4-BE49-F238E27FC236}">
                <a16:creationId xmlns:a16="http://schemas.microsoft.com/office/drawing/2014/main" id="{780585FB-69A3-BBC1-CFF8-436078A55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2805" y="3275871"/>
            <a:ext cx="1853382" cy="18533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E4E8F3-AD34-6F3C-99F2-FA3E540C2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97" y="3428272"/>
            <a:ext cx="1214573" cy="15485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6010938-99DE-A422-05FD-31C1E83159BB}"/>
              </a:ext>
            </a:extLst>
          </p:cNvPr>
          <p:cNvSpPr txBox="1"/>
          <p:nvPr/>
        </p:nvSpPr>
        <p:spPr>
          <a:xfrm>
            <a:off x="10046689" y="4914418"/>
            <a:ext cx="14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一般使用者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C34764-F56F-DDBB-0DFD-00FA5AE5AE95}"/>
              </a:ext>
            </a:extLst>
          </p:cNvPr>
          <p:cNvSpPr txBox="1"/>
          <p:nvPr/>
        </p:nvSpPr>
        <p:spPr>
          <a:xfrm>
            <a:off x="3463393" y="5083172"/>
            <a:ext cx="16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Raspberry pi</a:t>
            </a:r>
            <a:endParaRPr lang="zh-TW" altLang="en-US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D5233C6-2638-C6D6-1575-C6792C7ED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21" y="2369093"/>
            <a:ext cx="1297705" cy="12977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BD11AD0-C555-DF0C-3600-5182270F6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2" y="3745362"/>
            <a:ext cx="1853382" cy="95394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350E78B-70E4-D6DE-EEA2-E06F3F370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1" y="5089730"/>
            <a:ext cx="1530624" cy="803578"/>
          </a:xfrm>
          <a:prstGeom prst="rect">
            <a:avLst/>
          </a:prstGeom>
        </p:spPr>
      </p:pic>
      <p:pic>
        <p:nvPicPr>
          <p:cNvPr id="21" name="圖形 20" descr="世界 以實心填滿">
            <a:extLst>
              <a:ext uri="{FF2B5EF4-FFF2-40B4-BE49-F238E27FC236}">
                <a16:creationId xmlns:a16="http://schemas.microsoft.com/office/drawing/2014/main" id="{F36BB9DA-D57A-BEB3-24C0-AC4625D65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3570" y="3745362"/>
            <a:ext cx="1192238" cy="914400"/>
          </a:xfrm>
          <a:prstGeom prst="rect">
            <a:avLst/>
          </a:prstGeom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CAFF411-E68D-7BD8-03D5-4B1CF9602AF5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011226" y="3017946"/>
            <a:ext cx="1587371" cy="118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03DD74A-7AEB-9FA6-AA12-F3780DBAEBF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2289064" y="4202563"/>
            <a:ext cx="1309533" cy="1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825A005-5F83-EC12-4E67-8BA04B124BFF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2127685" y="4202563"/>
            <a:ext cx="1470912" cy="1288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1B53343-3AAE-3C65-EDA3-72DB2E3D088A}"/>
              </a:ext>
            </a:extLst>
          </p:cNvPr>
          <p:cNvCxnSpPr>
            <a:stCxn id="7" idx="3"/>
            <a:endCxn id="21" idx="1"/>
          </p:cNvCxnSpPr>
          <p:nvPr/>
        </p:nvCxnSpPr>
        <p:spPr>
          <a:xfrm flipV="1">
            <a:off x="4813170" y="4202562"/>
            <a:ext cx="1690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CC7A4F0-D846-A955-8253-7D6511A7242C}"/>
              </a:ext>
            </a:extLst>
          </p:cNvPr>
          <p:cNvCxnSpPr>
            <a:stCxn id="5" idx="1"/>
            <a:endCxn id="21" idx="3"/>
          </p:cNvCxnSpPr>
          <p:nvPr/>
        </p:nvCxnSpPr>
        <p:spPr>
          <a:xfrm flipH="1">
            <a:off x="7695808" y="4202562"/>
            <a:ext cx="2056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EB76361-5F01-55E3-3F5A-2D207916B2A0}"/>
              </a:ext>
            </a:extLst>
          </p:cNvPr>
          <p:cNvSpPr txBox="1"/>
          <p:nvPr/>
        </p:nvSpPr>
        <p:spPr>
          <a:xfrm>
            <a:off x="6596629" y="4659762"/>
            <a:ext cx="10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網頁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51ECACC-E043-6DBC-3C21-793C1A9EA7EF}"/>
              </a:ext>
            </a:extLst>
          </p:cNvPr>
          <p:cNvSpPr txBox="1"/>
          <p:nvPr/>
        </p:nvSpPr>
        <p:spPr>
          <a:xfrm>
            <a:off x="4611084" y="3900601"/>
            <a:ext cx="214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Server</a:t>
            </a:r>
          </a:p>
          <a:p>
            <a:pPr algn="ctr"/>
            <a:r>
              <a:rPr lang="zh-TW" altLang="en-US" b="1" dirty="0"/>
              <a:t>提供資訊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FE3DDFF-FAA2-9B14-08E2-20C2AC02BE4F}"/>
              </a:ext>
            </a:extLst>
          </p:cNvPr>
          <p:cNvSpPr txBox="1"/>
          <p:nvPr/>
        </p:nvSpPr>
        <p:spPr>
          <a:xfrm>
            <a:off x="7697967" y="3889283"/>
            <a:ext cx="193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Client</a:t>
            </a:r>
          </a:p>
          <a:p>
            <a:pPr algn="ctr"/>
            <a:r>
              <a:rPr lang="zh-TW" altLang="en-US" b="1" dirty="0"/>
              <a:t>進行瀏覽、修改</a:t>
            </a:r>
          </a:p>
        </p:txBody>
      </p:sp>
    </p:spTree>
    <p:extLst>
      <p:ext uri="{BB962C8B-B14F-4D97-AF65-F5344CB8AC3E}">
        <p14:creationId xmlns:p14="http://schemas.microsoft.com/office/powerpoint/2010/main" val="304972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BD51-DD66-A731-F012-596CA504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7B4D6B-7430-DE13-5724-0EF6CFBC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架設 </a:t>
            </a:r>
            <a:r>
              <a:rPr lang="en-US" altLang="zh-TW" sz="2400" dirty="0"/>
              <a:t>Apache server</a:t>
            </a:r>
          </a:p>
          <a:p>
            <a:r>
              <a:rPr lang="zh-TW" altLang="en-US" sz="2400" dirty="0"/>
              <a:t>安裝並設定 </a:t>
            </a:r>
            <a:r>
              <a:rPr lang="en-US" altLang="zh-TW" sz="2400" dirty="0"/>
              <a:t>MariaDB</a:t>
            </a:r>
          </a:p>
          <a:p>
            <a:r>
              <a:rPr lang="zh-TW" altLang="en-US" sz="2400" dirty="0"/>
              <a:t>連線到 </a:t>
            </a:r>
            <a:r>
              <a:rPr lang="en-US" altLang="zh-TW" sz="2400" dirty="0"/>
              <a:t>Raspberry pi</a:t>
            </a:r>
          </a:p>
          <a:p>
            <a:r>
              <a:rPr lang="zh-TW" altLang="en-US" sz="2400" dirty="0"/>
              <a:t>使用者 和 資料庫的溝通</a:t>
            </a:r>
          </a:p>
        </p:txBody>
      </p:sp>
    </p:spTree>
    <p:extLst>
      <p:ext uri="{BB962C8B-B14F-4D97-AF65-F5344CB8AC3E}">
        <p14:creationId xmlns:p14="http://schemas.microsoft.com/office/powerpoint/2010/main" val="163863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C525C-9193-8E86-3355-6DA94320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架設 </a:t>
            </a:r>
            <a:r>
              <a:rPr lang="en-US" altLang="zh-TW" sz="3200" dirty="0"/>
              <a:t>Apache server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D743DD-586B-C7E1-405A-1FA95109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kern="100" dirty="0">
                <a:effectLst/>
                <a:latin typeface="+mn-ea"/>
                <a:cs typeface="Times New Roman" panose="02020603050405020304" pitchFamily="18" charset="0"/>
              </a:rPr>
              <a:t>開放原始碼 </a:t>
            </a:r>
            <a:r>
              <a:rPr lang="en-US" altLang="zh-TW" sz="2000" kern="100" dirty="0">
                <a:effectLst/>
                <a:latin typeface="+mn-ea"/>
                <a:cs typeface="Times New Roman" panose="02020603050405020304" pitchFamily="18" charset="0"/>
              </a:rPr>
              <a:t>HTTP </a:t>
            </a:r>
            <a:r>
              <a:rPr lang="zh-TW" altLang="en-US" sz="2000" kern="100" dirty="0">
                <a:effectLst/>
                <a:latin typeface="+mn-ea"/>
                <a:cs typeface="Times New Roman" panose="02020603050405020304" pitchFamily="18" charset="0"/>
              </a:rPr>
              <a:t>伺服器</a:t>
            </a:r>
            <a:endParaRPr lang="en-US" altLang="zh-TW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TW" altLang="en-US" sz="2000" kern="100" dirty="0">
                <a:effectLst/>
                <a:latin typeface="+mn-ea"/>
                <a:cs typeface="Times New Roman" panose="02020603050405020304" pitchFamily="18" charset="0"/>
              </a:rPr>
              <a:t>跨平台、好上手、安裝簡易</a:t>
            </a:r>
            <a:endParaRPr lang="en-US" altLang="zh-TW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2000" b="1" kern="100" dirty="0">
                <a:effectLst/>
                <a:cs typeface="Times New Roman" panose="02020603050405020304" pitchFamily="18" charset="0"/>
              </a:rPr>
              <a:t>$ </a:t>
            </a:r>
            <a:r>
              <a:rPr lang="en-US" altLang="zh-TW" sz="2000" b="1" kern="100" dirty="0" err="1">
                <a:effectLst/>
                <a:cs typeface="Times New Roman" panose="02020603050405020304" pitchFamily="18" charset="0"/>
              </a:rPr>
              <a:t>sudo</a:t>
            </a:r>
            <a:r>
              <a:rPr lang="en-US" altLang="zh-TW" sz="2000" b="1" kern="100" dirty="0">
                <a:effectLst/>
                <a:cs typeface="Times New Roman" panose="02020603050405020304" pitchFamily="18" charset="0"/>
              </a:rPr>
              <a:t> apt-get -y install apache2</a:t>
            </a:r>
            <a:endParaRPr lang="zh-TW" altLang="zh-TW" sz="2000" b="1" kern="100" dirty="0">
              <a:effectLst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1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C525C-9193-8E86-3355-6DA94320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架設 </a:t>
            </a:r>
            <a:r>
              <a:rPr lang="en-US" altLang="zh-TW" sz="3200" dirty="0"/>
              <a:t>Apache server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D743DD-586B-C7E1-405A-1FA95109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00" y="2791325"/>
            <a:ext cx="4848090" cy="3101983"/>
          </a:xfrm>
        </p:spPr>
        <p:txBody>
          <a:bodyPr/>
          <a:lstStyle/>
          <a:p>
            <a:r>
              <a:rPr lang="zh-TW" altLang="en-US" dirty="0"/>
              <a:t>預設在 </a:t>
            </a:r>
            <a:r>
              <a:rPr lang="en-US" altLang="zh-TW" dirty="0"/>
              <a:t>/var/www/html</a:t>
            </a:r>
            <a:r>
              <a:rPr lang="zh-TW" altLang="en-US" dirty="0"/>
              <a:t> 下建立 </a:t>
            </a:r>
            <a:r>
              <a:rPr lang="en-US" altLang="zh-TW" dirty="0"/>
              <a:t>index.html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localhost/index.html</a:t>
            </a:r>
            <a:r>
              <a:rPr lang="zh-TW" altLang="en-US" dirty="0"/>
              <a:t> 在瀏覽器進行連線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B1BF48C-5D4F-ED87-68FA-15759D55B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94"/>
          <a:stretch/>
        </p:blipFill>
        <p:spPr>
          <a:xfrm>
            <a:off x="5384374" y="2539377"/>
            <a:ext cx="6536028" cy="33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4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0ABC8-870A-BBDB-F722-E44F64AB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安裝並設定 </a:t>
            </a:r>
            <a:r>
              <a:rPr lang="en-US" altLang="zh-TW" sz="3200" dirty="0"/>
              <a:t>MariaDB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92F4F-602D-161E-60E4-62D0C05D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kern="100" dirty="0">
                <a:effectLst/>
                <a:latin typeface="+mn-ea"/>
                <a:cs typeface="Times New Roman" panose="02020603050405020304" pitchFamily="18" charset="0"/>
              </a:rPr>
              <a:t>輸入指令進行安裝</a:t>
            </a:r>
            <a:endParaRPr lang="en-US" altLang="zh-TW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$ </a:t>
            </a:r>
            <a:r>
              <a:rPr lang="en-US" altLang="zh-TW" sz="1800" b="1" kern="100" dirty="0" err="1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sudo</a:t>
            </a:r>
            <a:r>
              <a:rPr lang="en-US" altLang="zh-TW" sz="180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apt-get install maria-server</a:t>
            </a:r>
            <a:endParaRPr lang="zh-TW" altLang="zh-TW" sz="180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b="1" kern="100" dirty="0">
                <a:effectLst/>
                <a:cs typeface="Times New Roman" panose="02020603050405020304" pitchFamily="18" charset="0"/>
              </a:rPr>
              <a:t>$ </a:t>
            </a:r>
            <a:r>
              <a:rPr lang="en-US" altLang="zh-TW" sz="1800" b="1" kern="100" dirty="0" err="1">
                <a:effectLst/>
                <a:cs typeface="Times New Roman" panose="02020603050405020304" pitchFamily="18" charset="0"/>
              </a:rPr>
              <a:t>sudo</a:t>
            </a:r>
            <a:r>
              <a:rPr lang="en-US" altLang="zh-TW" sz="1800" b="1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1800" b="1" kern="100" dirty="0" err="1">
                <a:effectLst/>
                <a:cs typeface="Times New Roman" panose="02020603050405020304" pitchFamily="18" charset="0"/>
              </a:rPr>
              <a:t>mysql_secure_installation</a:t>
            </a:r>
            <a:endParaRPr lang="en-US" altLang="zh-TW" sz="1800" b="1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180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$ </a:t>
            </a:r>
            <a:r>
              <a:rPr lang="en-US" altLang="zh-TW" sz="1800" b="1" kern="100" dirty="0" err="1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sudo</a:t>
            </a:r>
            <a:r>
              <a:rPr lang="en-US" altLang="zh-TW" sz="180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apt-get install </a:t>
            </a:r>
            <a:r>
              <a:rPr lang="en-US" altLang="zh-TW" sz="1800" b="1" kern="100" dirty="0" err="1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php</a:t>
            </a:r>
            <a:endParaRPr lang="zh-TW" altLang="zh-TW" sz="180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53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0ABC8-870A-BBDB-F722-E44F64AB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安裝並設定 </a:t>
            </a:r>
            <a:r>
              <a:rPr lang="en-US" altLang="zh-TW" sz="3200" dirty="0"/>
              <a:t>MariaDB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92F4F-602D-161E-60E4-62D0C05D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登入 </a:t>
            </a:r>
            <a:r>
              <a:rPr lang="en-US" altLang="zh-TW" sz="2000" dirty="0"/>
              <a:t>MariaDB</a:t>
            </a:r>
          </a:p>
          <a:p>
            <a:pPr lvl="1"/>
            <a:r>
              <a:rPr lang="en-US" altLang="zh-TW" sz="1800" b="1" dirty="0"/>
              <a:t>$ </a:t>
            </a:r>
            <a:r>
              <a:rPr lang="en-US" altLang="zh-TW" sz="1800" b="1" dirty="0" err="1"/>
              <a:t>sudo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mysql</a:t>
            </a:r>
            <a:r>
              <a:rPr lang="en-US" altLang="zh-TW" sz="1800" b="1" dirty="0"/>
              <a:t> -u root -p</a:t>
            </a:r>
            <a:endParaRPr lang="zh-TW" altLang="en-US" sz="1800" b="1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C62EE2B-4F12-A671-CFBE-AE8CF54E8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" t="48889" r="1387" b="17418"/>
          <a:stretch/>
        </p:blipFill>
        <p:spPr>
          <a:xfrm>
            <a:off x="2104104" y="3613206"/>
            <a:ext cx="8485239" cy="231058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B59A05B-4FFF-487D-0D15-E6631D09011D}"/>
              </a:ext>
            </a:extLst>
          </p:cNvPr>
          <p:cNvCxnSpPr>
            <a:cxnSpLocks/>
          </p:cNvCxnSpPr>
          <p:nvPr/>
        </p:nvCxnSpPr>
        <p:spPr>
          <a:xfrm flipH="1" flipV="1">
            <a:off x="3618270" y="5923787"/>
            <a:ext cx="412956" cy="3885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B41705-2B98-FD3B-BFF6-57C7876519AA}"/>
              </a:ext>
            </a:extLst>
          </p:cNvPr>
          <p:cNvSpPr txBox="1"/>
          <p:nvPr/>
        </p:nvSpPr>
        <p:spPr>
          <a:xfrm>
            <a:off x="4277032" y="6024604"/>
            <a:ext cx="6125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highlight>
                  <a:srgbClr val="C0C0C0"/>
                </a:highlight>
              </a:rPr>
              <a:t>&gt; create database house;</a:t>
            </a:r>
            <a:endParaRPr lang="zh-TW" altLang="en-US" sz="20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591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0ABC8-870A-BBDB-F722-E44F64AB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安裝並設定 </a:t>
            </a:r>
            <a:r>
              <a:rPr lang="en-US" altLang="zh-TW" sz="3200" dirty="0"/>
              <a:t>MariaDB</a:t>
            </a:r>
            <a:endParaRPr lang="zh-TW" altLang="en-US" sz="32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933EDCE-582D-900F-CBC4-5EB26384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446696" cy="3101983"/>
          </a:xfrm>
        </p:spPr>
        <p:txBody>
          <a:bodyPr/>
          <a:lstStyle/>
          <a:p>
            <a:r>
              <a:rPr lang="zh-TW" altLang="en-US" dirty="0">
                <a:ea typeface="+mj-ea"/>
              </a:rPr>
              <a:t>建立新使用者</a:t>
            </a:r>
            <a:endParaRPr lang="en-US" altLang="zh-TW" dirty="0"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ea typeface="+mj-ea"/>
              </a:rPr>
              <a:t>	&gt; </a:t>
            </a:r>
            <a:r>
              <a:rPr lang="en-US" altLang="zh-TW" b="1" dirty="0">
                <a:ea typeface="+mj-ea"/>
              </a:rPr>
              <a:t>CREATE USER '</a:t>
            </a:r>
            <a:r>
              <a:rPr lang="en-US" altLang="zh-TW" b="1" dirty="0" err="1">
                <a:ea typeface="+mj-ea"/>
              </a:rPr>
              <a:t>jennifer</a:t>
            </a:r>
            <a:r>
              <a:rPr lang="en-US" altLang="zh-TW" b="1" dirty="0">
                <a:ea typeface="+mj-ea"/>
              </a:rPr>
              <a:t>'@'localhost' IDENTIFIED BY '</a:t>
            </a:r>
            <a:r>
              <a:rPr lang="en-US" altLang="zh-TW" b="1" dirty="0" err="1">
                <a:ea typeface="+mj-ea"/>
              </a:rPr>
              <a:t>jennifer</a:t>
            </a:r>
            <a:r>
              <a:rPr lang="en-US" altLang="zh-TW" b="1" dirty="0">
                <a:ea typeface="+mj-ea"/>
              </a:rPr>
              <a:t>’;</a:t>
            </a:r>
          </a:p>
          <a:p>
            <a:r>
              <a:rPr lang="zh-TW" altLang="en-US" dirty="0">
                <a:ea typeface="+mj-ea"/>
              </a:rPr>
              <a:t>新增該使用者的權限</a:t>
            </a:r>
            <a:endParaRPr lang="en-US" altLang="zh-TW" dirty="0"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ea typeface="+mj-ea"/>
              </a:rPr>
              <a:t>	&gt; </a:t>
            </a:r>
            <a:r>
              <a:rPr lang="en-US" altLang="zh-TW" b="1" dirty="0">
                <a:ea typeface="+mj-ea"/>
              </a:rPr>
              <a:t>GRANT ALL PRIVILEGES ON ‘house’.* TO '</a:t>
            </a:r>
            <a:r>
              <a:rPr lang="en-US" altLang="zh-TW" b="1" dirty="0" err="1">
                <a:ea typeface="+mj-ea"/>
              </a:rPr>
              <a:t>jennifer</a:t>
            </a:r>
            <a:r>
              <a:rPr lang="en-US" altLang="zh-TW" b="1" dirty="0">
                <a:ea typeface="+mj-ea"/>
              </a:rPr>
              <a:t>'@'localhost’;</a:t>
            </a:r>
          </a:p>
          <a:p>
            <a:r>
              <a:rPr lang="zh-TW" altLang="en-US" dirty="0">
                <a:ea typeface="+mj-ea"/>
              </a:rPr>
              <a:t>重新用使用者權限進行登入</a:t>
            </a:r>
            <a:endParaRPr lang="en-US" altLang="zh-TW" dirty="0"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ea typeface="+mj-ea"/>
              </a:rPr>
              <a:t>	</a:t>
            </a:r>
            <a:r>
              <a:rPr lang="en-US" altLang="zh-TW" b="1" dirty="0">
                <a:ea typeface="+mj-ea"/>
              </a:rPr>
              <a:t>$ </a:t>
            </a:r>
            <a:r>
              <a:rPr lang="en-US" altLang="zh-TW" b="1" dirty="0" err="1">
                <a:ea typeface="+mj-ea"/>
              </a:rPr>
              <a:t>sudo</a:t>
            </a:r>
            <a:r>
              <a:rPr lang="en-US" altLang="zh-TW" b="1" dirty="0">
                <a:ea typeface="+mj-ea"/>
              </a:rPr>
              <a:t> </a:t>
            </a:r>
            <a:r>
              <a:rPr lang="en-US" altLang="zh-TW" b="1" dirty="0" err="1">
                <a:ea typeface="+mj-ea"/>
              </a:rPr>
              <a:t>mysql</a:t>
            </a:r>
            <a:r>
              <a:rPr lang="en-US" altLang="zh-TW" b="1" dirty="0">
                <a:ea typeface="+mj-ea"/>
              </a:rPr>
              <a:t> -u </a:t>
            </a:r>
            <a:r>
              <a:rPr lang="en-US" altLang="zh-TW" b="1" dirty="0" err="1">
                <a:ea typeface="+mj-ea"/>
              </a:rPr>
              <a:t>jennifer</a:t>
            </a:r>
            <a:r>
              <a:rPr lang="en-US" altLang="zh-TW" b="1" dirty="0">
                <a:ea typeface="+mj-ea"/>
              </a:rPr>
              <a:t> -p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9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0ABC8-870A-BBDB-F722-E44F64AB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安裝並設定 </a:t>
            </a:r>
            <a:r>
              <a:rPr lang="en-US" altLang="zh-TW" sz="3200" dirty="0"/>
              <a:t>MariaDB</a:t>
            </a:r>
            <a:endParaRPr lang="zh-TW" altLang="en-US" sz="32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933EDCE-582D-900F-CBC4-5EB26384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+mn-ea"/>
              </a:rPr>
              <a:t>使用 </a:t>
            </a:r>
            <a:r>
              <a:rPr lang="en-US" altLang="zh-TW" sz="2000" dirty="0">
                <a:latin typeface="+mn-ea"/>
              </a:rPr>
              <a:t>SQL </a:t>
            </a:r>
            <a:r>
              <a:rPr lang="zh-TW" altLang="en-US" sz="2000" dirty="0">
                <a:latin typeface="+mn-ea"/>
              </a:rPr>
              <a:t>指令進行資料庫管理</a:t>
            </a:r>
            <a:endParaRPr lang="en-US" altLang="zh-TW" sz="2000" dirty="0"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4" name="圖片 3" descr="一張含有 文字, 匾額 的圖片&#10;&#10;自動產生的描述">
            <a:extLst>
              <a:ext uri="{FF2B5EF4-FFF2-40B4-BE49-F238E27FC236}">
                <a16:creationId xmlns:a16="http://schemas.microsoft.com/office/drawing/2014/main" id="{00DBCFE2-E473-F4E6-0690-71AEFCFE2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22365" r="5904" b="10251"/>
          <a:stretch/>
        </p:blipFill>
        <p:spPr>
          <a:xfrm>
            <a:off x="3480620" y="3156154"/>
            <a:ext cx="6223819" cy="34906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0724BD9-169B-AD9C-E5FF-D578F13CE968}"/>
              </a:ext>
            </a:extLst>
          </p:cNvPr>
          <p:cNvSpPr/>
          <p:nvPr/>
        </p:nvSpPr>
        <p:spPr>
          <a:xfrm>
            <a:off x="4866967" y="4542502"/>
            <a:ext cx="2251588" cy="265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00A6F6-5498-1F17-8A00-4BAA852480A9}"/>
              </a:ext>
            </a:extLst>
          </p:cNvPr>
          <p:cNvSpPr/>
          <p:nvPr/>
        </p:nvSpPr>
        <p:spPr>
          <a:xfrm>
            <a:off x="4950542" y="3757421"/>
            <a:ext cx="879988" cy="3342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039EA4-0727-B825-81A5-768DE15AE469}"/>
              </a:ext>
            </a:extLst>
          </p:cNvPr>
          <p:cNvCxnSpPr>
            <a:cxnSpLocks/>
          </p:cNvCxnSpPr>
          <p:nvPr/>
        </p:nvCxnSpPr>
        <p:spPr>
          <a:xfrm flipV="1">
            <a:off x="4099658" y="4749097"/>
            <a:ext cx="285135" cy="304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3817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0</TotalTime>
  <Words>262</Words>
  <Application>Microsoft Office PowerPoint</Application>
  <PresentationFormat>寬螢幕</PresentationFormat>
  <Paragraphs>57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微軟正黑體</vt:lpstr>
      <vt:lpstr>Arial</vt:lpstr>
      <vt:lpstr>Gill Sans MT</vt:lpstr>
      <vt:lpstr>包裹</vt:lpstr>
      <vt:lpstr>使用 Raspberry pi 建置網頁伺服器</vt:lpstr>
      <vt:lpstr>議題介紹</vt:lpstr>
      <vt:lpstr>大綱</vt:lpstr>
      <vt:lpstr>架設 Apache server</vt:lpstr>
      <vt:lpstr>架設 Apache server</vt:lpstr>
      <vt:lpstr>安裝並設定 MariaDB</vt:lpstr>
      <vt:lpstr>安裝並設定 MariaDB</vt:lpstr>
      <vt:lpstr>安裝並設定 MariaDB</vt:lpstr>
      <vt:lpstr>安裝並設定 MariaDB</vt:lpstr>
      <vt:lpstr>連線到 Raspberry pi</vt:lpstr>
      <vt:lpstr>連線到 Raspberry pi</vt:lpstr>
      <vt:lpstr>使用者和資料庫溝通</vt:lpstr>
      <vt:lpstr>使用者和資料庫溝通</vt:lpstr>
      <vt:lpstr>使用者和資料庫溝通</vt:lpstr>
      <vt:lpstr>使用者和資料庫溝通</vt:lpstr>
      <vt:lpstr>使用者和資料庫溝通</vt:lpstr>
      <vt:lpstr>最終結果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Raspberry pi 建置網頁伺服器</dc:title>
  <dc:creator>冠羽 陳</dc:creator>
  <cp:lastModifiedBy>冠羽 陳</cp:lastModifiedBy>
  <cp:revision>3</cp:revision>
  <dcterms:created xsi:type="dcterms:W3CDTF">2022-06-13T08:36:23Z</dcterms:created>
  <dcterms:modified xsi:type="dcterms:W3CDTF">2022-06-14T01:41:00Z</dcterms:modified>
</cp:coreProperties>
</file>