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022868160545522E-2"/>
          <c:y val="8.8937392303273979E-2"/>
          <c:w val="0.93809355627924995"/>
          <c:h val="0.81281804737073005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Hoja1!$A$2:$A$5</c:f>
              <c:strCache>
                <c:ptCount val="3"/>
                <c:pt idx="0">
                  <c:v>Windows</c:v>
                </c:pt>
                <c:pt idx="1">
                  <c:v>linex</c:v>
                </c:pt>
                <c:pt idx="2">
                  <c:v>mac Os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22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704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461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070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356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56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98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935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23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51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53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0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88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726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60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rgbClr val="0070C0"/>
            </a:gs>
            <a:gs pos="0">
              <a:srgbClr val="218A8F"/>
            </a:gs>
            <a:gs pos="100000">
              <a:srgbClr val="00B0F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Windows_98" TargetMode="External"/><Relationship Id="rId3" Type="http://schemas.openxmlformats.org/officeDocument/2006/relationships/hyperlink" Target="https://es.wikipedia.org/wiki/Windows_10" TargetMode="External"/><Relationship Id="rId7" Type="http://schemas.openxmlformats.org/officeDocument/2006/relationships/hyperlink" Target="https://es.wikipedia.org/wiki/Windows_NT" TargetMode="External"/><Relationship Id="rId2" Type="http://schemas.openxmlformats.org/officeDocument/2006/relationships/hyperlink" Target="https://es.wikipedia.org/wiki/Windows_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s.wikipedia.org/wiki/Windows_Vista" TargetMode="External"/><Relationship Id="rId5" Type="http://schemas.openxmlformats.org/officeDocument/2006/relationships/hyperlink" Target="https://es.wikipedia.org/wiki/Windows_XP" TargetMode="External"/><Relationship Id="rId4" Type="http://schemas.openxmlformats.org/officeDocument/2006/relationships/hyperlink" Target="https://es.wikipedia.org/wiki/Windows_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Linux_Mint#cite_note-10" TargetMode="External"/><Relationship Id="rId3" Type="http://schemas.openxmlformats.org/officeDocument/2006/relationships/hyperlink" Target="https://es.wikipedia.org/wiki/Linux_Mint#cite_note-5" TargetMode="External"/><Relationship Id="rId7" Type="http://schemas.openxmlformats.org/officeDocument/2006/relationships/hyperlink" Target="https://es.wikipedia.org/wiki/Linux_Mint#cite_note-9" TargetMode="External"/><Relationship Id="rId2" Type="http://schemas.openxmlformats.org/officeDocument/2006/relationships/hyperlink" Target="https://es.wikipedia.org/wiki/Linux_Mint#cite_note-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s.wikipedia.org/wiki/Linux_Mint#cite_note-8" TargetMode="External"/><Relationship Id="rId5" Type="http://schemas.openxmlformats.org/officeDocument/2006/relationships/hyperlink" Target="https://es.wikipedia.org/wiki/Linux_Mint#cite_note-7" TargetMode="External"/><Relationship Id="rId10" Type="http://schemas.openxmlformats.org/officeDocument/2006/relationships/hyperlink" Target="https://es.wikipedia.org/wiki/Linux_Mint#cite_note-12" TargetMode="External"/><Relationship Id="rId4" Type="http://schemas.openxmlformats.org/officeDocument/2006/relationships/hyperlink" Target="https://es.wikipedia.org/wiki/Linux_Mint#cite_note-6" TargetMode="External"/><Relationship Id="rId9" Type="http://schemas.openxmlformats.org/officeDocument/2006/relationships/hyperlink" Target="https://es.wikipedia.org/wiki/Linux_Mint#cite_note-1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Mac_OS_X" TargetMode="External"/><Relationship Id="rId3" Type="http://schemas.openxmlformats.org/officeDocument/2006/relationships/hyperlink" Target="https://es.wikipedia.org/wiki/System_6" TargetMode="External"/><Relationship Id="rId7" Type="http://schemas.openxmlformats.org/officeDocument/2006/relationships/hyperlink" Target="https://es.wikipedia.org/wiki/Macintosh_Classic" TargetMode="External"/><Relationship Id="rId2" Type="http://schemas.openxmlformats.org/officeDocument/2006/relationships/hyperlink" Target="https://es.wikipedia.org/wiki/Apple_Macintosh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s.wikipedia.org/wiki/Mac_OS_9" TargetMode="External"/><Relationship Id="rId11" Type="http://schemas.openxmlformats.org/officeDocument/2006/relationships/hyperlink" Target="https://es.wikipedia.org/wiki/IOS_(sistema_operativo)" TargetMode="External"/><Relationship Id="rId5" Type="http://schemas.openxmlformats.org/officeDocument/2006/relationships/hyperlink" Target="https://es.wikipedia.org/wiki/Mac_OS_8" TargetMode="External"/><Relationship Id="rId10" Type="http://schemas.openxmlformats.org/officeDocument/2006/relationships/hyperlink" Target="https://es.wikipedia.org/wiki/Historia_del_Mac_OS" TargetMode="External"/><Relationship Id="rId4" Type="http://schemas.openxmlformats.org/officeDocument/2006/relationships/hyperlink" Target="https://es.wikipedia.org/wiki/System_7" TargetMode="External"/><Relationship Id="rId9" Type="http://schemas.openxmlformats.org/officeDocument/2006/relationships/hyperlink" Target="https://es.wikipedia.org/wiki/Interfaz_gr%C3%A1fica_de_usuari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38203"/>
            <a:ext cx="7766936" cy="3394553"/>
          </a:xfrm>
        </p:spPr>
        <p:txBody>
          <a:bodyPr/>
          <a:lstStyle/>
          <a:p>
            <a:pPr algn="ctr"/>
            <a:r>
              <a:rPr lang="es-GT" sz="66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Sistemas operativos</a:t>
            </a:r>
            <a:endParaRPr lang="es-GT" sz="66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2137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 advTm="50">
        <p15:prstTrans prst="crush"/>
      </p:transition>
    </mc:Choice>
    <mc:Fallback>
      <p:transition advTm="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5400" dirty="0" smtClean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Windows</a:t>
            </a:r>
            <a:endParaRPr lang="es-GT" sz="5400" dirty="0">
              <a:solidFill>
                <a:srgbClr val="FF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8311" y="1270000"/>
            <a:ext cx="8596668" cy="4475609"/>
          </a:xfrm>
        </p:spPr>
        <p:txBody>
          <a:bodyPr>
            <a:normAutofit/>
          </a:bodyPr>
          <a:lstStyle/>
          <a:p>
            <a:r>
              <a:rPr lang="es-GT" sz="2000" dirty="0"/>
              <a:t>Desde un punto de vista técnico, no son sistemas </a:t>
            </a:r>
            <a:r>
              <a:rPr lang="es-GT" sz="2000" dirty="0" smtClean="0"/>
              <a:t>operativos</a:t>
            </a:r>
            <a:r>
              <a:rPr lang="es-GT" sz="2000" dirty="0"/>
              <a:t> </a:t>
            </a:r>
            <a:r>
              <a:rPr lang="es-GT" sz="2000" dirty="0" smtClean="0"/>
              <a:t> </a:t>
            </a:r>
            <a:r>
              <a:rPr lang="es-GT" sz="2000" dirty="0"/>
              <a:t>sino que contienen uno (tradicionalmente MS-DOS, o el más actual cuyo núcleo es Windows </a:t>
            </a:r>
            <a:r>
              <a:rPr lang="es-GT" sz="2000" dirty="0" smtClean="0"/>
              <a:t>NT </a:t>
            </a:r>
            <a:r>
              <a:rPr lang="es-GT" sz="2000" dirty="0"/>
              <a:t>junto con una amplia variedad de software; no obstante, es usual (aunque no necesariamente correcto) denominar al conjunto como sistema </a:t>
            </a:r>
            <a:r>
              <a:rPr lang="es-GT" sz="2000" dirty="0" smtClean="0"/>
              <a:t>operativo</a:t>
            </a:r>
            <a:r>
              <a:rPr lang="es-GT" sz="2000" dirty="0"/>
              <a:t> </a:t>
            </a:r>
            <a:r>
              <a:rPr lang="es-GT" sz="2000" dirty="0" smtClean="0"/>
              <a:t>en </a:t>
            </a:r>
            <a:r>
              <a:rPr lang="es-GT" sz="2000" dirty="0"/>
              <a:t>lugar de distribución. Microsoft introdujo un entorno operativo denominado </a:t>
            </a:r>
            <a:r>
              <a:rPr lang="es-GT" sz="2000" i="1" dirty="0"/>
              <a:t>Windows</a:t>
            </a:r>
            <a:r>
              <a:rPr lang="es-GT" sz="2000" dirty="0"/>
              <a:t> el 20 de noviembre de 1985 como un complemento para MS-DOS en respuesta al creciente interés en las interfaces gráficas de usuario (</a:t>
            </a:r>
            <a:r>
              <a:rPr lang="es-GT" sz="2000" dirty="0" smtClean="0"/>
              <a:t>GUI)</a:t>
            </a:r>
            <a:r>
              <a:rPr lang="es-GT" sz="2000" dirty="0"/>
              <a:t> Microsoft Windows llegó a dominar el mercado mundial de computadoras personales, con más del 90 % de la cuota de mercado, superando a Mac OS, que había </a:t>
            </a:r>
            <a:r>
              <a:rPr lang="es-GT" sz="2000" dirty="0" smtClean="0"/>
              <a:t>sido </a:t>
            </a:r>
            <a:r>
              <a:rPr lang="es-GT" sz="2000" dirty="0"/>
              <a:t>introducido en 1984.</a:t>
            </a:r>
          </a:p>
        </p:txBody>
      </p:sp>
      <p:pic>
        <p:nvPicPr>
          <p:cNvPr id="1026" name="Picture 2" descr="Creci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ecreci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ci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reci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creci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reci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reci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reci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reci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ecreci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eci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reci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creci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ecreci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creci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Decreci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reci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Sin cambi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6" y="888438"/>
            <a:ext cx="15950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 flipV="1">
            <a:off x="1228311" y="554446"/>
            <a:ext cx="185602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G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G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66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23052"/>
              </p:ext>
            </p:extLst>
          </p:nvPr>
        </p:nvGraphicFramePr>
        <p:xfrm>
          <a:off x="1273795" y="1828802"/>
          <a:ext cx="9082848" cy="2447478"/>
        </p:xfrm>
        <a:graphic>
          <a:graphicData uri="http://schemas.openxmlformats.org/drawingml/2006/table">
            <a:tbl>
              <a:tblPr/>
              <a:tblGrid>
                <a:gridCol w="2270712"/>
                <a:gridCol w="2270712"/>
                <a:gridCol w="2270712"/>
                <a:gridCol w="2270712"/>
              </a:tblGrid>
              <a:tr h="271942">
                <a:tc>
                  <a:txBody>
                    <a:bodyPr/>
                    <a:lstStyle/>
                    <a:p>
                      <a:pPr algn="ctr"/>
                      <a:r>
                        <a:rPr lang="es-GT" sz="1300" b="1" dirty="0">
                          <a:effectLst/>
                        </a:rPr>
                        <a:t>Fecha</a:t>
                      </a:r>
                      <a:endParaRPr lang="es-GT" sz="1300" dirty="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 dirty="0">
                          <a:effectLst/>
                        </a:rPr>
                        <a:t>Enero de 2017</a:t>
                      </a:r>
                      <a:endParaRPr lang="es-GT" sz="1300" dirty="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Diciembre de 2016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Enero de 2017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71942">
                <a:tc>
                  <a:txBody>
                    <a:bodyPr/>
                    <a:lstStyle/>
                    <a:p>
                      <a:pPr algn="ctr"/>
                      <a:r>
                        <a:rPr lang="es-GT" sz="1300" b="1">
                          <a:effectLst/>
                        </a:rPr>
                        <a:t>Total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91.72%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 dirty="0">
                          <a:effectLst/>
                        </a:rPr>
                        <a:t> 36.78%**</a:t>
                      </a:r>
                      <a:endParaRPr lang="es-GT" sz="1300" dirty="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≈84.35%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71942">
                <a:tc>
                  <a:txBody>
                    <a:bodyPr/>
                    <a:lstStyle/>
                    <a:p>
                      <a:pPr algn="ctr"/>
                      <a:r>
                        <a:rPr lang="es-GT" sz="1300" b="1" u="none" strike="noStrike">
                          <a:solidFill>
                            <a:srgbClr val="0B0080"/>
                          </a:solidFill>
                          <a:effectLst/>
                          <a:hlinkClick r:id="rId2" tooltip="Windows 7"/>
                        </a:rPr>
                        <a:t>Windows 7</a:t>
                      </a:r>
                      <a:r>
                        <a:rPr lang="es-GT" sz="1300" b="1">
                          <a:effectLst/>
                        </a:rPr>
                        <a:t> (2009)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48.34%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18.45%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≈50.51%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71942">
                <a:tc>
                  <a:txBody>
                    <a:bodyPr/>
                    <a:lstStyle/>
                    <a:p>
                      <a:pPr algn="ctr"/>
                      <a:r>
                        <a:rPr lang="es-GT" sz="1300" b="1" u="none" strike="noStrike">
                          <a:solidFill>
                            <a:srgbClr val="0B0080"/>
                          </a:solidFill>
                          <a:effectLst/>
                          <a:hlinkClick r:id="rId3" tooltip="Windows 10"/>
                        </a:rPr>
                        <a:t>Windows 10</a:t>
                      </a:r>
                      <a:r>
                        <a:rPr lang="es-GT" sz="1300" b="1">
                          <a:effectLst/>
                        </a:rPr>
                        <a:t> (2015)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24.36%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13.79%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≈25.42%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71942">
                <a:tc>
                  <a:txBody>
                    <a:bodyPr/>
                    <a:lstStyle/>
                    <a:p>
                      <a:pPr algn="ctr"/>
                      <a:r>
                        <a:rPr lang="es-GT" sz="1300" b="1" u="none" strike="noStrike">
                          <a:solidFill>
                            <a:srgbClr val="0B0080"/>
                          </a:solidFill>
                          <a:effectLst/>
                          <a:hlinkClick r:id="rId4" tooltip="Windows 8"/>
                        </a:rPr>
                        <a:t>Windows 8.x</a:t>
                      </a:r>
                      <a:r>
                        <a:rPr lang="es-GT" sz="1300" b="1">
                          <a:effectLst/>
                        </a:rPr>
                        <a:t> (2012)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8.56%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4.54%***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≈14.70%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71942">
                <a:tc>
                  <a:txBody>
                    <a:bodyPr/>
                    <a:lstStyle/>
                    <a:p>
                      <a:pPr algn="ctr"/>
                      <a:r>
                        <a:rPr lang="es-GT" sz="1300" b="1" u="none" strike="noStrike">
                          <a:solidFill>
                            <a:srgbClr val="0B0080"/>
                          </a:solidFill>
                          <a:effectLst/>
                          <a:hlinkClick r:id="rId5" tooltip="Windows XP"/>
                        </a:rPr>
                        <a:t>Windows XP</a:t>
                      </a:r>
                      <a:r>
                        <a:rPr lang="es-GT" sz="1300" b="1">
                          <a:effectLst/>
                        </a:rPr>
                        <a:t> (2001)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9.07%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N/D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≈7.55%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71942">
                <a:tc>
                  <a:txBody>
                    <a:bodyPr/>
                    <a:lstStyle/>
                    <a:p>
                      <a:pPr algn="ctr"/>
                      <a:r>
                        <a:rPr lang="es-GT" sz="1300" b="1" u="none" strike="noStrike">
                          <a:solidFill>
                            <a:srgbClr val="0B0080"/>
                          </a:solidFill>
                          <a:effectLst/>
                          <a:hlinkClick r:id="rId6" tooltip="Windows Vista"/>
                        </a:rPr>
                        <a:t>Windows Vista</a:t>
                      </a:r>
                      <a:r>
                        <a:rPr lang="es-GT" sz="1300" b="1">
                          <a:effectLst/>
                        </a:rPr>
                        <a:t> (2007)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1.06%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1.61%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71942">
                <a:tc>
                  <a:txBody>
                    <a:bodyPr/>
                    <a:lstStyle/>
                    <a:p>
                      <a:pPr algn="ctr"/>
                      <a:r>
                        <a:rPr lang="es-GT" sz="1300" b="1" u="none" strike="noStrike">
                          <a:solidFill>
                            <a:srgbClr val="0B0080"/>
                          </a:solidFill>
                          <a:effectLst/>
                          <a:hlinkClick r:id="rId7" tooltip="Windows NT"/>
                        </a:rPr>
                        <a:t>Windows Server</a:t>
                      </a:r>
                      <a:r>
                        <a:rPr lang="es-GT" sz="1300" b="1">
                          <a:effectLst/>
                        </a:rPr>
                        <a:t> (2000)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 0.32%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N/D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>
                          <a:effectLst/>
                        </a:rPr>
                        <a:t>N/D</a:t>
                      </a:r>
                      <a:endParaRPr lang="es-GT" sz="130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71942">
                <a:tc>
                  <a:txBody>
                    <a:bodyPr/>
                    <a:lstStyle/>
                    <a:p>
                      <a:pPr algn="ctr"/>
                      <a:r>
                        <a:rPr lang="es-GT" sz="1300" b="1" u="none" strike="noStrike" dirty="0">
                          <a:solidFill>
                            <a:srgbClr val="0B0080"/>
                          </a:solidFill>
                          <a:effectLst/>
                          <a:hlinkClick r:id="rId8" tooltip="Windows 98"/>
                        </a:rPr>
                        <a:t>Windows 98</a:t>
                      </a:r>
                      <a:r>
                        <a:rPr lang="es-GT" sz="1300" b="1" dirty="0">
                          <a:effectLst/>
                        </a:rPr>
                        <a:t> (1998)</a:t>
                      </a:r>
                      <a:endParaRPr lang="es-GT" sz="1300" dirty="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 dirty="0">
                          <a:effectLst/>
                        </a:rPr>
                        <a:t> 0.01%</a:t>
                      </a:r>
                      <a:endParaRPr lang="es-GT" sz="1300" dirty="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 dirty="0">
                          <a:effectLst/>
                        </a:rPr>
                        <a:t>N/D</a:t>
                      </a:r>
                      <a:endParaRPr lang="es-GT" sz="1300" dirty="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300" b="1" dirty="0">
                          <a:effectLst/>
                        </a:rPr>
                        <a:t>N/D</a:t>
                      </a:r>
                      <a:endParaRPr lang="es-GT" sz="1300" dirty="0">
                        <a:effectLst/>
                      </a:endParaRPr>
                    </a:p>
                  </a:txBody>
                  <a:tcPr marL="63630" marR="63630" marT="31815" marB="3181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825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dirty="0" smtClean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Linux</a:t>
            </a:r>
            <a:endParaRPr lang="es-GT" dirty="0">
              <a:solidFill>
                <a:srgbClr val="FF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15233"/>
            <a:ext cx="8596668" cy="4726129"/>
          </a:xfrm>
        </p:spPr>
        <p:txBody>
          <a:bodyPr>
            <a:normAutofit/>
          </a:bodyPr>
          <a:lstStyle/>
          <a:p>
            <a:r>
              <a:rPr lang="es-GT" sz="2400" dirty="0"/>
              <a:t>Linux tiene su origen en Unix. Éste apareció en los años sesenta, desarrollado por los investigadores Dennis </a:t>
            </a:r>
            <a:r>
              <a:rPr lang="es-GT" sz="2400" dirty="0" smtClean="0"/>
              <a:t>Ritchie </a:t>
            </a:r>
            <a:r>
              <a:rPr lang="es-GT" sz="2400" dirty="0"/>
              <a:t>y Ken Thompson, de los Laboratorios Telefónicos </a:t>
            </a:r>
            <a:r>
              <a:rPr lang="es-GT" sz="2400" dirty="0" smtClean="0"/>
              <a:t>Bell Linux </a:t>
            </a:r>
            <a:r>
              <a:rPr lang="es-GT" sz="2400" dirty="0"/>
              <a:t>nunca anunció la </a:t>
            </a:r>
            <a:r>
              <a:rPr lang="es-GT" sz="2400" dirty="0" smtClean="0"/>
              <a:t>versión </a:t>
            </a:r>
            <a:r>
              <a:rPr lang="es-GT" sz="2400" dirty="0"/>
              <a:t>0.01 de </a:t>
            </a:r>
            <a:r>
              <a:rPr lang="es-GT" sz="2400" b="1" dirty="0"/>
              <a:t>Linux</a:t>
            </a:r>
            <a:r>
              <a:rPr lang="es-GT" sz="2400" dirty="0"/>
              <a:t> (</a:t>
            </a:r>
            <a:r>
              <a:rPr lang="es-GT" sz="2400" i="1" dirty="0"/>
              <a:t>agosto 1991</a:t>
            </a:r>
            <a:r>
              <a:rPr lang="es-GT" sz="2400" dirty="0"/>
              <a:t>), esta </a:t>
            </a:r>
            <a:r>
              <a:rPr lang="es-GT" sz="2400" dirty="0" smtClean="0"/>
              <a:t>versión </a:t>
            </a:r>
            <a:r>
              <a:rPr lang="es-GT" sz="2400" dirty="0"/>
              <a:t>no era ni siquiera ejecutable, solamente </a:t>
            </a:r>
            <a:r>
              <a:rPr lang="es-GT" sz="2400" dirty="0" smtClean="0"/>
              <a:t>incluía </a:t>
            </a:r>
            <a:r>
              <a:rPr lang="es-GT" sz="2400" dirty="0"/>
              <a:t>los principios del </a:t>
            </a:r>
            <a:r>
              <a:rPr lang="es-GT" sz="2400" dirty="0" smtClean="0"/>
              <a:t>núcleo </a:t>
            </a:r>
            <a:r>
              <a:rPr lang="es-GT" sz="2400" dirty="0"/>
              <a:t>del sistema, estaba escrita en lenguaje ensamblador y asumía que uno tenía acceso a un sistema Minix para su compilación</a:t>
            </a:r>
            <a:r>
              <a:rPr lang="es-GT" sz="2400" dirty="0" smtClean="0"/>
              <a:t>.</a:t>
            </a:r>
          </a:p>
          <a:p>
            <a:endParaRPr lang="es-GT" sz="1600" dirty="0" smtClean="0"/>
          </a:p>
          <a:p>
            <a:endParaRPr lang="es-GT" sz="1600" dirty="0"/>
          </a:p>
        </p:txBody>
      </p:sp>
    </p:spTree>
    <p:extLst>
      <p:ext uri="{BB962C8B-B14F-4D97-AF65-F5344CB8AC3E}">
        <p14:creationId xmlns:p14="http://schemas.microsoft.com/office/powerpoint/2010/main" val="14943490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470289"/>
              </p:ext>
            </p:extLst>
          </p:nvPr>
        </p:nvGraphicFramePr>
        <p:xfrm>
          <a:off x="175364" y="363249"/>
          <a:ext cx="11611628" cy="6383753"/>
        </p:xfrm>
        <a:graphic>
          <a:graphicData uri="http://schemas.openxmlformats.org/drawingml/2006/table">
            <a:tbl>
              <a:tblPr/>
              <a:tblGrid>
                <a:gridCol w="651476"/>
                <a:gridCol w="2666132"/>
                <a:gridCol w="1658804"/>
                <a:gridCol w="1658804"/>
                <a:gridCol w="1658804"/>
                <a:gridCol w="1658804"/>
                <a:gridCol w="1658804"/>
              </a:tblGrid>
              <a:tr h="441428">
                <a:tc>
                  <a:txBody>
                    <a:bodyPr/>
                    <a:lstStyle/>
                    <a:p>
                      <a:r>
                        <a:rPr lang="es-GT" sz="400" dirty="0"/>
                        <a:t>Versión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Nombre específico versión rata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Edición de lanzamiento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Nombre distribución base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APT base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Fecha de lanzamiento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Soporte hasta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1.0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Ada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KDE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Kubuntu 6.06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Dapper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27/08/2006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-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2.0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Barbara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Main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6.10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Edgy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13/11/2006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04/2008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2.1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Bea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Main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 dirty="0"/>
                        <a:t>Ubuntu 6.10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Edgy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20/12/2006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04/2008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2.2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Bianca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Main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6.10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Edgy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20/02/2007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04/2008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3.0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Cassandra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Main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7.04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Feisty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30/05/2007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10/2008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3.1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Celena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Main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7.04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Feisty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24/09/2007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10/2008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4.0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Daryna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Main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7.10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Gutsy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15/10/2007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04/2009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5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Elyssa LTS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GNOME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8.04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Hardy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06/06/2008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04/2011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6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Felicia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GNOME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8.10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Intrepid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15/12/2008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04/2010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7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Gloria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GNOME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9.04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Jaunty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26/05/2009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10/2010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8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 dirty="0"/>
                        <a:t>Helena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GNOME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9.10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Karmic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28/11/2009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04/2011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9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Isadora LTS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GNOME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10.04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Lucid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18/05/2010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04/2013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10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Julia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GNOME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10.10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Maverick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12/11/2010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04/2012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11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Katya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GNOME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11.04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Natty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26/05/2011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10/2012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12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Lisa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GNOME + MATE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11.10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Oneiric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26/11/2011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04/2013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13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Maya LTS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Cinnamon + MATE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12.04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Precise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23/05/2012</a:t>
                      </a:r>
                      <a:r>
                        <a:rPr lang="es-GT" sz="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4</a:t>
                      </a:r>
                      <a:endParaRPr lang="es-GT" sz="400"/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04/2017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14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Nadia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Cinnamon + MATE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12.10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Quantal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20/11/2012</a:t>
                      </a:r>
                      <a:r>
                        <a:rPr lang="es-GT" sz="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5</a:t>
                      </a:r>
                      <a:endParaRPr lang="es-GT" sz="400"/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05/2014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15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Olivia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Cinnamon + MATE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13.04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Raring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29/05/2013</a:t>
                      </a:r>
                      <a:r>
                        <a:rPr lang="es-GT" sz="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6</a:t>
                      </a:r>
                      <a:endParaRPr lang="es-GT" sz="400"/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01/2014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16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Petra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Cinnamon + MATE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13.10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Saucy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30/11/2013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07/2014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17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Qiana LTS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Cinnamon + MATE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14.04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Trusty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31/05/2014</a:t>
                      </a:r>
                      <a:r>
                        <a:rPr lang="es-GT" sz="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7</a:t>
                      </a:r>
                      <a:endParaRPr lang="es-GT" sz="400"/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04/2019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17.1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Rebecca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Cinnamon + MATE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14.04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Trusty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29/11/2014</a:t>
                      </a:r>
                      <a:r>
                        <a:rPr lang="es-GT" sz="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8</a:t>
                      </a:r>
                      <a:endParaRPr lang="es-GT" sz="400"/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04/2019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17.2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Rafaela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Cinnamon + MATE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14.04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Trusty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30/06/2015</a:t>
                      </a:r>
                      <a:r>
                        <a:rPr lang="es-GT" sz="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9</a:t>
                      </a:r>
                      <a:endParaRPr lang="es-GT" sz="400"/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04/2019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17.3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Rosa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Cinnamon + MATE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14.04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Trusty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04/12/2015</a:t>
                      </a:r>
                      <a:r>
                        <a:rPr lang="es-GT" sz="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8"/>
                        </a:rPr>
                        <a:t>10</a:t>
                      </a:r>
                      <a:endParaRPr lang="es-GT" sz="400"/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04/2019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18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Sarah LTS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Cinnamon + MATE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16.04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Xenial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30/06/2016</a:t>
                      </a:r>
                      <a:r>
                        <a:rPr lang="es-GT" sz="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9"/>
                        </a:rPr>
                        <a:t>11</a:t>
                      </a:r>
                      <a:endParaRPr lang="es-GT" sz="400"/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04/2021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693">
                <a:tc>
                  <a:txBody>
                    <a:bodyPr/>
                    <a:lstStyle/>
                    <a:p>
                      <a:r>
                        <a:rPr lang="es-GT" sz="400">
                          <a:effectLst/>
                        </a:rPr>
                        <a:t>18.1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Serena LTS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Cinnamon + MATE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Ubuntu 16.04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Xenial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/>
                        <a:t>16/12/2016</a:t>
                      </a:r>
                      <a:r>
                        <a:rPr lang="es-GT" sz="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0"/>
                        </a:rPr>
                        <a:t>12</a:t>
                      </a:r>
                      <a:endParaRPr lang="es-GT" sz="400"/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400" dirty="0"/>
                        <a:t>04/2021</a:t>
                      </a:r>
                    </a:p>
                  </a:txBody>
                  <a:tcPr marL="20646" marR="20646" marT="10323" marB="103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1984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Mac os</a:t>
            </a:r>
            <a:endParaRPr lang="es-GT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27551"/>
            <a:ext cx="8596668" cy="4813811"/>
          </a:xfrm>
        </p:spPr>
        <p:txBody>
          <a:bodyPr>
            <a:normAutofit/>
          </a:bodyPr>
          <a:lstStyle/>
          <a:p>
            <a:r>
              <a:rPr lang="es-GT" sz="1400" dirty="0"/>
              <a:t>Del</a:t>
            </a:r>
            <a:r>
              <a:rPr lang="es-GT" sz="2800" dirty="0"/>
              <a:t>iberada a la existencia del sistema operativo en los primeros años de su línea Macintosh en favor de que la máquina resultara más agradable al usuario, diferenciándolo de otros sistemas contemporáneos, como MS-DOS, que eran un desafío técnico. El equipo de desarrollo del Mac OS original </a:t>
            </a:r>
            <a:r>
              <a:rPr lang="es-GT" sz="2800" dirty="0" smtClean="0"/>
              <a:t>incluía </a:t>
            </a:r>
            <a:r>
              <a:rPr lang="es-GT" sz="2800" dirty="0"/>
              <a:t>a Bill </a:t>
            </a:r>
            <a:r>
              <a:rPr lang="es-GT" sz="2800" dirty="0" smtClean="0"/>
              <a:t>Atinos,</a:t>
            </a:r>
            <a:r>
              <a:rPr lang="es-GT" sz="2800" dirty="0"/>
              <a:t> </a:t>
            </a:r>
            <a:r>
              <a:rPr lang="es-GT" sz="2800" dirty="0" smtClean="0"/>
              <a:t>Jefe Rankin</a:t>
            </a:r>
            <a:r>
              <a:rPr lang="es-GT" sz="2800" dirty="0"/>
              <a:t> y Andy </a:t>
            </a:r>
            <a:r>
              <a:rPr lang="es-GT" sz="2800" dirty="0" err="1" smtClean="0"/>
              <a:t>Hertzfeld</a:t>
            </a:r>
            <a:r>
              <a:rPr lang="es-GT" sz="2800" dirty="0" smtClean="0"/>
              <a:t>.</a:t>
            </a:r>
          </a:p>
          <a:p>
            <a:endParaRPr lang="es-GT" sz="1400" dirty="0"/>
          </a:p>
        </p:txBody>
      </p:sp>
    </p:spTree>
    <p:extLst>
      <p:ext uri="{BB962C8B-B14F-4D97-AF65-F5344CB8AC3E}">
        <p14:creationId xmlns:p14="http://schemas.microsoft.com/office/powerpoint/2010/main" val="21162263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15649" y="1859340"/>
            <a:ext cx="76283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 tooltip="Apple Macintosh"/>
              </a:rPr>
              <a:t>Apple Macintosh</a:t>
            </a:r>
            <a:endParaRPr lang="pt-BR" dirty="0"/>
          </a:p>
          <a:p>
            <a:r>
              <a:rPr lang="pt-BR" dirty="0">
                <a:hlinkClick r:id="rId3" tooltip="System 6"/>
              </a:rPr>
              <a:t>System 6</a:t>
            </a:r>
            <a:endParaRPr lang="pt-BR" dirty="0"/>
          </a:p>
          <a:p>
            <a:r>
              <a:rPr lang="pt-BR" dirty="0">
                <a:hlinkClick r:id="rId4" tooltip="System 7"/>
              </a:rPr>
              <a:t>System 7</a:t>
            </a:r>
            <a:endParaRPr lang="pt-BR" dirty="0"/>
          </a:p>
          <a:p>
            <a:r>
              <a:rPr lang="pt-BR" dirty="0">
                <a:hlinkClick r:id="rId5" tooltip="Mac OS 8"/>
              </a:rPr>
              <a:t>Mac OS 8</a:t>
            </a:r>
            <a:endParaRPr lang="pt-BR" dirty="0"/>
          </a:p>
          <a:p>
            <a:r>
              <a:rPr lang="pt-BR" dirty="0">
                <a:hlinkClick r:id="rId6" tooltip="Mac OS 9"/>
              </a:rPr>
              <a:t>Mac OS 9</a:t>
            </a:r>
            <a:endParaRPr lang="pt-BR" dirty="0"/>
          </a:p>
          <a:p>
            <a:r>
              <a:rPr lang="pt-BR" dirty="0">
                <a:hlinkClick r:id="rId7" tooltip="Macintosh Classic"/>
              </a:rPr>
              <a:t>Classic</a:t>
            </a:r>
            <a:endParaRPr lang="pt-BR" dirty="0"/>
          </a:p>
          <a:p>
            <a:r>
              <a:rPr lang="pt-BR" dirty="0">
                <a:hlinkClick r:id="rId8" tooltip="Mac OS X"/>
              </a:rPr>
              <a:t>Mac OS X</a:t>
            </a:r>
            <a:endParaRPr lang="pt-BR" dirty="0"/>
          </a:p>
          <a:p>
            <a:r>
              <a:rPr lang="pt-BR" dirty="0" err="1">
                <a:hlinkClick r:id="rId9" tooltip="Interfaz gráfica de usuario"/>
              </a:rPr>
              <a:t>Interfaz</a:t>
            </a:r>
            <a:r>
              <a:rPr lang="pt-BR" dirty="0">
                <a:hlinkClick r:id="rId9" tooltip="Interfaz gráfica de usuario"/>
              </a:rPr>
              <a:t> gráfica de </a:t>
            </a:r>
            <a:r>
              <a:rPr lang="pt-BR" dirty="0" err="1">
                <a:hlinkClick r:id="rId9" tooltip="Interfaz gráfica de usuario"/>
              </a:rPr>
              <a:t>usuario</a:t>
            </a:r>
            <a:endParaRPr lang="pt-BR" dirty="0"/>
          </a:p>
          <a:p>
            <a:r>
              <a:rPr lang="pt-BR" dirty="0">
                <a:hlinkClick r:id="rId10" tooltip="Historia del Mac OS"/>
              </a:rPr>
              <a:t>Historia </a:t>
            </a:r>
            <a:r>
              <a:rPr lang="pt-BR" dirty="0" err="1">
                <a:hlinkClick r:id="rId10" tooltip="Historia del Mac OS"/>
              </a:rPr>
              <a:t>del</a:t>
            </a:r>
            <a:r>
              <a:rPr lang="pt-BR" dirty="0">
                <a:hlinkClick r:id="rId10" tooltip="Historia del Mac OS"/>
              </a:rPr>
              <a:t> Mac OS</a:t>
            </a:r>
            <a:endParaRPr lang="pt-BR" dirty="0"/>
          </a:p>
          <a:p>
            <a:r>
              <a:rPr lang="pt-BR" dirty="0" err="1">
                <a:hlinkClick r:id="rId11" tooltip="IOS (sistema operativo)"/>
              </a:rPr>
              <a:t>iOS</a:t>
            </a:r>
            <a:endParaRPr lang="pt-BR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62433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478076"/>
              </p:ext>
            </p:extLst>
          </p:nvPr>
        </p:nvGraphicFramePr>
        <p:xfrm>
          <a:off x="2993721" y="514350"/>
          <a:ext cx="6280454" cy="552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8179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crush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387</Words>
  <Application>Microsoft Office PowerPoint</Application>
  <PresentationFormat>Panorámica</PresentationFormat>
  <Paragraphs>236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Andalus</vt:lpstr>
      <vt:lpstr>Arial</vt:lpstr>
      <vt:lpstr>Trebuchet MS</vt:lpstr>
      <vt:lpstr>Wingdings 3</vt:lpstr>
      <vt:lpstr>Faceta</vt:lpstr>
      <vt:lpstr>Sistemas operativos</vt:lpstr>
      <vt:lpstr>Windows</vt:lpstr>
      <vt:lpstr>Presentación de PowerPoint</vt:lpstr>
      <vt:lpstr>Linux</vt:lpstr>
      <vt:lpstr>Presentación de PowerPoint</vt:lpstr>
      <vt:lpstr>Mac 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estudiante de Liceo Compu-market</dc:creator>
  <cp:lastModifiedBy>estudiante de Liceo Compu-market</cp:lastModifiedBy>
  <cp:revision>6</cp:revision>
  <dcterms:created xsi:type="dcterms:W3CDTF">2017-05-22T20:37:18Z</dcterms:created>
  <dcterms:modified xsi:type="dcterms:W3CDTF">2017-05-23T22:01:47Z</dcterms:modified>
</cp:coreProperties>
</file>