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59" d="100"/>
          <a:sy n="59" d="100"/>
        </p:scale>
        <p:origin x="42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GT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preferencias</c:v>
                </c:pt>
              </c:strCache>
            </c:strRef>
          </c:tx>
          <c:explosion val="4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GT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Hoja1!$A$2:$A$5</c:f>
              <c:strCache>
                <c:ptCount val="3"/>
                <c:pt idx="0">
                  <c:v>windows</c:v>
                </c:pt>
                <c:pt idx="1">
                  <c:v>Linux</c:v>
                </c:pt>
                <c:pt idx="2">
                  <c:v>Mac OS 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50</c:v>
                </c:pt>
                <c:pt idx="1">
                  <c:v>20</c:v>
                </c:pt>
                <c:pt idx="2">
                  <c:v>30</c:v>
                </c:pt>
              </c:numCache>
            </c:numRef>
          </c:val>
        </c:ser>
        <c:dLbls>
          <c:dLblPos val="ctr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solidFill>
          <a:schemeClr val="bg1">
            <a:lumMod val="95000"/>
          </a:schemeClr>
        </a:solidFill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GT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G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s.wikipedia.org/wiki/Microsoft" TargetMode="External"/><Relationship Id="rId13" Type="http://schemas.openxmlformats.org/officeDocument/2006/relationships/hyperlink" Target="https://es.wikipedia.org/wiki/Sistema_operativo" TargetMode="External"/><Relationship Id="rId18" Type="http://schemas.openxmlformats.org/officeDocument/2006/relationships/hyperlink" Target="https://es.wikipedia.org/wiki/Mac_OS" TargetMode="External"/><Relationship Id="rId3" Type="http://schemas.openxmlformats.org/officeDocument/2006/relationships/hyperlink" Target="https://es.wikipedia.org/wiki/Software" TargetMode="External"/><Relationship Id="rId7" Type="http://schemas.openxmlformats.org/officeDocument/2006/relationships/hyperlink" Target="https://es.wikipedia.org/wiki/Sistemas_empotrados" TargetMode="External"/><Relationship Id="rId12" Type="http://schemas.openxmlformats.org/officeDocument/2006/relationships/hyperlink" Target="https://es.wikipedia.org/wiki/Windows_NT" TargetMode="External"/><Relationship Id="rId17" Type="http://schemas.openxmlformats.org/officeDocument/2006/relationships/hyperlink" Target="https://es.wikipedia.org/wiki/Microsoft_Windows#cite_note-aboutcomnov-1" TargetMode="External"/><Relationship Id="rId2" Type="http://schemas.openxmlformats.org/officeDocument/2006/relationships/hyperlink" Target="https://es.wikipedia.org/wiki/Distribuci%C3%B3n_de_software" TargetMode="External"/><Relationship Id="rId16" Type="http://schemas.openxmlformats.org/officeDocument/2006/relationships/hyperlink" Target="https://es.wikipedia.org/wiki/GU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.wikipedia.org/wiki/Servidores" TargetMode="External"/><Relationship Id="rId11" Type="http://schemas.openxmlformats.org/officeDocument/2006/relationships/hyperlink" Target="https://es.wikipedia.org/wiki/Sistemas_operativos" TargetMode="External"/><Relationship Id="rId5" Type="http://schemas.openxmlformats.org/officeDocument/2006/relationships/hyperlink" Target="https://es.wikipedia.org/wiki/Smartphone" TargetMode="External"/><Relationship Id="rId15" Type="http://schemas.openxmlformats.org/officeDocument/2006/relationships/hyperlink" Target="https://es.wikipedia.org/wiki/MS-DOS" TargetMode="External"/><Relationship Id="rId10" Type="http://schemas.openxmlformats.org/officeDocument/2006/relationships/hyperlink" Target="https://es.wikipedia.org/wiki/Arquitectura_ARM" TargetMode="External"/><Relationship Id="rId19" Type="http://schemas.openxmlformats.org/officeDocument/2006/relationships/hyperlink" Target="https://es.wikipedia.org/wiki/1984" TargetMode="External"/><Relationship Id="rId4" Type="http://schemas.openxmlformats.org/officeDocument/2006/relationships/hyperlink" Target="https://es.wikipedia.org/wiki/Computadora_personal" TargetMode="External"/><Relationship Id="rId9" Type="http://schemas.openxmlformats.org/officeDocument/2006/relationships/hyperlink" Target="https://es.wikipedia.org/wiki/X86" TargetMode="External"/><Relationship Id="rId14" Type="http://schemas.openxmlformats.org/officeDocument/2006/relationships/hyperlink" Target="https://es.wikipedia.org/wiki/1985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s.wikipedia.org/wiki/Windows_8" TargetMode="External"/><Relationship Id="rId3" Type="http://schemas.openxmlformats.org/officeDocument/2006/relationships/hyperlink" Target="https://es.wikipedia.org/wiki/Interfaz_gr%C3%A1fica_de_usuario" TargetMode="External"/><Relationship Id="rId7" Type="http://schemas.openxmlformats.org/officeDocument/2006/relationships/hyperlink" Target="https://es.wikipedia.org/wiki/Windows_7" TargetMode="External"/><Relationship Id="rId2" Type="http://schemas.openxmlformats.org/officeDocument/2006/relationships/hyperlink" Target="https://es.wikipedia.org/wiki/1985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es.wikipedia.org/wiki/Windows_10" TargetMode="External"/><Relationship Id="rId5" Type="http://schemas.openxmlformats.org/officeDocument/2006/relationships/hyperlink" Target="https://es.wikipedia.org/wiki/L%C3%ADnea_de_comandos" TargetMode="External"/><Relationship Id="rId4" Type="http://schemas.openxmlformats.org/officeDocument/2006/relationships/hyperlink" Target="https://es.wikipedia.org/wiki/MS-DOS" TargetMode="External"/><Relationship Id="rId9" Type="http://schemas.openxmlformats.org/officeDocument/2006/relationships/hyperlink" Target="https://es.wikipedia.org/wiki/Windows_8.1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victorhckinthefreeworld.wordpress.com/2013/03/25/las-7-mejores-distribuciones-de-gnulinux-del-2013/" TargetMode="External"/><Relationship Id="rId2" Type="http://schemas.openxmlformats.org/officeDocument/2006/relationships/hyperlink" Target="https://victorhckinthefreeworld.wordpress.com/2012/05/08/las-7-mejores-distribuciones-de-gnulinux-del-2012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victorhckinthefreeworld.com/2016/01/21/las-mejores-distribuciones-de-linux-para-el-2016/" TargetMode="External"/><Relationship Id="rId5" Type="http://schemas.openxmlformats.org/officeDocument/2006/relationships/hyperlink" Target="https://victorhckinthefreeworld.wordpress.com/2015/02/18/las-11-mejores-distribuciones-de-gnulinux-del-2015/" TargetMode="External"/><Relationship Id="rId4" Type="http://schemas.openxmlformats.org/officeDocument/2006/relationships/hyperlink" Target="https://victorhckinthefreeworld.wordpress.com/2014/01/18/las-7-mejores-distros-de-linux-para-el-2014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es.wikipedia.org/wiki/System_7" TargetMode="External"/><Relationship Id="rId13" Type="http://schemas.openxmlformats.org/officeDocument/2006/relationships/hyperlink" Target="https://es.wikipedia.org/wiki/Men%C3%BA_(inform%C3%A1tica)" TargetMode="External"/><Relationship Id="rId18" Type="http://schemas.openxmlformats.org/officeDocument/2006/relationships/hyperlink" Target="https://es.wikipedia.org/wiki/1985" TargetMode="External"/><Relationship Id="rId3" Type="http://schemas.openxmlformats.org/officeDocument/2006/relationships/hyperlink" Target="https://es.wikipedia.org/wiki/Idioma_espa%C3%B1ol" TargetMode="External"/><Relationship Id="rId21" Type="http://schemas.openxmlformats.org/officeDocument/2006/relationships/hyperlink" Target="https://es.wikipedia.org/wiki/Mac_OS_X" TargetMode="External"/><Relationship Id="rId7" Type="http://schemas.openxmlformats.org/officeDocument/2006/relationships/hyperlink" Target="https://es.wikipedia.org/wiki/Macintosh" TargetMode="External"/><Relationship Id="rId12" Type="http://schemas.openxmlformats.org/officeDocument/2006/relationships/hyperlink" Target="https://es.wikipedia.org/wiki/Icono_(inform%C3%A1tica)" TargetMode="External"/><Relationship Id="rId17" Type="http://schemas.openxmlformats.org/officeDocument/2006/relationships/hyperlink" Target="https://es.wikipedia.org/wiki/Andy_Hertzfeld" TargetMode="External"/><Relationship Id="rId2" Type="http://schemas.openxmlformats.org/officeDocument/2006/relationships/hyperlink" Target="https://es.wikipedia.org/wiki/Idioma_ingl%C3%A9s" TargetMode="External"/><Relationship Id="rId16" Type="http://schemas.openxmlformats.org/officeDocument/2006/relationships/hyperlink" Target="https://es.wikipedia.org/wiki/Jef_Raskin" TargetMode="External"/><Relationship Id="rId20" Type="http://schemas.openxmlformats.org/officeDocument/2006/relationships/hyperlink" Target="https://es.wikipedia.org/wiki/1999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s.wikipedia.org/wiki/Computadora" TargetMode="External"/><Relationship Id="rId11" Type="http://schemas.openxmlformats.org/officeDocument/2006/relationships/hyperlink" Target="https://es.wikipedia.org/wiki/Ventana_(inform%C3%A1tica)" TargetMode="External"/><Relationship Id="rId5" Type="http://schemas.openxmlformats.org/officeDocument/2006/relationships/hyperlink" Target="https://es.wikipedia.org/wiki/Apple_Inc." TargetMode="External"/><Relationship Id="rId15" Type="http://schemas.openxmlformats.org/officeDocument/2006/relationships/hyperlink" Target="https://es.wikipedia.org/wiki/Bill_Atkinson" TargetMode="External"/><Relationship Id="rId10" Type="http://schemas.openxmlformats.org/officeDocument/2006/relationships/hyperlink" Target="https://es.wikipedia.org/wiki/Mouse" TargetMode="External"/><Relationship Id="rId19" Type="http://schemas.openxmlformats.org/officeDocument/2006/relationships/hyperlink" Target="https://es.wikipedia.org/wiki/Mac_OS_9" TargetMode="External"/><Relationship Id="rId4" Type="http://schemas.openxmlformats.org/officeDocument/2006/relationships/hyperlink" Target="https://es.wikipedia.org/wiki/Sistema_operativo" TargetMode="External"/><Relationship Id="rId9" Type="http://schemas.openxmlformats.org/officeDocument/2006/relationships/hyperlink" Target="https://es.wikipedia.org/wiki/Interfaz_gr%C3%A1fica" TargetMode="External"/><Relationship Id="rId14" Type="http://schemas.openxmlformats.org/officeDocument/2006/relationships/hyperlink" Target="https://es.wikipedia.org/wiki/MS-DOS" TargetMode="External"/><Relationship Id="rId22" Type="http://schemas.openxmlformats.org/officeDocument/2006/relationships/hyperlink" Target="https://es.wikipedia.org/wiki/Unix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apple.com/es-es/HT201260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559">
              <a:srgbClr val="8998D4"/>
            </a:gs>
            <a:gs pos="23882">
              <a:srgbClr val="E996C9">
                <a:alpha val="97000"/>
                <a:lumMod val="96000"/>
                <a:lumOff val="4000"/>
              </a:srgbClr>
            </a:gs>
            <a:gs pos="0">
              <a:srgbClr val="00B0F0"/>
            </a:gs>
            <a:gs pos="71679">
              <a:srgbClr val="E481BE"/>
            </a:gs>
            <a:gs pos="20381">
              <a:srgbClr val="F696C7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69156" y="1215025"/>
            <a:ext cx="9027029" cy="3512588"/>
          </a:xfrm>
        </p:spPr>
        <p:txBody>
          <a:bodyPr/>
          <a:lstStyle/>
          <a:p>
            <a:r>
              <a:rPr lang="es-GT" sz="9600" dirty="0" smtClean="0">
                <a:latin typeface="Adobe Caslon Pro Bold" panose="0205070206050A020403" pitchFamily="18" charset="0"/>
              </a:rPr>
              <a:t>Sistemas operativos </a:t>
            </a:r>
            <a:endParaRPr lang="es-GT" sz="9600" dirty="0"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9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3000">
              <a:srgbClr val="F699C9"/>
            </a:gs>
            <a:gs pos="54870">
              <a:srgbClr val="7598D6"/>
            </a:gs>
            <a:gs pos="71679">
              <a:srgbClr val="E481BE"/>
            </a:gs>
            <a:gs pos="58000">
              <a:srgbClr val="00B0F0"/>
            </a:gs>
            <a:gs pos="20381">
              <a:srgbClr val="F696C7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Marcador de contenido 4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5170353"/>
              </p:ext>
            </p:extLst>
          </p:nvPr>
        </p:nvGraphicFramePr>
        <p:xfrm>
          <a:off x="2988371" y="1272435"/>
          <a:ext cx="5189538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59495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err="1" smtClean="0"/>
              <a:t>windows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4954" y="2653604"/>
            <a:ext cx="9066284" cy="3922560"/>
          </a:xfrm>
        </p:spPr>
        <p:txBody>
          <a:bodyPr>
            <a:normAutofit fontScale="92500" lnSpcReduction="10000"/>
          </a:bodyPr>
          <a:lstStyle/>
          <a:p>
            <a:r>
              <a:rPr lang="es-GT" b="1" dirty="0">
                <a:solidFill>
                  <a:srgbClr val="222222"/>
                </a:solidFill>
                <a:latin typeface="Arial" panose="020B0604020202020204" pitchFamily="34" charset="0"/>
              </a:rPr>
              <a:t>Microsoft Windows</a:t>
            </a:r>
            <a:r>
              <a:rPr lang="es-GT" dirty="0">
                <a:solidFill>
                  <a:srgbClr val="222222"/>
                </a:solidFill>
                <a:latin typeface="Arial" panose="020B0604020202020204" pitchFamily="34" charset="0"/>
              </a:rPr>
              <a:t> (conocido generalmente como </a:t>
            </a:r>
            <a:r>
              <a:rPr lang="es-GT" b="1" dirty="0">
                <a:solidFill>
                  <a:srgbClr val="222222"/>
                </a:solidFill>
                <a:latin typeface="Arial" panose="020B0604020202020204" pitchFamily="34" charset="0"/>
              </a:rPr>
              <a:t>Windows</a:t>
            </a:r>
            <a:r>
              <a:rPr lang="es-GT" dirty="0">
                <a:solidFill>
                  <a:srgbClr val="222222"/>
                </a:solidFill>
                <a:latin typeface="Arial" panose="020B0604020202020204" pitchFamily="34" charset="0"/>
              </a:rPr>
              <a:t> o </a:t>
            </a:r>
            <a:r>
              <a:rPr lang="es-GT" b="1" dirty="0">
                <a:solidFill>
                  <a:srgbClr val="222222"/>
                </a:solidFill>
                <a:latin typeface="Arial" panose="020B0604020202020204" pitchFamily="34" charset="0"/>
              </a:rPr>
              <a:t>MS Windows</a:t>
            </a:r>
            <a:r>
              <a:rPr lang="es-GT" dirty="0">
                <a:solidFill>
                  <a:srgbClr val="222222"/>
                </a:solidFill>
                <a:latin typeface="Arial" panose="020B0604020202020204" pitchFamily="34" charset="0"/>
              </a:rPr>
              <a:t>), es el nombre de una familia de </a:t>
            </a:r>
            <a:r>
              <a:rPr lang="es-GT" dirty="0">
                <a:solidFill>
                  <a:srgbClr val="0B0080"/>
                </a:solidFill>
                <a:latin typeface="Arial" panose="020B0604020202020204" pitchFamily="34" charset="0"/>
                <a:hlinkClick r:id="rId2" tooltip="Distribución de software"/>
              </a:rPr>
              <a:t>distribuciones</a:t>
            </a:r>
            <a:r>
              <a:rPr lang="es-GT" dirty="0">
                <a:solidFill>
                  <a:srgbClr val="222222"/>
                </a:solidFill>
                <a:latin typeface="Arial" panose="020B0604020202020204" pitchFamily="34" charset="0"/>
              </a:rPr>
              <a:t> de </a:t>
            </a:r>
            <a:r>
              <a:rPr lang="es-GT" dirty="0">
                <a:solidFill>
                  <a:srgbClr val="0B0080"/>
                </a:solidFill>
                <a:latin typeface="Arial" panose="020B0604020202020204" pitchFamily="34" charset="0"/>
                <a:hlinkClick r:id="rId3" tooltip="Software"/>
              </a:rPr>
              <a:t>software</a:t>
            </a:r>
            <a:r>
              <a:rPr lang="es-GT" dirty="0">
                <a:solidFill>
                  <a:srgbClr val="222222"/>
                </a:solidFill>
                <a:latin typeface="Arial" panose="020B0604020202020204" pitchFamily="34" charset="0"/>
              </a:rPr>
              <a:t> para </a:t>
            </a:r>
            <a:r>
              <a:rPr lang="es-GT" dirty="0">
                <a:solidFill>
                  <a:srgbClr val="0B0080"/>
                </a:solidFill>
                <a:latin typeface="Arial" panose="020B0604020202020204" pitchFamily="34" charset="0"/>
                <a:hlinkClick r:id="rId4" tooltip="Computadora personal"/>
              </a:rPr>
              <a:t>PC</a:t>
            </a:r>
            <a:r>
              <a:rPr lang="es-GT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s-GT" dirty="0" smtClean="0">
                <a:solidFill>
                  <a:srgbClr val="0B0080"/>
                </a:solidFill>
                <a:latin typeface="Arial" panose="020B0604020202020204" pitchFamily="34" charset="0"/>
                <a:hlinkClick r:id="rId5" tooltip="Smartphone"/>
              </a:rPr>
              <a:t>Smartphone</a:t>
            </a:r>
            <a:r>
              <a:rPr lang="es-GT" dirty="0" smtClean="0">
                <a:solidFill>
                  <a:srgbClr val="222222"/>
                </a:solidFill>
                <a:latin typeface="Arial" panose="020B0604020202020204" pitchFamily="34" charset="0"/>
              </a:rPr>
              <a:t>,</a:t>
            </a:r>
            <a:r>
              <a:rPr lang="es-GT" dirty="0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r>
              <a:rPr lang="es-GT" dirty="0">
                <a:solidFill>
                  <a:srgbClr val="0B0080"/>
                </a:solidFill>
                <a:latin typeface="Arial" panose="020B0604020202020204" pitchFamily="34" charset="0"/>
                <a:hlinkClick r:id="rId6" tooltip="Servidores"/>
              </a:rPr>
              <a:t>servidores</a:t>
            </a:r>
            <a:r>
              <a:rPr lang="es-GT" dirty="0">
                <a:solidFill>
                  <a:srgbClr val="222222"/>
                </a:solidFill>
                <a:latin typeface="Arial" panose="020B0604020202020204" pitchFamily="34" charset="0"/>
              </a:rPr>
              <a:t> y </a:t>
            </a:r>
            <a:r>
              <a:rPr lang="es-GT" dirty="0">
                <a:solidFill>
                  <a:srgbClr val="0B0080"/>
                </a:solidFill>
                <a:latin typeface="Arial" panose="020B0604020202020204" pitchFamily="34" charset="0"/>
                <a:hlinkClick r:id="rId7" tooltip="Sistemas empotrados"/>
              </a:rPr>
              <a:t>sistemas empotrados</a:t>
            </a:r>
            <a:r>
              <a:rPr lang="es-GT" dirty="0">
                <a:solidFill>
                  <a:srgbClr val="222222"/>
                </a:solidFill>
                <a:latin typeface="Arial" panose="020B0604020202020204" pitchFamily="34" charset="0"/>
              </a:rPr>
              <a:t>, desarrollados y vendidos por </a:t>
            </a:r>
            <a:r>
              <a:rPr lang="es-GT" dirty="0">
                <a:solidFill>
                  <a:srgbClr val="0B0080"/>
                </a:solidFill>
                <a:latin typeface="Arial" panose="020B0604020202020204" pitchFamily="34" charset="0"/>
                <a:hlinkClick r:id="rId8" tooltip="Microsoft"/>
              </a:rPr>
              <a:t>Microsoft</a:t>
            </a:r>
            <a:r>
              <a:rPr lang="es-GT" dirty="0">
                <a:solidFill>
                  <a:srgbClr val="222222"/>
                </a:solidFill>
                <a:latin typeface="Arial" panose="020B0604020202020204" pitchFamily="34" charset="0"/>
              </a:rPr>
              <a:t> y disponibles para múltiples arquitecturas, tales como </a:t>
            </a:r>
            <a:r>
              <a:rPr lang="es-GT" dirty="0">
                <a:solidFill>
                  <a:srgbClr val="0B0080"/>
                </a:solidFill>
                <a:latin typeface="Arial" panose="020B0604020202020204" pitchFamily="34" charset="0"/>
                <a:hlinkClick r:id="rId9" tooltip="X86"/>
              </a:rPr>
              <a:t>x86</a:t>
            </a:r>
            <a:r>
              <a:rPr lang="es-GT" dirty="0">
                <a:solidFill>
                  <a:srgbClr val="222222"/>
                </a:solidFill>
                <a:latin typeface="Arial" panose="020B0604020202020204" pitchFamily="34" charset="0"/>
              </a:rPr>
              <a:t> y </a:t>
            </a:r>
            <a:r>
              <a:rPr lang="es-GT" dirty="0">
                <a:solidFill>
                  <a:srgbClr val="0B0080"/>
                </a:solidFill>
                <a:latin typeface="Arial" panose="020B0604020202020204" pitchFamily="34" charset="0"/>
                <a:hlinkClick r:id="rId10" tooltip="Arquitectura ARM"/>
              </a:rPr>
              <a:t>ARM</a:t>
            </a:r>
            <a:r>
              <a:rPr lang="es-GT" dirty="0" smtClean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es-GT" dirty="0"/>
              <a:t>Desde un punto de vista técnico, no son </a:t>
            </a:r>
            <a:r>
              <a:rPr lang="es-GT" dirty="0">
                <a:hlinkClick r:id="rId11" tooltip="Sistemas operativos"/>
              </a:rPr>
              <a:t>sistemas operativos</a:t>
            </a:r>
            <a:r>
              <a:rPr lang="es-GT" dirty="0"/>
              <a:t>, sino que contienen uno (tradicionalmente MS-DOS, o el más actual cuyo núcleo es </a:t>
            </a:r>
            <a:r>
              <a:rPr lang="es-GT" dirty="0">
                <a:hlinkClick r:id="rId12" tooltip="Windows NT"/>
              </a:rPr>
              <a:t>Windows NT</a:t>
            </a:r>
            <a:r>
              <a:rPr lang="es-GT" dirty="0"/>
              <a:t>) junto con una amplia variedad de </a:t>
            </a:r>
            <a:r>
              <a:rPr lang="es-GT" dirty="0">
                <a:hlinkClick r:id="rId3" tooltip="Software"/>
              </a:rPr>
              <a:t>software</a:t>
            </a:r>
            <a:r>
              <a:rPr lang="es-GT" dirty="0"/>
              <a:t>; no obstante, es usual (aunque no necesariamente correcto) denominar al conjunto como </a:t>
            </a:r>
            <a:r>
              <a:rPr lang="es-GT" dirty="0">
                <a:hlinkClick r:id="rId13" tooltip="Sistema operativo"/>
              </a:rPr>
              <a:t>sistema operativo</a:t>
            </a:r>
            <a:r>
              <a:rPr lang="es-GT" dirty="0"/>
              <a:t> en lugar de </a:t>
            </a:r>
            <a:r>
              <a:rPr lang="es-GT" dirty="0">
                <a:hlinkClick r:id="rId2" tooltip="Distribución de software"/>
              </a:rPr>
              <a:t>distribución</a:t>
            </a:r>
            <a:r>
              <a:rPr lang="es-GT" dirty="0"/>
              <a:t>. Microsoft introdujo un entorno operativo denominado </a:t>
            </a:r>
            <a:r>
              <a:rPr lang="es-GT" i="1" dirty="0"/>
              <a:t>Windows</a:t>
            </a:r>
            <a:r>
              <a:rPr lang="es-GT" dirty="0"/>
              <a:t> el 20 de noviembre de </a:t>
            </a:r>
            <a:r>
              <a:rPr lang="es-GT" dirty="0">
                <a:hlinkClick r:id="rId14" tooltip="1985"/>
              </a:rPr>
              <a:t>1985</a:t>
            </a:r>
            <a:r>
              <a:rPr lang="es-GT" dirty="0"/>
              <a:t> como un complemento para </a:t>
            </a:r>
            <a:r>
              <a:rPr lang="es-GT" dirty="0">
                <a:hlinkClick r:id="rId15" tooltip="MS-DOS"/>
              </a:rPr>
              <a:t>MS-DOS</a:t>
            </a:r>
            <a:r>
              <a:rPr lang="es-GT" dirty="0"/>
              <a:t> en respuesta al creciente interés en las interfaces gráficas de usuario (</a:t>
            </a:r>
            <a:r>
              <a:rPr lang="es-GT" dirty="0">
                <a:hlinkClick r:id="rId16" tooltip="GUI"/>
              </a:rPr>
              <a:t>GUI</a:t>
            </a:r>
            <a:r>
              <a:rPr lang="es-GT" dirty="0"/>
              <a:t>).</a:t>
            </a:r>
            <a:r>
              <a:rPr lang="es-GT" baseline="30000" dirty="0">
                <a:hlinkClick r:id="rId17"/>
              </a:rPr>
              <a:t>1</a:t>
            </a:r>
            <a:r>
              <a:rPr lang="es-GT" dirty="0"/>
              <a:t> Microsoft Windows llegó a dominar el mercado mundial de computadoras personales, con más del 90 % de la cuota de mercado, superando a </a:t>
            </a:r>
            <a:r>
              <a:rPr lang="es-GT" dirty="0">
                <a:hlinkClick r:id="rId18" tooltip="Mac OS"/>
              </a:rPr>
              <a:t>Mac OS</a:t>
            </a:r>
            <a:r>
              <a:rPr lang="es-GT" dirty="0"/>
              <a:t>, que había sido introducido en </a:t>
            </a:r>
            <a:r>
              <a:rPr lang="es-GT" dirty="0">
                <a:hlinkClick r:id="rId19" tooltip="1984"/>
              </a:rPr>
              <a:t>1984</a:t>
            </a:r>
            <a:r>
              <a:rPr lang="es-GT" dirty="0"/>
              <a:t>.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422557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Windows versiones </a:t>
            </a:r>
            <a:endParaRPr lang="es-GT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 smtClean="0"/>
              <a:t>Primera versión </a:t>
            </a:r>
            <a:endParaRPr lang="es-GT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GT" dirty="0"/>
              <a:t>La primera versión se lanzó en </a:t>
            </a:r>
            <a:r>
              <a:rPr lang="es-GT" dirty="0">
                <a:hlinkClick r:id="rId2" tooltip="1985"/>
              </a:rPr>
              <a:t>1985</a:t>
            </a:r>
            <a:r>
              <a:rPr lang="es-GT" dirty="0"/>
              <a:t> y comenzó a utilizarse de forma generalizada gracias a su </a:t>
            </a:r>
            <a:r>
              <a:rPr lang="es-GT" dirty="0">
                <a:hlinkClick r:id="rId3" tooltip="Interfaz gráfica de usuario"/>
              </a:rPr>
              <a:t>interfaz gráfica de usuario</a:t>
            </a:r>
            <a:r>
              <a:rPr lang="es-GT" dirty="0"/>
              <a:t> (GUI, </a:t>
            </a:r>
            <a:r>
              <a:rPr lang="es-GT" i="1" dirty="0" smtClean="0"/>
              <a:t>Tropical Usar </a:t>
            </a:r>
            <a:r>
              <a:rPr lang="es-GT" i="1" dirty="0"/>
              <a:t>Interface</a:t>
            </a:r>
            <a:r>
              <a:rPr lang="es-GT" dirty="0"/>
              <a:t>) basada en ventanas. Hasta ese momento (y hasta mucho después como corazón de Windows), el sistema operativo más extendido era </a:t>
            </a:r>
            <a:r>
              <a:rPr lang="es-GT" dirty="0">
                <a:hlinkClick r:id="rId4" tooltip="MS-DOS"/>
              </a:rPr>
              <a:t>MS-DOS</a:t>
            </a:r>
            <a:r>
              <a:rPr lang="es-GT" dirty="0"/>
              <a:t> (</a:t>
            </a:r>
            <a:r>
              <a:rPr lang="es-GT" i="1" dirty="0"/>
              <a:t>Microsoft Disk </a:t>
            </a:r>
            <a:r>
              <a:rPr lang="es-GT" i="1" dirty="0" smtClean="0"/>
              <a:t>Operación Sistema</a:t>
            </a:r>
            <a:r>
              <a:rPr lang="es-GT" dirty="0" smtClean="0"/>
              <a:t>), </a:t>
            </a:r>
            <a:r>
              <a:rPr lang="es-GT" dirty="0"/>
              <a:t>que por aquel entonces contaba con una interfaz basada en </a:t>
            </a:r>
            <a:r>
              <a:rPr lang="es-GT" u="sng" dirty="0">
                <a:hlinkClick r:id="rId5" tooltip="Línea de comandos"/>
              </a:rPr>
              <a:t>línea de comandos</a:t>
            </a:r>
            <a:r>
              <a:rPr lang="es-GT" dirty="0"/>
              <a:t>.</a:t>
            </a:r>
            <a:endParaRPr lang="es-GT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GT" dirty="0" smtClean="0"/>
              <a:t>Versión de </a:t>
            </a:r>
            <a:r>
              <a:rPr lang="es-GT" dirty="0" err="1" smtClean="0"/>
              <a:t>windows</a:t>
            </a:r>
            <a:r>
              <a:rPr lang="es-GT" dirty="0" smtClean="0"/>
              <a:t> 10</a:t>
            </a:r>
            <a:endParaRPr lang="es-GT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GT" dirty="0"/>
              <a:t>El 30 de septiembre de 2014, Microsoft presentó </a:t>
            </a:r>
            <a:r>
              <a:rPr lang="es-GT" dirty="0">
                <a:hlinkClick r:id="rId6" tooltip="Windows 10"/>
              </a:rPr>
              <a:t>Windows 10</a:t>
            </a:r>
            <a:r>
              <a:rPr lang="es-GT" dirty="0"/>
              <a:t>, estando disponible desde ese día a usuarios avanzados que se suscribieran al programa </a:t>
            </a:r>
            <a:r>
              <a:rPr lang="es-GT" dirty="0" smtClean="0"/>
              <a:t>Incidir. </a:t>
            </a:r>
            <a:r>
              <a:rPr lang="es-GT" dirty="0"/>
              <a:t>Esta nueva versión del sistema operativo que llegó de forma oficial y gratuita a usuarios con licencia genuina de </a:t>
            </a:r>
            <a:r>
              <a:rPr lang="es-GT" dirty="0">
                <a:hlinkClick r:id="rId7" tooltip="Windows 7"/>
              </a:rPr>
              <a:t>Windows 7</a:t>
            </a:r>
            <a:r>
              <a:rPr lang="es-GT" dirty="0"/>
              <a:t>, </a:t>
            </a:r>
            <a:r>
              <a:rPr lang="es-GT" dirty="0">
                <a:hlinkClick r:id="rId8" tooltip="Windows 8"/>
              </a:rPr>
              <a:t>Windows 8</a:t>
            </a:r>
            <a:r>
              <a:rPr lang="es-GT" dirty="0"/>
              <a:t> y </a:t>
            </a:r>
            <a:r>
              <a:rPr lang="es-GT" dirty="0">
                <a:hlinkClick r:id="rId9" tooltip="Windows 8.1"/>
              </a:rPr>
              <a:t>Windows 8.1</a:t>
            </a:r>
            <a:r>
              <a:rPr lang="es-GT" dirty="0"/>
              <a:t> así como a </a:t>
            </a:r>
            <a:r>
              <a:rPr lang="es-GT" dirty="0" smtClean="0"/>
              <a:t>Incides </a:t>
            </a:r>
            <a:r>
              <a:rPr lang="es-GT" dirty="0"/>
              <a:t>el 29 de julio de 2015, siendo la primera versión que busca la unificación de dispositivos (escritorio, portátiles, teléfonos inteligentes, tabletas y videoconsolas) bajo una experiencia común, con lo que se espera eliminar algunos problemas que se presentaron con Windows 8/ 8.1.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971094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973667"/>
            <a:ext cx="8761413" cy="4011691"/>
          </a:xfrm>
        </p:spPr>
        <p:txBody>
          <a:bodyPr/>
          <a:lstStyle/>
          <a:p>
            <a:pPr algn="ctr"/>
            <a:r>
              <a:rPr lang="es-GT" sz="19900" dirty="0" smtClean="0">
                <a:solidFill>
                  <a:srgbClr val="00B050"/>
                </a:solidFill>
              </a:rPr>
              <a:t>Linux</a:t>
            </a:r>
            <a:endParaRPr lang="es-GT" sz="199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163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048000" y="228124"/>
            <a:ext cx="6096000" cy="640175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GT" sz="1400" b="1" dirty="0">
                <a:solidFill>
                  <a:srgbClr val="18319C"/>
                </a:solidFill>
                <a:latin typeface="verdana" panose="020B0604030504040204" pitchFamily="34" charset="0"/>
              </a:rPr>
              <a:t>Historia de Linux</a:t>
            </a:r>
          </a:p>
          <a:p>
            <a:pPr algn="just"/>
            <a:r>
              <a:rPr lang="es-GT" b="1" dirty="0">
                <a:solidFill>
                  <a:srgbClr val="000000"/>
                </a:solidFill>
                <a:latin typeface="verdana" panose="020B0604030504040204" pitchFamily="34" charset="0"/>
              </a:rPr>
              <a:t>LINUX</a:t>
            </a:r>
            <a:r>
              <a:rPr lang="es-GT" dirty="0">
                <a:solidFill>
                  <a:srgbClr val="000000"/>
                </a:solidFill>
                <a:latin typeface="verdana" panose="020B0604030504040204" pitchFamily="34" charset="0"/>
              </a:rPr>
              <a:t> hace su </a:t>
            </a:r>
            <a:r>
              <a:rPr lang="es-GT" dirty="0" smtClean="0">
                <a:solidFill>
                  <a:srgbClr val="000000"/>
                </a:solidFill>
                <a:latin typeface="verdana" panose="020B0604030504040204" pitchFamily="34" charset="0"/>
              </a:rPr>
              <a:t>aparición </a:t>
            </a:r>
            <a:r>
              <a:rPr lang="es-GT" dirty="0">
                <a:solidFill>
                  <a:srgbClr val="000000"/>
                </a:solidFill>
                <a:latin typeface="verdana" panose="020B0604030504040204" pitchFamily="34" charset="0"/>
              </a:rPr>
              <a:t>a principios de la </a:t>
            </a:r>
            <a:r>
              <a:rPr lang="es-GT" dirty="0" smtClean="0">
                <a:solidFill>
                  <a:srgbClr val="000000"/>
                </a:solidFill>
                <a:latin typeface="verdana" panose="020B0604030504040204" pitchFamily="34" charset="0"/>
              </a:rPr>
              <a:t>década </a:t>
            </a:r>
            <a:r>
              <a:rPr lang="es-GT" dirty="0">
                <a:solidFill>
                  <a:srgbClr val="000000"/>
                </a:solidFill>
                <a:latin typeface="verdana" panose="020B0604030504040204" pitchFamily="34" charset="0"/>
              </a:rPr>
              <a:t>de los noventa, era el año 1991 y por aquel entonces un estudiante de </a:t>
            </a:r>
            <a:r>
              <a:rPr lang="es-GT" dirty="0" smtClean="0">
                <a:solidFill>
                  <a:srgbClr val="000000"/>
                </a:solidFill>
                <a:latin typeface="verdana" panose="020B0604030504040204" pitchFamily="34" charset="0"/>
              </a:rPr>
              <a:t>informática </a:t>
            </a:r>
            <a:r>
              <a:rPr lang="es-GT" dirty="0">
                <a:solidFill>
                  <a:srgbClr val="000000"/>
                </a:solidFill>
                <a:latin typeface="verdana" panose="020B0604030504040204" pitchFamily="34" charset="0"/>
              </a:rPr>
              <a:t>de la Universidad de Helsinki, llamado </a:t>
            </a:r>
            <a:r>
              <a:rPr lang="es-GT" dirty="0" smtClean="0">
                <a:solidFill>
                  <a:srgbClr val="000000"/>
                </a:solidFill>
                <a:latin typeface="verdana" panose="020B0604030504040204" pitchFamily="34" charset="0"/>
              </a:rPr>
              <a:t>Linux Torvas, </a:t>
            </a:r>
            <a:r>
              <a:rPr lang="es-GT" dirty="0">
                <a:solidFill>
                  <a:srgbClr val="000000"/>
                </a:solidFill>
                <a:latin typeface="verdana" panose="020B0604030504040204" pitchFamily="34" charset="0"/>
              </a:rPr>
              <a:t>empezó como una afición y sin poderse imaginar a lo que </a:t>
            </a:r>
            <a:r>
              <a:rPr lang="es-GT" dirty="0" smtClean="0">
                <a:solidFill>
                  <a:srgbClr val="000000"/>
                </a:solidFill>
                <a:latin typeface="verdana" panose="020B0604030504040204" pitchFamily="34" charset="0"/>
              </a:rPr>
              <a:t>llegaría </a:t>
            </a:r>
            <a:r>
              <a:rPr lang="es-GT" dirty="0">
                <a:solidFill>
                  <a:srgbClr val="000000"/>
                </a:solidFill>
                <a:latin typeface="verdana" panose="020B0604030504040204" pitchFamily="34" charset="0"/>
              </a:rPr>
              <a:t>este proyecto, a programar las primeras </a:t>
            </a:r>
            <a:r>
              <a:rPr lang="es-GT" dirty="0" smtClean="0">
                <a:solidFill>
                  <a:srgbClr val="000000"/>
                </a:solidFill>
                <a:latin typeface="verdana" panose="020B0604030504040204" pitchFamily="34" charset="0"/>
              </a:rPr>
              <a:t>líneas </a:t>
            </a:r>
            <a:r>
              <a:rPr lang="es-GT" dirty="0">
                <a:solidFill>
                  <a:srgbClr val="000000"/>
                </a:solidFill>
                <a:latin typeface="verdana" panose="020B0604030504040204" pitchFamily="34" charset="0"/>
              </a:rPr>
              <a:t>de </a:t>
            </a:r>
            <a:r>
              <a:rPr lang="es-GT" dirty="0" smtClean="0">
                <a:solidFill>
                  <a:srgbClr val="000000"/>
                </a:solidFill>
                <a:latin typeface="verdana" panose="020B0604030504040204" pitchFamily="34" charset="0"/>
              </a:rPr>
              <a:t>código </a:t>
            </a:r>
            <a:r>
              <a:rPr lang="es-GT" dirty="0">
                <a:solidFill>
                  <a:srgbClr val="000000"/>
                </a:solidFill>
                <a:latin typeface="verdana" panose="020B0604030504040204" pitchFamily="34" charset="0"/>
              </a:rPr>
              <a:t>de este sistema operativo llamado </a:t>
            </a:r>
            <a:r>
              <a:rPr lang="es-GT" b="1" i="1" dirty="0">
                <a:solidFill>
                  <a:srgbClr val="000000"/>
                </a:solidFill>
                <a:latin typeface="verdana" panose="020B0604030504040204" pitchFamily="34" charset="0"/>
              </a:rPr>
              <a:t>LINUX</a:t>
            </a:r>
            <a:r>
              <a:rPr lang="es-GT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pPr algn="just"/>
            <a:r>
              <a:rPr lang="es-GT" dirty="0">
                <a:solidFill>
                  <a:srgbClr val="000000"/>
                </a:solidFill>
                <a:latin typeface="verdana" panose="020B0604030504040204" pitchFamily="34" charset="0"/>
              </a:rPr>
              <a:t>Este comienzo estuvo inspirado en </a:t>
            </a:r>
            <a:r>
              <a:rPr lang="es-GT" b="1" dirty="0">
                <a:solidFill>
                  <a:srgbClr val="000000"/>
                </a:solidFill>
                <a:latin typeface="verdana" panose="020B0604030504040204" pitchFamily="34" charset="0"/>
              </a:rPr>
              <a:t>MINIX</a:t>
            </a:r>
            <a:r>
              <a:rPr lang="es-GT" dirty="0">
                <a:solidFill>
                  <a:srgbClr val="000000"/>
                </a:solidFill>
                <a:latin typeface="verdana" panose="020B0604030504040204" pitchFamily="34" charset="0"/>
              </a:rPr>
              <a:t>, un pequeño sistema Unix desarrollado por Andy Tanenbaum. Las primeras discusiones sobre </a:t>
            </a:r>
            <a:r>
              <a:rPr lang="es-GT" b="1" dirty="0">
                <a:solidFill>
                  <a:srgbClr val="000000"/>
                </a:solidFill>
                <a:latin typeface="verdana" panose="020B0604030504040204" pitchFamily="34" charset="0"/>
              </a:rPr>
              <a:t>Linux</a:t>
            </a:r>
            <a:r>
              <a:rPr lang="es-GT" dirty="0">
                <a:solidFill>
                  <a:srgbClr val="000000"/>
                </a:solidFill>
                <a:latin typeface="verdana" panose="020B0604030504040204" pitchFamily="34" charset="0"/>
              </a:rPr>
              <a:t> fueron en el grupo de noticias comp.os.minix, en estas discusiones se hablaba sobre todo del desarrollo de un pequeño sistema </a:t>
            </a:r>
            <a:r>
              <a:rPr lang="es-GT" b="1" dirty="0">
                <a:solidFill>
                  <a:srgbClr val="000000"/>
                </a:solidFill>
                <a:latin typeface="verdana" panose="020B0604030504040204" pitchFamily="34" charset="0"/>
              </a:rPr>
              <a:t>Unix</a:t>
            </a:r>
            <a:r>
              <a:rPr lang="es-GT" dirty="0">
                <a:solidFill>
                  <a:srgbClr val="000000"/>
                </a:solidFill>
                <a:latin typeface="verdana" panose="020B0604030504040204" pitchFamily="34" charset="0"/>
              </a:rPr>
              <a:t> para usuarios de </a:t>
            </a:r>
            <a:r>
              <a:rPr lang="es-GT" dirty="0" err="1">
                <a:solidFill>
                  <a:srgbClr val="000000"/>
                </a:solidFill>
                <a:latin typeface="verdana" panose="020B0604030504040204" pitchFamily="34" charset="0"/>
              </a:rPr>
              <a:t>Minix</a:t>
            </a:r>
            <a:r>
              <a:rPr lang="es-GT" dirty="0">
                <a:solidFill>
                  <a:srgbClr val="000000"/>
                </a:solidFill>
                <a:latin typeface="verdana" panose="020B0604030504040204" pitchFamily="34" charset="0"/>
              </a:rPr>
              <a:t> que </a:t>
            </a:r>
            <a:r>
              <a:rPr lang="es-GT" dirty="0" smtClean="0">
                <a:solidFill>
                  <a:srgbClr val="000000"/>
                </a:solidFill>
                <a:latin typeface="verdana" panose="020B0604030504040204" pitchFamily="34" charset="0"/>
              </a:rPr>
              <a:t>querían </a:t>
            </a:r>
            <a:r>
              <a:rPr lang="es-GT" dirty="0">
                <a:solidFill>
                  <a:srgbClr val="000000"/>
                </a:solidFill>
                <a:latin typeface="verdana" panose="020B0604030504040204" pitchFamily="34" charset="0"/>
              </a:rPr>
              <a:t>mas.</a:t>
            </a:r>
          </a:p>
          <a:p>
            <a:pPr algn="just"/>
            <a:r>
              <a:rPr lang="es-GT" dirty="0" smtClean="0">
                <a:solidFill>
                  <a:srgbClr val="000000"/>
                </a:solidFill>
                <a:latin typeface="verdana" panose="020B0604030504040204" pitchFamily="34" charset="0"/>
              </a:rPr>
              <a:t>Linux </a:t>
            </a:r>
            <a:r>
              <a:rPr lang="es-GT" dirty="0">
                <a:solidFill>
                  <a:srgbClr val="000000"/>
                </a:solidFill>
                <a:latin typeface="verdana" panose="020B0604030504040204" pitchFamily="34" charset="0"/>
              </a:rPr>
              <a:t>nunca anunció la </a:t>
            </a:r>
            <a:r>
              <a:rPr lang="es-GT" dirty="0" smtClean="0">
                <a:solidFill>
                  <a:srgbClr val="000000"/>
                </a:solidFill>
                <a:latin typeface="verdana" panose="020B0604030504040204" pitchFamily="34" charset="0"/>
              </a:rPr>
              <a:t>versión </a:t>
            </a:r>
            <a:r>
              <a:rPr lang="es-GT" dirty="0">
                <a:solidFill>
                  <a:srgbClr val="000000"/>
                </a:solidFill>
                <a:latin typeface="verdana" panose="020B0604030504040204" pitchFamily="34" charset="0"/>
              </a:rPr>
              <a:t>0.01 de </a:t>
            </a:r>
            <a:r>
              <a:rPr lang="es-GT" b="1" dirty="0">
                <a:solidFill>
                  <a:srgbClr val="000000"/>
                </a:solidFill>
                <a:latin typeface="verdana" panose="020B0604030504040204" pitchFamily="34" charset="0"/>
              </a:rPr>
              <a:t>Linux</a:t>
            </a:r>
            <a:r>
              <a:rPr lang="es-GT" dirty="0">
                <a:solidFill>
                  <a:srgbClr val="000000"/>
                </a:solidFill>
                <a:latin typeface="verdana" panose="020B0604030504040204" pitchFamily="34" charset="0"/>
              </a:rPr>
              <a:t> (</a:t>
            </a:r>
            <a:r>
              <a:rPr lang="es-GT" i="1" dirty="0">
                <a:solidFill>
                  <a:srgbClr val="000000"/>
                </a:solidFill>
                <a:latin typeface="verdana" panose="020B0604030504040204" pitchFamily="34" charset="0"/>
              </a:rPr>
              <a:t>agosto 1991</a:t>
            </a:r>
            <a:r>
              <a:rPr lang="es-GT" dirty="0">
                <a:solidFill>
                  <a:srgbClr val="000000"/>
                </a:solidFill>
                <a:latin typeface="verdana" panose="020B0604030504040204" pitchFamily="34" charset="0"/>
              </a:rPr>
              <a:t>), esta </a:t>
            </a:r>
            <a:r>
              <a:rPr lang="es-GT" dirty="0" err="1">
                <a:solidFill>
                  <a:srgbClr val="000000"/>
                </a:solidFill>
                <a:latin typeface="verdana" panose="020B0604030504040204" pitchFamily="34" charset="0"/>
              </a:rPr>
              <a:t>version</a:t>
            </a:r>
            <a:r>
              <a:rPr lang="es-GT" dirty="0">
                <a:solidFill>
                  <a:srgbClr val="000000"/>
                </a:solidFill>
                <a:latin typeface="verdana" panose="020B0604030504040204" pitchFamily="34" charset="0"/>
              </a:rPr>
              <a:t> no era ni siquiera ejecutable, solamente </a:t>
            </a:r>
            <a:r>
              <a:rPr lang="es-GT" dirty="0" smtClean="0">
                <a:solidFill>
                  <a:srgbClr val="000000"/>
                </a:solidFill>
                <a:latin typeface="verdana" panose="020B0604030504040204" pitchFamily="34" charset="0"/>
              </a:rPr>
              <a:t>incluía </a:t>
            </a:r>
            <a:r>
              <a:rPr lang="es-GT" dirty="0">
                <a:solidFill>
                  <a:srgbClr val="000000"/>
                </a:solidFill>
                <a:latin typeface="verdana" panose="020B0604030504040204" pitchFamily="34" charset="0"/>
              </a:rPr>
              <a:t>los principios del </a:t>
            </a:r>
            <a:r>
              <a:rPr lang="es-GT" dirty="0" smtClean="0">
                <a:solidFill>
                  <a:srgbClr val="000000"/>
                </a:solidFill>
                <a:latin typeface="verdana" panose="020B0604030504040204" pitchFamily="34" charset="0"/>
              </a:rPr>
              <a:t>núcleo </a:t>
            </a:r>
            <a:r>
              <a:rPr lang="es-GT" dirty="0">
                <a:solidFill>
                  <a:srgbClr val="000000"/>
                </a:solidFill>
                <a:latin typeface="verdana" panose="020B0604030504040204" pitchFamily="34" charset="0"/>
              </a:rPr>
              <a:t>del sistema, estaba escrita en lenguaje ensamblador y asumía que uno tenía acceso a un sistema </a:t>
            </a:r>
            <a:r>
              <a:rPr lang="es-GT" dirty="0" smtClean="0">
                <a:solidFill>
                  <a:srgbClr val="000000"/>
                </a:solidFill>
                <a:latin typeface="verdana" panose="020B0604030504040204" pitchFamily="34" charset="0"/>
              </a:rPr>
              <a:t>Minis </a:t>
            </a:r>
            <a:r>
              <a:rPr lang="es-GT" dirty="0">
                <a:solidFill>
                  <a:srgbClr val="000000"/>
                </a:solidFill>
                <a:latin typeface="verdana" panose="020B0604030504040204" pitchFamily="34" charset="0"/>
              </a:rPr>
              <a:t>para su compilación.</a:t>
            </a:r>
            <a:endParaRPr lang="es-GT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102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Versiones de LINUX</a:t>
            </a:r>
            <a:endParaRPr lang="es-GT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 err="1" smtClean="0"/>
              <a:t>Gnu</a:t>
            </a:r>
            <a:r>
              <a:rPr lang="es-GT" dirty="0" smtClean="0"/>
              <a:t>/</a:t>
            </a:r>
            <a:r>
              <a:rPr lang="es-GT" dirty="0" err="1" smtClean="0"/>
              <a:t>linux</a:t>
            </a:r>
            <a:endParaRPr lang="es-GT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926353" y="3179762"/>
            <a:ext cx="4825158" cy="3471559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s-GT" sz="1900" dirty="0"/>
              <a:t>El mundo de las distribuciones de GNU/Linux es muy amplio y cambiante. Nuevas tecnologías, nuevos retos, nuevas soluciones, etc…</a:t>
            </a:r>
          </a:p>
          <a:p>
            <a:pPr fontAlgn="base"/>
            <a:r>
              <a:rPr lang="es-GT" sz="1900" dirty="0"/>
              <a:t>Las distribuciones y las comunidades que las crean y mantienen tienen que estar muy alerta para estar siempre al día y ofrecer a sus usuarios sistemas operativos eficientes, seguros, estables y bonitos…</a:t>
            </a:r>
          </a:p>
          <a:p>
            <a:pPr fontAlgn="base"/>
            <a:r>
              <a:rPr lang="es-GT" sz="1900" dirty="0"/>
              <a:t>En este artículo echaremos un vistazo a diferentes distribuciones de GNU/Linux que son las mejores en sus categorías, o que para este año 2017 serán una revelación o se afianzarán más aún.</a:t>
            </a:r>
          </a:p>
          <a:p>
            <a:pPr fontAlgn="base"/>
            <a:r>
              <a:rPr lang="es-GT" sz="1900" dirty="0"/>
              <a:t>Puedes consultar los artículos del </a:t>
            </a:r>
            <a:r>
              <a:rPr lang="es-GT" sz="1900" b="1" dirty="0">
                <a:hlinkClick r:id="rId2"/>
              </a:rPr>
              <a:t>2012</a:t>
            </a:r>
            <a:r>
              <a:rPr lang="es-GT" sz="1900" dirty="0"/>
              <a:t>, </a:t>
            </a:r>
            <a:r>
              <a:rPr lang="es-GT" sz="1900" b="1" dirty="0">
                <a:hlinkClick r:id="rId3"/>
              </a:rPr>
              <a:t>2013</a:t>
            </a:r>
            <a:r>
              <a:rPr lang="es-GT" sz="1900" dirty="0"/>
              <a:t>, </a:t>
            </a:r>
            <a:r>
              <a:rPr lang="es-GT" sz="1900" b="1" dirty="0">
                <a:hlinkClick r:id="rId4"/>
              </a:rPr>
              <a:t>2014</a:t>
            </a:r>
            <a:r>
              <a:rPr lang="es-GT" sz="1900" dirty="0">
                <a:hlinkClick r:id="rId4"/>
              </a:rPr>
              <a:t>,</a:t>
            </a:r>
            <a:r>
              <a:rPr lang="es-GT" sz="1900" dirty="0"/>
              <a:t> </a:t>
            </a:r>
            <a:r>
              <a:rPr lang="es-GT" sz="1900" b="1" dirty="0">
                <a:hlinkClick r:id="rId5"/>
              </a:rPr>
              <a:t>2015</a:t>
            </a:r>
            <a:r>
              <a:rPr lang="es-GT" sz="1900" dirty="0">
                <a:hlinkClick r:id="rId5"/>
              </a:rPr>
              <a:t> </a:t>
            </a:r>
            <a:r>
              <a:rPr lang="es-GT" sz="1900" dirty="0"/>
              <a:t> y </a:t>
            </a:r>
            <a:r>
              <a:rPr lang="es-GT" sz="1900" b="1" dirty="0">
                <a:hlinkClick r:id="rId6"/>
              </a:rPr>
              <a:t>2016 </a:t>
            </a:r>
            <a:r>
              <a:rPr lang="es-GT" sz="1900" dirty="0"/>
              <a:t>para ver la evolución, comparar o saber cuales eran las tendencias </a:t>
            </a:r>
            <a:r>
              <a:rPr lang="es-GT" sz="1900" dirty="0" smtClean="0"/>
              <a:t>pasadas</a:t>
            </a:r>
            <a:endParaRPr lang="es-GT" sz="1900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GT" dirty="0" smtClean="0"/>
              <a:t>Parrot Linux 2017</a:t>
            </a:r>
            <a:endParaRPr lang="es-GT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s-GT" dirty="0">
                <a:solidFill>
                  <a:srgbClr val="3C3D47"/>
                </a:solidFill>
                <a:latin typeface="Noto Sans"/>
              </a:rPr>
              <a:t>Esta distribución está </a:t>
            </a:r>
            <a:r>
              <a:rPr lang="es-GT" b="1" dirty="0">
                <a:solidFill>
                  <a:srgbClr val="3C3D47"/>
                </a:solidFill>
                <a:latin typeface="inherit"/>
              </a:rPr>
              <a:t>basada en Debian</a:t>
            </a:r>
            <a:r>
              <a:rPr lang="es-GT" dirty="0">
                <a:solidFill>
                  <a:srgbClr val="3C3D47"/>
                </a:solidFill>
                <a:latin typeface="Noto Sans"/>
              </a:rPr>
              <a:t> y ofrece casi todas las herramientas de </a:t>
            </a:r>
            <a:r>
              <a:rPr lang="es-GT" b="1" dirty="0">
                <a:solidFill>
                  <a:srgbClr val="3C3D47"/>
                </a:solidFill>
                <a:latin typeface="inherit"/>
              </a:rPr>
              <a:t>prueba de penetración</a:t>
            </a:r>
            <a:r>
              <a:rPr lang="es-GT" dirty="0">
                <a:solidFill>
                  <a:srgbClr val="3C3D47"/>
                </a:solidFill>
                <a:latin typeface="Noto Sans"/>
              </a:rPr>
              <a:t> que pudieras desear.</a:t>
            </a:r>
          </a:p>
          <a:p>
            <a:pPr fontAlgn="base"/>
            <a:r>
              <a:rPr lang="es-GT" dirty="0">
                <a:solidFill>
                  <a:srgbClr val="3C3D47"/>
                </a:solidFill>
                <a:latin typeface="Noto Sans"/>
              </a:rPr>
              <a:t>También encontrarás herramientas para</a:t>
            </a:r>
            <a:r>
              <a:rPr lang="es-GT" b="1" dirty="0">
                <a:solidFill>
                  <a:srgbClr val="3C3D47"/>
                </a:solidFill>
                <a:latin typeface="inherit"/>
              </a:rPr>
              <a:t> criptografía, la nube, anonimato, pruebas forenses, programación e incluso orientadas a la productividad.</a:t>
            </a:r>
            <a:endParaRPr lang="es-GT" dirty="0">
              <a:solidFill>
                <a:srgbClr val="3C3D47"/>
              </a:solidFill>
              <a:latin typeface="Noto Sans"/>
            </a:endParaRPr>
          </a:p>
          <a:p>
            <a:pPr fontAlgn="base"/>
            <a:r>
              <a:rPr lang="es-GT" dirty="0">
                <a:solidFill>
                  <a:srgbClr val="3C3D47"/>
                </a:solidFill>
                <a:latin typeface="Noto Sans"/>
              </a:rPr>
              <a:t>Todas estas herramientas (y hay muchas) son una buena pareja de un sistema sólido como una roca que crean una distribución perfecta para seguridad y administración de redes.</a:t>
            </a:r>
          </a:p>
          <a:p>
            <a:pPr fontAlgn="base"/>
            <a:r>
              <a:rPr lang="es-GT" dirty="0">
                <a:solidFill>
                  <a:srgbClr val="3C3D47"/>
                </a:solidFill>
                <a:latin typeface="Noto Sans"/>
              </a:rPr>
              <a:t>Parrot ahora mismo está en el</a:t>
            </a:r>
            <a:r>
              <a:rPr lang="es-GT" b="1" dirty="0">
                <a:solidFill>
                  <a:srgbClr val="3C3D47"/>
                </a:solidFill>
                <a:latin typeface="inherit"/>
              </a:rPr>
              <a:t> puesto 57 de Distrowatch</a:t>
            </a:r>
            <a:r>
              <a:rPr lang="es-GT" dirty="0">
                <a:solidFill>
                  <a:srgbClr val="3C3D47"/>
                </a:solidFill>
                <a:latin typeface="Noto Sans"/>
              </a:rPr>
              <a:t>, y espero ver un salto significante en esa lista al final del año.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387427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sz="16600" dirty="0" smtClean="0">
                <a:solidFill>
                  <a:srgbClr val="FF0000"/>
                </a:solidFill>
              </a:rPr>
              <a:t>Mac OS </a:t>
            </a:r>
            <a:endParaRPr lang="es-GT" sz="1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137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3048000" y="58847"/>
            <a:ext cx="6096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GT" b="1" dirty="0">
                <a:solidFill>
                  <a:srgbClr val="222222"/>
                </a:solidFill>
                <a:latin typeface="Arial" panose="020B0604020202020204" pitchFamily="34" charset="0"/>
              </a:rPr>
              <a:t>Mac OS</a:t>
            </a:r>
            <a:r>
              <a:rPr lang="es-GT" dirty="0">
                <a:solidFill>
                  <a:srgbClr val="222222"/>
                </a:solidFill>
                <a:latin typeface="Arial" panose="020B0604020202020204" pitchFamily="34" charset="0"/>
              </a:rPr>
              <a:t> (del </a:t>
            </a:r>
            <a:r>
              <a:rPr lang="es-GT" dirty="0">
                <a:solidFill>
                  <a:srgbClr val="0B0080"/>
                </a:solidFill>
                <a:latin typeface="Arial" panose="020B0604020202020204" pitchFamily="34" charset="0"/>
                <a:hlinkClick r:id="rId2" tooltip="Idioma inglés"/>
              </a:rPr>
              <a:t>inglés</a:t>
            </a:r>
            <a:r>
              <a:rPr lang="es-GT" dirty="0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r>
              <a:rPr lang="es-GT" b="1" i="1" dirty="0">
                <a:solidFill>
                  <a:srgbClr val="222222"/>
                </a:solidFill>
                <a:latin typeface="Arial" panose="020B0604020202020204" pitchFamily="34" charset="0"/>
              </a:rPr>
              <a:t>Macintosh </a:t>
            </a:r>
            <a:r>
              <a:rPr lang="es-GT" b="1" i="1" dirty="0" smtClean="0">
                <a:solidFill>
                  <a:srgbClr val="222222"/>
                </a:solidFill>
                <a:latin typeface="Arial" panose="020B0604020202020204" pitchFamily="34" charset="0"/>
              </a:rPr>
              <a:t>Operación Sistema</a:t>
            </a:r>
            <a:r>
              <a:rPr lang="es-GT" dirty="0" smtClean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es-GT" dirty="0">
                <a:solidFill>
                  <a:srgbClr val="222222"/>
                </a:solidFill>
                <a:latin typeface="Arial" panose="020B0604020202020204" pitchFamily="34" charset="0"/>
              </a:rPr>
              <a:t>en </a:t>
            </a:r>
            <a:r>
              <a:rPr lang="es-GT" dirty="0">
                <a:solidFill>
                  <a:srgbClr val="0B0080"/>
                </a:solidFill>
                <a:latin typeface="Arial" panose="020B0604020202020204" pitchFamily="34" charset="0"/>
                <a:hlinkClick r:id="rId3" tooltip="Idioma español"/>
              </a:rPr>
              <a:t>español</a:t>
            </a:r>
            <a:r>
              <a:rPr lang="es-GT" dirty="0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r>
              <a:rPr lang="es-GT" i="1" dirty="0">
                <a:solidFill>
                  <a:srgbClr val="222222"/>
                </a:solidFill>
                <a:latin typeface="Arial" panose="020B0604020202020204" pitchFamily="34" charset="0"/>
              </a:rPr>
              <a:t>Sistema Operativo de Macintosh</a:t>
            </a:r>
            <a:r>
              <a:rPr lang="es-GT" dirty="0">
                <a:solidFill>
                  <a:srgbClr val="222222"/>
                </a:solidFill>
                <a:latin typeface="Arial" panose="020B0604020202020204" pitchFamily="34" charset="0"/>
              </a:rPr>
              <a:t>) es el nombre del </a:t>
            </a:r>
            <a:r>
              <a:rPr lang="es-GT" dirty="0">
                <a:solidFill>
                  <a:srgbClr val="0B0080"/>
                </a:solidFill>
                <a:latin typeface="Arial" panose="020B0604020202020204" pitchFamily="34" charset="0"/>
                <a:hlinkClick r:id="rId4" tooltip="Sistema operativo"/>
              </a:rPr>
              <a:t>sistema operativo</a:t>
            </a:r>
            <a:r>
              <a:rPr lang="es-GT" dirty="0">
                <a:solidFill>
                  <a:srgbClr val="222222"/>
                </a:solidFill>
                <a:latin typeface="Arial" panose="020B0604020202020204" pitchFamily="34" charset="0"/>
              </a:rPr>
              <a:t> creado por </a:t>
            </a:r>
            <a:r>
              <a:rPr lang="es-GT" dirty="0">
                <a:solidFill>
                  <a:srgbClr val="0B0080"/>
                </a:solidFill>
                <a:latin typeface="Arial" panose="020B0604020202020204" pitchFamily="34" charset="0"/>
                <a:hlinkClick r:id="rId5" tooltip="Apple Inc."/>
              </a:rPr>
              <a:t>Apple</a:t>
            </a:r>
            <a:r>
              <a:rPr lang="es-GT" dirty="0">
                <a:solidFill>
                  <a:srgbClr val="222222"/>
                </a:solidFill>
                <a:latin typeface="Arial" panose="020B0604020202020204" pitchFamily="34" charset="0"/>
              </a:rPr>
              <a:t> para su línea de </a:t>
            </a:r>
            <a:r>
              <a:rPr lang="es-GT" dirty="0">
                <a:solidFill>
                  <a:srgbClr val="0B0080"/>
                </a:solidFill>
                <a:latin typeface="Arial" panose="020B0604020202020204" pitchFamily="34" charset="0"/>
                <a:hlinkClick r:id="rId6" tooltip="Computadora"/>
              </a:rPr>
              <a:t>computadoras</a:t>
            </a:r>
            <a:r>
              <a:rPr lang="es-GT" dirty="0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r>
              <a:rPr lang="es-GT" dirty="0">
                <a:solidFill>
                  <a:srgbClr val="0B0080"/>
                </a:solidFill>
                <a:latin typeface="Arial" panose="020B0604020202020204" pitchFamily="34" charset="0"/>
                <a:hlinkClick r:id="rId7" tooltip="Macintosh"/>
              </a:rPr>
              <a:t>Macintosh</a:t>
            </a:r>
            <a:r>
              <a:rPr lang="es-GT" dirty="0">
                <a:solidFill>
                  <a:srgbClr val="222222"/>
                </a:solidFill>
                <a:latin typeface="Arial" panose="020B0604020202020204" pitchFamily="34" charset="0"/>
              </a:rPr>
              <a:t>, también aplicado retroactivamente a las versiones anteriores a </a:t>
            </a:r>
            <a:r>
              <a:rPr lang="es-GT" dirty="0" smtClean="0">
                <a:solidFill>
                  <a:srgbClr val="0B0080"/>
                </a:solidFill>
                <a:latin typeface="Arial" panose="020B0604020202020204" pitchFamily="34" charset="0"/>
                <a:hlinkClick r:id="rId8" tooltip="System 7"/>
              </a:rPr>
              <a:t>Sistema </a:t>
            </a:r>
            <a:r>
              <a:rPr lang="es-GT" dirty="0">
                <a:solidFill>
                  <a:srgbClr val="0B0080"/>
                </a:solidFill>
                <a:latin typeface="Arial" panose="020B0604020202020204" pitchFamily="34" charset="0"/>
                <a:hlinkClick r:id="rId8" tooltip="System 7"/>
              </a:rPr>
              <a:t>7.6</a:t>
            </a:r>
            <a:r>
              <a:rPr lang="es-GT" dirty="0">
                <a:solidFill>
                  <a:srgbClr val="222222"/>
                </a:solidFill>
                <a:latin typeface="Arial" panose="020B0604020202020204" pitchFamily="34" charset="0"/>
              </a:rPr>
              <a:t>, y que apareció por primera vez en </a:t>
            </a:r>
            <a:r>
              <a:rPr lang="es-GT" dirty="0" smtClean="0">
                <a:solidFill>
                  <a:srgbClr val="222222"/>
                </a:solidFill>
                <a:latin typeface="Arial" panose="020B0604020202020204" pitchFamily="34" charset="0"/>
              </a:rPr>
              <a:t>Sistema </a:t>
            </a:r>
            <a:r>
              <a:rPr lang="es-GT" dirty="0">
                <a:solidFill>
                  <a:srgbClr val="222222"/>
                </a:solidFill>
                <a:latin typeface="Arial" panose="020B0604020202020204" pitchFamily="34" charset="0"/>
              </a:rPr>
              <a:t>7.5.1. Es conocido por haber sido uno de los primeros sistemas dirigidos al gran público en contar con una </a:t>
            </a:r>
            <a:r>
              <a:rPr lang="es-GT" dirty="0">
                <a:solidFill>
                  <a:srgbClr val="0B0080"/>
                </a:solidFill>
                <a:latin typeface="Arial" panose="020B0604020202020204" pitchFamily="34" charset="0"/>
                <a:hlinkClick r:id="rId9" tooltip="Interfaz gráfica"/>
              </a:rPr>
              <a:t>interfaz gráfica</a:t>
            </a:r>
            <a:r>
              <a:rPr lang="es-GT" dirty="0">
                <a:solidFill>
                  <a:srgbClr val="222222"/>
                </a:solidFill>
                <a:latin typeface="Arial" panose="020B0604020202020204" pitchFamily="34" charset="0"/>
              </a:rPr>
              <a:t> compuesta por la interacción del </a:t>
            </a:r>
            <a:r>
              <a:rPr lang="es-GT" i="1" dirty="0">
                <a:solidFill>
                  <a:srgbClr val="0B0080"/>
                </a:solidFill>
                <a:latin typeface="Arial" panose="020B0604020202020204" pitchFamily="34" charset="0"/>
                <a:hlinkClick r:id="rId10" tooltip="Mouse"/>
              </a:rPr>
              <a:t>mouse</a:t>
            </a:r>
            <a:r>
              <a:rPr lang="es-GT" dirty="0">
                <a:solidFill>
                  <a:srgbClr val="222222"/>
                </a:solidFill>
                <a:latin typeface="Arial" panose="020B0604020202020204" pitchFamily="34" charset="0"/>
              </a:rPr>
              <a:t> con </a:t>
            </a:r>
            <a:r>
              <a:rPr lang="es-GT" dirty="0">
                <a:solidFill>
                  <a:srgbClr val="0B0080"/>
                </a:solidFill>
                <a:latin typeface="Arial" panose="020B0604020202020204" pitchFamily="34" charset="0"/>
                <a:hlinkClick r:id="rId11" tooltip="Ventana (informática)"/>
              </a:rPr>
              <a:t>ventanas</a:t>
            </a:r>
            <a:r>
              <a:rPr lang="es-GT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s-GT" dirty="0">
                <a:solidFill>
                  <a:srgbClr val="0B0080"/>
                </a:solidFill>
                <a:latin typeface="Arial" panose="020B0604020202020204" pitchFamily="34" charset="0"/>
                <a:hlinkClick r:id="rId12" tooltip="Icono (informática)"/>
              </a:rPr>
              <a:t>iconos</a:t>
            </a:r>
            <a:r>
              <a:rPr lang="es-GT" dirty="0">
                <a:solidFill>
                  <a:srgbClr val="222222"/>
                </a:solidFill>
                <a:latin typeface="Arial" panose="020B0604020202020204" pitchFamily="34" charset="0"/>
              </a:rPr>
              <a:t> y </a:t>
            </a:r>
            <a:r>
              <a:rPr lang="es-GT" dirty="0">
                <a:solidFill>
                  <a:srgbClr val="0B0080"/>
                </a:solidFill>
                <a:latin typeface="Arial" panose="020B0604020202020204" pitchFamily="34" charset="0"/>
                <a:hlinkClick r:id="rId13" tooltip="Menú (informática)"/>
              </a:rPr>
              <a:t>menús</a:t>
            </a:r>
            <a:r>
              <a:rPr lang="es-GT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es-GT" dirty="0">
                <a:solidFill>
                  <a:srgbClr val="222222"/>
                </a:solidFill>
                <a:latin typeface="Arial" panose="020B0604020202020204" pitchFamily="34" charset="0"/>
              </a:rPr>
              <a:t>Deliberada a la existencia del sistema operativo en los primeros años de su línea Macintosh en favor de que la máquina resultara más agradable al usuario, diferenciándolo de otros sistemas contemporáneos, como </a:t>
            </a:r>
            <a:r>
              <a:rPr lang="es-GT" dirty="0">
                <a:solidFill>
                  <a:srgbClr val="0B0080"/>
                </a:solidFill>
                <a:latin typeface="Arial" panose="020B0604020202020204" pitchFamily="34" charset="0"/>
                <a:hlinkClick r:id="rId14" tooltip="MS-DOS"/>
              </a:rPr>
              <a:t>MS-DOS</a:t>
            </a:r>
            <a:r>
              <a:rPr lang="es-GT" dirty="0">
                <a:solidFill>
                  <a:srgbClr val="222222"/>
                </a:solidFill>
                <a:latin typeface="Arial" panose="020B0604020202020204" pitchFamily="34" charset="0"/>
              </a:rPr>
              <a:t>, que eran un desafío técnico. El equipo de desarrollo del Mac OS original incluía a </a:t>
            </a:r>
            <a:r>
              <a:rPr lang="es-GT" dirty="0">
                <a:solidFill>
                  <a:srgbClr val="0B0080"/>
                </a:solidFill>
                <a:latin typeface="Arial" panose="020B0604020202020204" pitchFamily="34" charset="0"/>
                <a:hlinkClick r:id="rId15" tooltip="Bill Atkinson"/>
              </a:rPr>
              <a:t>Bill </a:t>
            </a:r>
            <a:r>
              <a:rPr lang="es-GT" dirty="0" err="1">
                <a:solidFill>
                  <a:srgbClr val="0B0080"/>
                </a:solidFill>
                <a:latin typeface="Arial" panose="020B0604020202020204" pitchFamily="34" charset="0"/>
                <a:hlinkClick r:id="rId15" tooltip="Bill Atkinson"/>
              </a:rPr>
              <a:t>Atkinson</a:t>
            </a:r>
            <a:r>
              <a:rPr lang="es-GT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s-GT" dirty="0" err="1">
                <a:solidFill>
                  <a:srgbClr val="0B0080"/>
                </a:solidFill>
                <a:latin typeface="Arial" panose="020B0604020202020204" pitchFamily="34" charset="0"/>
                <a:hlinkClick r:id="rId16" tooltip="Jef Raskin"/>
              </a:rPr>
              <a:t>Jef</a:t>
            </a:r>
            <a:r>
              <a:rPr lang="es-GT" dirty="0">
                <a:solidFill>
                  <a:srgbClr val="0B0080"/>
                </a:solidFill>
                <a:latin typeface="Arial" panose="020B0604020202020204" pitchFamily="34" charset="0"/>
                <a:hlinkClick r:id="rId16" tooltip="Jef Raskin"/>
              </a:rPr>
              <a:t> </a:t>
            </a:r>
            <a:r>
              <a:rPr lang="es-GT" dirty="0" smtClean="0">
                <a:solidFill>
                  <a:srgbClr val="0B0080"/>
                </a:solidFill>
                <a:latin typeface="Arial" panose="020B0604020202020204" pitchFamily="34" charset="0"/>
                <a:hlinkClick r:id="rId16" tooltip="Jef Raskin"/>
              </a:rPr>
              <a:t>Rankin</a:t>
            </a:r>
            <a:r>
              <a:rPr lang="es-GT" dirty="0">
                <a:solidFill>
                  <a:srgbClr val="222222"/>
                </a:solidFill>
                <a:latin typeface="Arial" panose="020B0604020202020204" pitchFamily="34" charset="0"/>
              </a:rPr>
              <a:t> y </a:t>
            </a:r>
            <a:r>
              <a:rPr lang="es-GT" dirty="0">
                <a:solidFill>
                  <a:srgbClr val="0B0080"/>
                </a:solidFill>
                <a:latin typeface="Arial" panose="020B0604020202020204" pitchFamily="34" charset="0"/>
                <a:hlinkClick r:id="rId17" tooltip="Andy Hertzfeld"/>
              </a:rPr>
              <a:t>Andy </a:t>
            </a:r>
            <a:r>
              <a:rPr lang="es-GT" dirty="0" smtClean="0">
                <a:solidFill>
                  <a:srgbClr val="0B0080"/>
                </a:solidFill>
                <a:latin typeface="Arial" panose="020B0604020202020204" pitchFamily="34" charset="0"/>
                <a:hlinkClick r:id="rId17" tooltip="Andy Hertzfeld"/>
              </a:rPr>
              <a:t>Hertford</a:t>
            </a:r>
            <a:r>
              <a:rPr lang="es-GT" dirty="0" smtClean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es-GT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s-GT" dirty="0">
                <a:solidFill>
                  <a:srgbClr val="222222"/>
                </a:solidFill>
                <a:latin typeface="Arial" panose="020B0604020202020204" pitchFamily="34" charset="0"/>
              </a:rPr>
              <a:t>Este fue el comienzo del Mac OS </a:t>
            </a:r>
            <a:r>
              <a:rPr lang="es-GT" i="1" dirty="0">
                <a:solidFill>
                  <a:srgbClr val="222222"/>
                </a:solidFill>
                <a:latin typeface="Arial" panose="020B0604020202020204" pitchFamily="34" charset="0"/>
              </a:rPr>
              <a:t>clásico</a:t>
            </a:r>
            <a:r>
              <a:rPr lang="es-GT" dirty="0">
                <a:solidFill>
                  <a:srgbClr val="222222"/>
                </a:solidFill>
                <a:latin typeface="Arial" panose="020B0604020202020204" pitchFamily="34" charset="0"/>
              </a:rPr>
              <a:t>, desarrollado íntegramente por Apple, cuya primera versión vio la luz en </a:t>
            </a:r>
            <a:r>
              <a:rPr lang="es-GT" dirty="0">
                <a:solidFill>
                  <a:srgbClr val="0B0080"/>
                </a:solidFill>
                <a:latin typeface="Arial" panose="020B0604020202020204" pitchFamily="34" charset="0"/>
                <a:hlinkClick r:id="rId18" tooltip="1985"/>
              </a:rPr>
              <a:t>1985</a:t>
            </a:r>
            <a:r>
              <a:rPr lang="es-GT" dirty="0">
                <a:solidFill>
                  <a:srgbClr val="222222"/>
                </a:solidFill>
                <a:latin typeface="Arial" panose="020B0604020202020204" pitchFamily="34" charset="0"/>
              </a:rPr>
              <a:t>. Su desarrollo se extendería hasta la </a:t>
            </a:r>
            <a:r>
              <a:rPr lang="es-GT" dirty="0">
                <a:solidFill>
                  <a:srgbClr val="0B0080"/>
                </a:solidFill>
                <a:latin typeface="Arial" panose="020B0604020202020204" pitchFamily="34" charset="0"/>
                <a:hlinkClick r:id="rId19" tooltip="Mac OS 9"/>
              </a:rPr>
              <a:t>versión 9</a:t>
            </a:r>
            <a:r>
              <a:rPr lang="es-GT" dirty="0">
                <a:solidFill>
                  <a:srgbClr val="222222"/>
                </a:solidFill>
                <a:latin typeface="Arial" panose="020B0604020202020204" pitchFamily="34" charset="0"/>
              </a:rPr>
              <a:t> del sistema, lanzada en </a:t>
            </a:r>
            <a:r>
              <a:rPr lang="es-GT" dirty="0">
                <a:solidFill>
                  <a:srgbClr val="0B0080"/>
                </a:solidFill>
                <a:latin typeface="Arial" panose="020B0604020202020204" pitchFamily="34" charset="0"/>
                <a:hlinkClick r:id="rId20" tooltip="1999"/>
              </a:rPr>
              <a:t>1999</a:t>
            </a:r>
            <a:r>
              <a:rPr lang="es-GT" dirty="0">
                <a:solidFill>
                  <a:srgbClr val="222222"/>
                </a:solidFill>
                <a:latin typeface="Arial" panose="020B0604020202020204" pitchFamily="34" charset="0"/>
              </a:rPr>
              <a:t>. A partir de la versión 10 (</a:t>
            </a:r>
            <a:r>
              <a:rPr lang="es-GT" dirty="0">
                <a:solidFill>
                  <a:srgbClr val="0B0080"/>
                </a:solidFill>
                <a:latin typeface="Arial" panose="020B0604020202020204" pitchFamily="34" charset="0"/>
                <a:hlinkClick r:id="rId21" tooltip="Mac OS X"/>
              </a:rPr>
              <a:t>Mac OS X</a:t>
            </a:r>
            <a:r>
              <a:rPr lang="es-GT" dirty="0">
                <a:solidFill>
                  <a:srgbClr val="222222"/>
                </a:solidFill>
                <a:latin typeface="Arial" panose="020B0604020202020204" pitchFamily="34" charset="0"/>
              </a:rPr>
              <a:t>), el sistema cambió su arquitectura totalmente y pasó a basarse en </a:t>
            </a:r>
            <a:r>
              <a:rPr lang="es-GT" dirty="0">
                <a:solidFill>
                  <a:srgbClr val="0B0080"/>
                </a:solidFill>
                <a:latin typeface="Arial" panose="020B0604020202020204" pitchFamily="34" charset="0"/>
                <a:hlinkClick r:id="rId22" tooltip="Unix"/>
              </a:rPr>
              <a:t>Unix</a:t>
            </a:r>
            <a:r>
              <a:rPr lang="es-GT" dirty="0">
                <a:solidFill>
                  <a:srgbClr val="222222"/>
                </a:solidFill>
                <a:latin typeface="Arial" panose="020B0604020202020204" pitchFamily="34" charset="0"/>
              </a:rPr>
              <a:t>, sin embargo su interfaz gráfica mantiene muchos elementos de las versiones anteriores.</a:t>
            </a:r>
            <a:endParaRPr lang="es-GT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186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Versiones de  	Mac OS </a:t>
            </a:r>
            <a:endParaRPr lang="es-GT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 err="1" smtClean="0"/>
              <a:t>Imac</a:t>
            </a:r>
            <a:endParaRPr lang="es-GT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GT" dirty="0" smtClean="0"/>
              <a:t>Mac mini</a:t>
            </a:r>
            <a:endParaRPr lang="es-GT" dirty="0"/>
          </a:p>
        </p:txBody>
      </p:sp>
      <p:graphicFrame>
        <p:nvGraphicFramePr>
          <p:cNvPr id="11" name="Marcador de contenido 10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134485234"/>
              </p:ext>
            </p:extLst>
          </p:nvPr>
        </p:nvGraphicFramePr>
        <p:xfrm>
          <a:off x="6208714" y="3344449"/>
          <a:ext cx="4914400" cy="3193450"/>
        </p:xfrm>
        <a:graphic>
          <a:graphicData uri="http://schemas.openxmlformats.org/drawingml/2006/table">
            <a:tbl>
              <a:tblPr/>
              <a:tblGrid>
                <a:gridCol w="982880"/>
                <a:gridCol w="982880"/>
                <a:gridCol w="982880"/>
                <a:gridCol w="982880"/>
                <a:gridCol w="982880"/>
              </a:tblGrid>
              <a:tr h="1429540">
                <a:tc>
                  <a:txBody>
                    <a:bodyPr/>
                    <a:lstStyle/>
                    <a:p>
                      <a:pPr fontAlgn="t"/>
                      <a:r>
                        <a:rPr lang="es-GT" sz="2000" b="1">
                          <a:solidFill>
                            <a:srgbClr val="333333"/>
                          </a:solidFill>
                          <a:effectLst/>
                        </a:rPr>
                        <a:t>Modelo Mac mini</a:t>
                      </a:r>
                      <a:endParaRPr lang="es-GT" sz="2000">
                        <a:effectLst/>
                      </a:endParaRPr>
                    </a:p>
                  </a:txBody>
                  <a:tcPr marL="41959" marR="41959" marT="41959" marB="419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GT" sz="2000" b="1">
                          <a:solidFill>
                            <a:srgbClr val="333333"/>
                          </a:solidFill>
                          <a:effectLst/>
                        </a:rPr>
                        <a:t>Fecha de presentación</a:t>
                      </a:r>
                      <a:endParaRPr lang="es-GT" sz="2000">
                        <a:effectLst/>
                      </a:endParaRPr>
                    </a:p>
                  </a:txBody>
                  <a:tcPr marL="41959" marR="41959" marT="41959" marB="419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GT" sz="1600" b="1">
                          <a:solidFill>
                            <a:srgbClr val="333333"/>
                          </a:solidFill>
                          <a:effectLst/>
                        </a:rPr>
                        <a:t>Versión original</a:t>
                      </a:r>
                      <a:r>
                        <a:rPr lang="es-GT" sz="1600">
                          <a:effectLst/>
                        </a:rPr>
                        <a:t/>
                      </a:r>
                      <a:br>
                        <a:rPr lang="es-GT" sz="1600">
                          <a:effectLst/>
                        </a:rPr>
                      </a:br>
                      <a:endParaRPr lang="es-GT" sz="1600">
                        <a:effectLst/>
                      </a:endParaRPr>
                    </a:p>
                  </a:txBody>
                  <a:tcPr marL="41959" marR="41959" marT="41959" marB="419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GT" sz="1600" b="1">
                          <a:solidFill>
                            <a:srgbClr val="333333"/>
                          </a:solidFill>
                          <a:effectLst/>
                        </a:rPr>
                        <a:t>Versiones posteriores</a:t>
                      </a:r>
                      <a:r>
                        <a:rPr lang="es-GT" sz="1600">
                          <a:effectLst/>
                        </a:rPr>
                        <a:t/>
                      </a:r>
                      <a:br>
                        <a:rPr lang="es-GT" sz="1600">
                          <a:effectLst/>
                        </a:rPr>
                      </a:br>
                      <a:endParaRPr lang="es-GT" sz="1600">
                        <a:effectLst/>
                      </a:endParaRPr>
                    </a:p>
                  </a:txBody>
                  <a:tcPr marL="41959" marR="41959" marT="41959" marB="419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GT" sz="1600" b="1" u="none" strike="noStrike">
                          <a:solidFill>
                            <a:srgbClr val="0070C9"/>
                          </a:solidFill>
                          <a:effectLst/>
                          <a:hlinkClick r:id="rId2"/>
                        </a:rPr>
                        <a:t>Compilaciones</a:t>
                      </a:r>
                      <a:r>
                        <a:rPr lang="es-GT" sz="1600" b="1">
                          <a:solidFill>
                            <a:srgbClr val="333333"/>
                          </a:solidFill>
                          <a:effectLst/>
                        </a:rPr>
                        <a:t> </a:t>
                      </a:r>
                      <a:r>
                        <a:rPr lang="es-GT" sz="1600">
                          <a:effectLst/>
                        </a:rPr>
                        <a:t/>
                      </a:r>
                      <a:br>
                        <a:rPr lang="es-GT" sz="1600">
                          <a:effectLst/>
                        </a:rPr>
                      </a:br>
                      <a:endParaRPr lang="es-GT" sz="1600">
                        <a:effectLst/>
                      </a:endParaRPr>
                    </a:p>
                  </a:txBody>
                  <a:tcPr marL="41959" marR="41959" marT="41959" marB="419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63910">
                <a:tc>
                  <a:txBody>
                    <a:bodyPr/>
                    <a:lstStyle/>
                    <a:p>
                      <a:pPr fontAlgn="t"/>
                      <a:r>
                        <a:rPr lang="fr-FR" sz="2000">
                          <a:effectLst/>
                        </a:rPr>
                        <a:t>Mac mini (finales de 2014)</a:t>
                      </a:r>
                    </a:p>
                  </a:txBody>
                  <a:tcPr marL="41959" marR="41959" marT="41959" marB="419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GT" sz="2000" dirty="0">
                          <a:effectLst/>
                        </a:rPr>
                        <a:t>Oct 2014</a:t>
                      </a:r>
                    </a:p>
                  </a:txBody>
                  <a:tcPr marL="41959" marR="41959" marT="41959" marB="419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GT" sz="1600">
                          <a:effectLst/>
                        </a:rPr>
                        <a:t>10.10</a:t>
                      </a:r>
                    </a:p>
                  </a:txBody>
                  <a:tcPr marL="41959" marR="41959" marT="41959" marB="419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GT" sz="1600">
                          <a:effectLst/>
                        </a:rPr>
                        <a:t>10.10.2, 10.11, 10.11.1, 10.11.2</a:t>
                      </a:r>
                    </a:p>
                  </a:txBody>
                  <a:tcPr marL="41959" marR="41959" marT="41959" marB="419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1600" dirty="0">
                          <a:effectLst/>
                        </a:rPr>
                        <a:t>14A389, 14C109, 15A284, 15B42, 15C50</a:t>
                      </a:r>
                    </a:p>
                  </a:txBody>
                  <a:tcPr marL="41959" marR="41959" marT="41959" marB="419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Marcador de contenido 1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30530643"/>
              </p:ext>
            </p:extLst>
          </p:nvPr>
        </p:nvGraphicFramePr>
        <p:xfrm>
          <a:off x="1155700" y="3432132"/>
          <a:ext cx="4824410" cy="3324207"/>
        </p:xfrm>
        <a:graphic>
          <a:graphicData uri="http://schemas.openxmlformats.org/drawingml/2006/table">
            <a:tbl>
              <a:tblPr/>
              <a:tblGrid>
                <a:gridCol w="964882"/>
                <a:gridCol w="964882"/>
                <a:gridCol w="964882"/>
                <a:gridCol w="964882"/>
                <a:gridCol w="964882"/>
              </a:tblGrid>
              <a:tr h="1519901">
                <a:tc>
                  <a:txBody>
                    <a:bodyPr/>
                    <a:lstStyle/>
                    <a:p>
                      <a:pPr fontAlgn="t"/>
                      <a:r>
                        <a:rPr lang="es-GT" sz="1600" b="1" dirty="0">
                          <a:solidFill>
                            <a:srgbClr val="333333"/>
                          </a:solidFill>
                          <a:effectLst/>
                        </a:rPr>
                        <a:t>Modelo de </a:t>
                      </a:r>
                      <a:r>
                        <a:rPr lang="es-GT" sz="1600" b="1" dirty="0" err="1">
                          <a:solidFill>
                            <a:srgbClr val="333333"/>
                          </a:solidFill>
                          <a:effectLst/>
                        </a:rPr>
                        <a:t>iMac</a:t>
                      </a:r>
                      <a:endParaRPr lang="es-GT" sz="1600" dirty="0">
                        <a:effectLst/>
                      </a:endParaRPr>
                    </a:p>
                  </a:txBody>
                  <a:tcPr marL="41959" marR="41959" marT="41959" marB="419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GT" sz="1600" b="1">
                          <a:solidFill>
                            <a:srgbClr val="333333"/>
                          </a:solidFill>
                          <a:effectLst/>
                        </a:rPr>
                        <a:t>Fecha de presentación</a:t>
                      </a:r>
                      <a:endParaRPr lang="es-GT" sz="1600">
                        <a:effectLst/>
                      </a:endParaRPr>
                    </a:p>
                  </a:txBody>
                  <a:tcPr marL="41959" marR="41959" marT="41959" marB="419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GT" sz="1600" b="1">
                          <a:solidFill>
                            <a:srgbClr val="333333"/>
                          </a:solidFill>
                          <a:effectLst/>
                        </a:rPr>
                        <a:t>Versión original </a:t>
                      </a:r>
                      <a:r>
                        <a:rPr lang="es-GT" sz="1600">
                          <a:effectLst/>
                        </a:rPr>
                        <a:t/>
                      </a:r>
                      <a:br>
                        <a:rPr lang="es-GT" sz="1600">
                          <a:effectLst/>
                        </a:rPr>
                      </a:br>
                      <a:endParaRPr lang="es-GT" sz="1600">
                        <a:effectLst/>
                      </a:endParaRPr>
                    </a:p>
                  </a:txBody>
                  <a:tcPr marL="41959" marR="41959" marT="41959" marB="419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GT" sz="1600" b="1">
                          <a:solidFill>
                            <a:srgbClr val="333333"/>
                          </a:solidFill>
                          <a:effectLst/>
                        </a:rPr>
                        <a:t>Versiones posteriores</a:t>
                      </a:r>
                      <a:r>
                        <a:rPr lang="es-GT" sz="1600">
                          <a:effectLst/>
                        </a:rPr>
                        <a:t/>
                      </a:r>
                      <a:br>
                        <a:rPr lang="es-GT" sz="1600">
                          <a:effectLst/>
                        </a:rPr>
                      </a:br>
                      <a:endParaRPr lang="es-GT" sz="1600">
                        <a:effectLst/>
                      </a:endParaRPr>
                    </a:p>
                  </a:txBody>
                  <a:tcPr marL="41959" marR="41959" marT="41959" marB="419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GT" sz="1600" b="1" u="none" strike="noStrike">
                          <a:solidFill>
                            <a:srgbClr val="0070C9"/>
                          </a:solidFill>
                          <a:effectLst/>
                          <a:hlinkClick r:id="rId2"/>
                        </a:rPr>
                        <a:t>Compilaciones</a:t>
                      </a:r>
                      <a:r>
                        <a:rPr lang="es-GT" sz="1600" b="1">
                          <a:solidFill>
                            <a:srgbClr val="333333"/>
                          </a:solidFill>
                          <a:effectLst/>
                        </a:rPr>
                        <a:t> </a:t>
                      </a:r>
                      <a:r>
                        <a:rPr lang="es-GT" sz="1600">
                          <a:effectLst/>
                        </a:rPr>
                        <a:t/>
                      </a:r>
                      <a:br>
                        <a:rPr lang="es-GT" sz="1600">
                          <a:effectLst/>
                        </a:rPr>
                      </a:br>
                      <a:endParaRPr lang="es-GT" sz="1600">
                        <a:effectLst/>
                      </a:endParaRPr>
                    </a:p>
                  </a:txBody>
                  <a:tcPr marL="41959" marR="41959" marT="41959" marB="419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04306">
                <a:tc>
                  <a:txBody>
                    <a:bodyPr/>
                    <a:lstStyle/>
                    <a:p>
                      <a:pPr fontAlgn="t"/>
                      <a:r>
                        <a:rPr lang="es-GT" sz="1600">
                          <a:effectLst/>
                        </a:rPr>
                        <a:t>iMac (Retina 5K, 27 pulgadas, finales de 2015)</a:t>
                      </a:r>
                    </a:p>
                  </a:txBody>
                  <a:tcPr marL="41959" marR="41959" marT="41959" marB="419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GT" sz="1600">
                          <a:effectLst/>
                        </a:rPr>
                        <a:t>Oct 2015</a:t>
                      </a:r>
                    </a:p>
                  </a:txBody>
                  <a:tcPr marL="41959" marR="41959" marT="41959" marB="419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GT" sz="1600">
                          <a:effectLst/>
                        </a:rPr>
                        <a:t>10.11</a:t>
                      </a:r>
                    </a:p>
                  </a:txBody>
                  <a:tcPr marL="41959" marR="41959" marT="41959" marB="419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GT" sz="1600">
                          <a:effectLst/>
                        </a:rPr>
                        <a:t>10.11.1</a:t>
                      </a:r>
                    </a:p>
                  </a:txBody>
                  <a:tcPr marL="41959" marR="41959" marT="41959" marB="419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GT" sz="1600" dirty="0">
                          <a:effectLst/>
                        </a:rPr>
                        <a:t>15A4310, 15B42</a:t>
                      </a:r>
                    </a:p>
                  </a:txBody>
                  <a:tcPr marL="41959" marR="41959" marT="41959" marB="419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9913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28</TotalTime>
  <Words>203</Words>
  <Application>Microsoft Office PowerPoint</Application>
  <PresentationFormat>Panorámica</PresentationFormat>
  <Paragraphs>53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8" baseType="lpstr">
      <vt:lpstr>Adobe Caslon Pro Bold</vt:lpstr>
      <vt:lpstr>Arial</vt:lpstr>
      <vt:lpstr>Century Gothic</vt:lpstr>
      <vt:lpstr>inherit</vt:lpstr>
      <vt:lpstr>Noto Sans</vt:lpstr>
      <vt:lpstr>Verdana</vt:lpstr>
      <vt:lpstr>Wingdings 3</vt:lpstr>
      <vt:lpstr>Sala de reuniones Ion</vt:lpstr>
      <vt:lpstr>Sistemas operativos </vt:lpstr>
      <vt:lpstr>windows</vt:lpstr>
      <vt:lpstr>Windows versiones </vt:lpstr>
      <vt:lpstr>Linux</vt:lpstr>
      <vt:lpstr>Presentación de PowerPoint</vt:lpstr>
      <vt:lpstr>Versiones de LINUX</vt:lpstr>
      <vt:lpstr>Mac OS </vt:lpstr>
      <vt:lpstr>Presentación de PowerPoint</vt:lpstr>
      <vt:lpstr>Versiones de   Mac OS </vt:lpstr>
      <vt:lpstr>Presentación de PowerPoint</vt:lpstr>
    </vt:vector>
  </TitlesOfParts>
  <Company>fsdg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operativos</dc:title>
  <dc:creator>estudiante de Liceo Compu-market</dc:creator>
  <cp:lastModifiedBy>estudiante de Liceo Compu-market</cp:lastModifiedBy>
  <cp:revision>4</cp:revision>
  <dcterms:created xsi:type="dcterms:W3CDTF">2017-05-22T20:36:01Z</dcterms:created>
  <dcterms:modified xsi:type="dcterms:W3CDTF">2017-05-22T21:04:38Z</dcterms:modified>
</cp:coreProperties>
</file>