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 removePersonalInfoOnSave="1">
  <p:sldMasterIdLst>
    <p:sldMasterId id="2147483648" r:id="rId1"/>
  </p:sldMasterIdLst>
  <p:notesMasterIdLst>
    <p:notesMasterId r:id="rId4"/>
  </p:notesMasterIdLst>
  <p:handoutMasterIdLst>
    <p:handoutMasterId r:id="rId155"/>
  </p:handoutMasterIdLst>
  <p:sldIdLst>
    <p:sldId id="271" r:id="rId3"/>
    <p:sldId id="536" r:id="rId5"/>
    <p:sldId id="537" r:id="rId6"/>
    <p:sldId id="538" r:id="rId7"/>
    <p:sldId id="267" r:id="rId8"/>
    <p:sldId id="534" r:id="rId9"/>
    <p:sldId id="527" r:id="rId10"/>
    <p:sldId id="547" r:id="rId11"/>
    <p:sldId id="546" r:id="rId12"/>
    <p:sldId id="540" r:id="rId13"/>
    <p:sldId id="539" r:id="rId14"/>
    <p:sldId id="541" r:id="rId15"/>
    <p:sldId id="542" r:id="rId16"/>
    <p:sldId id="543" r:id="rId17"/>
    <p:sldId id="544" r:id="rId18"/>
    <p:sldId id="545" r:id="rId19"/>
    <p:sldId id="528" r:id="rId20"/>
    <p:sldId id="529" r:id="rId21"/>
    <p:sldId id="551" r:id="rId22"/>
    <p:sldId id="281" r:id="rId23"/>
    <p:sldId id="346" r:id="rId24"/>
    <p:sldId id="444" r:id="rId25"/>
    <p:sldId id="445" r:id="rId26"/>
    <p:sldId id="446" r:id="rId27"/>
    <p:sldId id="447" r:id="rId28"/>
    <p:sldId id="548" r:id="rId29"/>
    <p:sldId id="549" r:id="rId30"/>
    <p:sldId id="508" r:id="rId31"/>
    <p:sldId id="552" r:id="rId32"/>
    <p:sldId id="507" r:id="rId33"/>
    <p:sldId id="479" r:id="rId34"/>
    <p:sldId id="344" r:id="rId35"/>
    <p:sldId id="433" r:id="rId36"/>
    <p:sldId id="477" r:id="rId37"/>
    <p:sldId id="443" r:id="rId38"/>
    <p:sldId id="348" r:id="rId39"/>
    <p:sldId id="282" r:id="rId40"/>
    <p:sldId id="284" r:id="rId41"/>
    <p:sldId id="285" r:id="rId42"/>
    <p:sldId id="286" r:id="rId43"/>
    <p:sldId id="287" r:id="rId44"/>
    <p:sldId id="288" r:id="rId45"/>
    <p:sldId id="492" r:id="rId46"/>
    <p:sldId id="493" r:id="rId47"/>
    <p:sldId id="494" r:id="rId48"/>
    <p:sldId id="495" r:id="rId49"/>
    <p:sldId id="496" r:id="rId50"/>
    <p:sldId id="497" r:id="rId51"/>
    <p:sldId id="485" r:id="rId52"/>
    <p:sldId id="486" r:id="rId53"/>
    <p:sldId id="480" r:id="rId54"/>
    <p:sldId id="481" r:id="rId55"/>
    <p:sldId id="482" r:id="rId56"/>
    <p:sldId id="478" r:id="rId57"/>
    <p:sldId id="483" r:id="rId58"/>
    <p:sldId id="484" r:id="rId59"/>
    <p:sldId id="499" r:id="rId60"/>
    <p:sldId id="308" r:id="rId61"/>
    <p:sldId id="309" r:id="rId62"/>
    <p:sldId id="487" r:id="rId63"/>
    <p:sldId id="310" r:id="rId64"/>
    <p:sldId id="451" r:id="rId65"/>
    <p:sldId id="312" r:id="rId66"/>
    <p:sldId id="470" r:id="rId67"/>
    <p:sldId id="314" r:id="rId68"/>
    <p:sldId id="315" r:id="rId69"/>
    <p:sldId id="316" r:id="rId70"/>
    <p:sldId id="317" r:id="rId71"/>
    <p:sldId id="318" r:id="rId72"/>
    <p:sldId id="311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35" r:id="rId83"/>
    <p:sldId id="489" r:id="rId84"/>
    <p:sldId id="434" r:id="rId85"/>
    <p:sldId id="436" r:id="rId86"/>
    <p:sldId id="438" r:id="rId87"/>
    <p:sldId id="435" r:id="rId88"/>
    <p:sldId id="437" r:id="rId89"/>
    <p:sldId id="441" r:id="rId90"/>
    <p:sldId id="442" r:id="rId91"/>
    <p:sldId id="337" r:id="rId92"/>
    <p:sldId id="338" r:id="rId93"/>
    <p:sldId id="471" r:id="rId94"/>
    <p:sldId id="339" r:id="rId95"/>
    <p:sldId id="340" r:id="rId96"/>
    <p:sldId id="473" r:id="rId97"/>
    <p:sldId id="475" r:id="rId98"/>
    <p:sldId id="342" r:id="rId99"/>
    <p:sldId id="343" r:id="rId100"/>
    <p:sldId id="476" r:id="rId101"/>
    <p:sldId id="331" r:id="rId102"/>
    <p:sldId id="351" r:id="rId103"/>
    <p:sldId id="353" r:id="rId104"/>
    <p:sldId id="354" r:id="rId105"/>
    <p:sldId id="355" r:id="rId106"/>
    <p:sldId id="358" r:id="rId107"/>
    <p:sldId id="359" r:id="rId108"/>
    <p:sldId id="360" r:id="rId109"/>
    <p:sldId id="472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550" r:id="rId119"/>
    <p:sldId id="506" r:id="rId120"/>
    <p:sldId id="453" r:id="rId121"/>
    <p:sldId id="401" r:id="rId122"/>
    <p:sldId id="402" r:id="rId123"/>
    <p:sldId id="403" r:id="rId124"/>
    <p:sldId id="455" r:id="rId125"/>
    <p:sldId id="463" r:id="rId126"/>
    <p:sldId id="458" r:id="rId127"/>
    <p:sldId id="459" r:id="rId128"/>
    <p:sldId id="464" r:id="rId129"/>
    <p:sldId id="465" r:id="rId130"/>
    <p:sldId id="405" r:id="rId131"/>
    <p:sldId id="406" r:id="rId132"/>
    <p:sldId id="408" r:id="rId133"/>
    <p:sldId id="409" r:id="rId134"/>
    <p:sldId id="361" r:id="rId135"/>
    <p:sldId id="415" r:id="rId136"/>
    <p:sldId id="532" r:id="rId137"/>
    <p:sldId id="509" r:id="rId138"/>
    <p:sldId id="510" r:id="rId139"/>
    <p:sldId id="511" r:id="rId140"/>
    <p:sldId id="512" r:id="rId141"/>
    <p:sldId id="513" r:id="rId142"/>
    <p:sldId id="514" r:id="rId143"/>
    <p:sldId id="515" r:id="rId144"/>
    <p:sldId id="516" r:id="rId145"/>
    <p:sldId id="525" r:id="rId146"/>
    <p:sldId id="533" r:id="rId147"/>
    <p:sldId id="518" r:id="rId148"/>
    <p:sldId id="519" r:id="rId149"/>
    <p:sldId id="520" r:id="rId150"/>
    <p:sldId id="521" r:id="rId151"/>
    <p:sldId id="522" r:id="rId152"/>
    <p:sldId id="523" r:id="rId153"/>
    <p:sldId id="526" r:id="rId1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0958" autoAdjust="0"/>
  </p:normalViewPr>
  <p:slideViewPr>
    <p:cSldViewPr>
      <p:cViewPr varScale="1">
        <p:scale>
          <a:sx n="60" d="100"/>
          <a:sy n="60" d="100"/>
        </p:scale>
        <p:origin x="43" y="32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8" Type="http://schemas.openxmlformats.org/officeDocument/2006/relationships/tableStyles" Target="tableStyles.xml"/><Relationship Id="rId157" Type="http://schemas.openxmlformats.org/officeDocument/2006/relationships/viewProps" Target="viewProps.xml"/><Relationship Id="rId156" Type="http://schemas.openxmlformats.org/officeDocument/2006/relationships/presProps" Target="presProps.xml"/><Relationship Id="rId155" Type="http://schemas.openxmlformats.org/officeDocument/2006/relationships/handoutMaster" Target="handoutMasters/handoutMaster1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9749D6D-7A4D-43F5-B6A3-CE1BFD821EB3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AB161B3F-E314-4DD2-87F6-4775C88C262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B5A35185-5144-4564-934E-E6CC6EC3099D}" cxnId="{A50A87F8-EC0F-4A3E-9DBD-FFB4B397DD8C}" type="parTrans">
      <dgm:prSet/>
      <dgm:spPr/>
      <dgm:t>
        <a:bodyPr/>
        <a:lstStyle/>
        <a:p>
          <a:endParaRPr lang="zh-CN" altLang="en-US"/>
        </a:p>
      </dgm:t>
    </dgm:pt>
    <dgm:pt modelId="{A69203A3-46EF-4641-AD03-18F3FE3FD8E0}" cxnId="{A50A87F8-EC0F-4A3E-9DBD-FFB4B397DD8C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1EAFB508-B0C7-4382-9D4E-6888D0AFDFE7}" type="pres">
      <dgm:prSet presAssocID="{F3E1BC9B-D681-40FD-A4A3-94D312899715}" presName="sibSpaceOne" presStyleCnt="0"/>
      <dgm:spPr/>
    </dgm:pt>
    <dgm:pt modelId="{A82A88F7-4124-4D7F-AF13-6A15B82E3990}" type="pres">
      <dgm:prSet presAssocID="{AB161B3F-E314-4DD2-87F6-4775C88C2629}" presName="vertOne" presStyleCnt="0"/>
      <dgm:spPr/>
    </dgm:pt>
    <dgm:pt modelId="{4EDCA59A-E933-4BF0-B203-282CD66B03E3}" type="pres">
      <dgm:prSet presAssocID="{AB161B3F-E314-4DD2-87F6-4775C88C2629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048037-C65C-4C2B-A468-E54602507AFD}" type="pres">
      <dgm:prSet presAssocID="{AB161B3F-E314-4DD2-87F6-4775C88C2629}" presName="horzOne" presStyleCnt="0"/>
      <dgm:spPr/>
    </dgm:pt>
  </dgm:ptLst>
  <dgm:cxnLst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A50A87F8-EC0F-4A3E-9DBD-FFB4B397DD8C}" srcId="{55CAA7F3-520A-45B3-9ED1-C44B4E538B4A}" destId="{AB161B3F-E314-4DD2-87F6-4775C88C2629}" srcOrd="6" destOrd="0" parTransId="{B5A35185-5144-4564-934E-E6CC6EC3099D}" sibTransId="{A69203A3-46EF-4641-AD03-18F3FE3FD8E0}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5BA061C0-8812-421F-B8BC-B3A0BA296C5C}" type="presOf" srcId="{AB161B3F-E314-4DD2-87F6-4775C88C2629}" destId="{4EDCA59A-E933-4BF0-B203-282CD66B03E3}" srcOrd="0" destOrd="0" presId="urn:microsoft.com/office/officeart/2005/8/layout/hierarchy4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F95275F2-E34C-42B0-87DB-6982FF0ECC10}" type="presParOf" srcId="{0BA06789-33CC-46E8-8C0C-C8E65030FB38}" destId="{1EAFB508-B0C7-4382-9D4E-6888D0AFDFE7}" srcOrd="11" destOrd="0" presId="urn:microsoft.com/office/officeart/2005/8/layout/hierarchy4"/>
    <dgm:cxn modelId="{CB85B858-4737-485E-A70B-4906382B942A}" type="presParOf" srcId="{0BA06789-33CC-46E8-8C0C-C8E65030FB38}" destId="{A82A88F7-4124-4D7F-AF13-6A15B82E3990}" srcOrd="12" destOrd="0" presId="urn:microsoft.com/office/officeart/2005/8/layout/hierarchy4"/>
    <dgm:cxn modelId="{4DD553AC-C808-4381-A257-6DD7B10E6882}" type="presParOf" srcId="{A82A88F7-4124-4D7F-AF13-6A15B82E3990}" destId="{4EDCA59A-E933-4BF0-B203-282CD66B03E3}" srcOrd="0" destOrd="0" presId="urn:microsoft.com/office/officeart/2005/8/layout/hierarchy4"/>
    <dgm:cxn modelId="{30D533DD-D855-47CB-A013-4E711993A534}" type="presParOf" srcId="{A82A88F7-4124-4D7F-AF13-6A15B82E3990}" destId="{62048037-C65C-4C2B-A468-E54602507A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AB161B3F-E314-4DD2-87F6-4775C88C262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B5A35185-5144-4564-934E-E6CC6EC3099D}" cxnId="{A50A87F8-EC0F-4A3E-9DBD-FFB4B397DD8C}" type="parTrans">
      <dgm:prSet/>
      <dgm:spPr/>
      <dgm:t>
        <a:bodyPr/>
        <a:lstStyle/>
        <a:p>
          <a:endParaRPr lang="zh-CN" altLang="en-US"/>
        </a:p>
      </dgm:t>
    </dgm:pt>
    <dgm:pt modelId="{A69203A3-46EF-4641-AD03-18F3FE3FD8E0}" cxnId="{A50A87F8-EC0F-4A3E-9DBD-FFB4B397DD8C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1EAFB508-B0C7-4382-9D4E-6888D0AFDFE7}" type="pres">
      <dgm:prSet presAssocID="{F3E1BC9B-D681-40FD-A4A3-94D312899715}" presName="sibSpaceOne" presStyleCnt="0"/>
      <dgm:spPr/>
    </dgm:pt>
    <dgm:pt modelId="{A82A88F7-4124-4D7F-AF13-6A15B82E3990}" type="pres">
      <dgm:prSet presAssocID="{AB161B3F-E314-4DD2-87F6-4775C88C2629}" presName="vertOne" presStyleCnt="0"/>
      <dgm:spPr/>
    </dgm:pt>
    <dgm:pt modelId="{4EDCA59A-E933-4BF0-B203-282CD66B03E3}" type="pres">
      <dgm:prSet presAssocID="{AB161B3F-E314-4DD2-87F6-4775C88C2629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048037-C65C-4C2B-A468-E54602507AFD}" type="pres">
      <dgm:prSet presAssocID="{AB161B3F-E314-4DD2-87F6-4775C88C2629}" presName="horzOne" presStyleCnt="0"/>
      <dgm:spPr/>
    </dgm:pt>
  </dgm:ptLst>
  <dgm:cxnLst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A50A87F8-EC0F-4A3E-9DBD-FFB4B397DD8C}" srcId="{55CAA7F3-520A-45B3-9ED1-C44B4E538B4A}" destId="{AB161B3F-E314-4DD2-87F6-4775C88C2629}" srcOrd="6" destOrd="0" parTransId="{B5A35185-5144-4564-934E-E6CC6EC3099D}" sibTransId="{A69203A3-46EF-4641-AD03-18F3FE3FD8E0}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5BA061C0-8812-421F-B8BC-B3A0BA296C5C}" type="presOf" srcId="{AB161B3F-E314-4DD2-87F6-4775C88C2629}" destId="{4EDCA59A-E933-4BF0-B203-282CD66B03E3}" srcOrd="0" destOrd="0" presId="urn:microsoft.com/office/officeart/2005/8/layout/hierarchy4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F95275F2-E34C-42B0-87DB-6982FF0ECC10}" type="presParOf" srcId="{0BA06789-33CC-46E8-8C0C-C8E65030FB38}" destId="{1EAFB508-B0C7-4382-9D4E-6888D0AFDFE7}" srcOrd="11" destOrd="0" presId="urn:microsoft.com/office/officeart/2005/8/layout/hierarchy4"/>
    <dgm:cxn modelId="{CB85B858-4737-485E-A70B-4906382B942A}" type="presParOf" srcId="{0BA06789-33CC-46E8-8C0C-C8E65030FB38}" destId="{A82A88F7-4124-4D7F-AF13-6A15B82E3990}" srcOrd="12" destOrd="0" presId="urn:microsoft.com/office/officeart/2005/8/layout/hierarchy4"/>
    <dgm:cxn modelId="{4DD553AC-C808-4381-A257-6DD7B10E6882}" type="presParOf" srcId="{A82A88F7-4124-4D7F-AF13-6A15B82E3990}" destId="{4EDCA59A-E933-4BF0-B203-282CD66B03E3}" srcOrd="0" destOrd="0" presId="urn:microsoft.com/office/officeart/2005/8/layout/hierarchy4"/>
    <dgm:cxn modelId="{30D533DD-D855-47CB-A013-4E711993A534}" type="presParOf" srcId="{A82A88F7-4124-4D7F-AF13-6A15B82E3990}" destId="{62048037-C65C-4C2B-A468-E54602507A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4F440815-83D6-4A19-8B06-7FEC03573CAA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集合</a:t>
          </a:r>
          <a:endParaRPr lang="zh-CN" altLang="en-US" sz="2000" b="1" dirty="0"/>
        </a:p>
      </dgm:t>
    </dgm:pt>
    <dgm:pt modelId="{5DFD585D-01C0-4419-BD1E-71C9B22390D7}" cxnId="{2C700673-0337-44B7-9CC2-BF2CB4A1CAB9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A9E7C775-7D29-416E-87C5-1F8DCF443DCD}" cxnId="{2C700673-0337-44B7-9CC2-BF2CB4A1CAB9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B86C90CF-9A97-4133-9A7C-8C3112A39C4A}" type="pres">
      <dgm:prSet presAssocID="{4F440815-83D6-4A19-8B06-7FEC03573CAA}" presName="vertOne" presStyleCnt="0"/>
      <dgm:spPr/>
    </dgm:pt>
    <dgm:pt modelId="{6062C70B-607F-47FF-BB32-0EDC1F5190AA}" type="pres">
      <dgm:prSet presAssocID="{4F440815-83D6-4A19-8B06-7FEC03573CAA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57194B-1E2C-4AC3-9471-B485F4B0EDE2}" type="pres">
      <dgm:prSet presAssocID="{4F440815-83D6-4A19-8B06-7FEC03573CAA}" presName="horzOne" presStyleCnt="0"/>
      <dgm:spPr/>
    </dgm:pt>
    <dgm:pt modelId="{9A7BA12C-D14C-4652-9144-24AF21D34276}" type="pres">
      <dgm:prSet presAssocID="{A9E7C775-7D29-416E-87C5-1F8DCF443DCD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</dgm:ptLst>
  <dgm:cxnLst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E1A8FE86-16D7-4C28-806F-18B91A2FD24E}" type="presOf" srcId="{4F440815-83D6-4A19-8B06-7FEC03573CAA}" destId="{6062C70B-607F-47FF-BB32-0EDC1F5190AA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2C700673-0337-44B7-9CC2-BF2CB4A1CAB9}" srcId="{55CAA7F3-520A-45B3-9ED1-C44B4E538B4A}" destId="{4F440815-83D6-4A19-8B06-7FEC03573CAA}" srcOrd="5" destOrd="0" parTransId="{5DFD585D-01C0-4419-BD1E-71C9B22390D7}" sibTransId="{A9E7C775-7D29-416E-87C5-1F8DCF443DCD}"/>
    <dgm:cxn modelId="{77D3A3DD-0D2F-40A8-B372-A94CDA4E4925}" srcId="{55CAA7F3-520A-45B3-9ED1-C44B4E538B4A}" destId="{3A9E0CA1-E977-47F3-98C8-68EEA577599F}" srcOrd="6" destOrd="0" parTransId="{C1644CD3-D7B2-4DDA-B83D-46657E18B68E}" sibTransId="{F3E1BC9B-D681-40FD-A4A3-94D31289971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BBA3CA5D-56EA-495E-8612-EA3BD7D66261}" type="presParOf" srcId="{0BA06789-33CC-46E8-8C0C-C8E65030FB38}" destId="{B86C90CF-9A97-4133-9A7C-8C3112A39C4A}" srcOrd="10" destOrd="0" presId="urn:microsoft.com/office/officeart/2005/8/layout/hierarchy4"/>
    <dgm:cxn modelId="{9E1A720B-08CA-4E3D-89FF-908A07532FD5}" type="presParOf" srcId="{B86C90CF-9A97-4133-9A7C-8C3112A39C4A}" destId="{6062C70B-607F-47FF-BB32-0EDC1F5190AA}" srcOrd="0" destOrd="0" presId="urn:microsoft.com/office/officeart/2005/8/layout/hierarchy4"/>
    <dgm:cxn modelId="{B1137CD9-8308-4A7D-9055-C7A3BC1CFC3D}" type="presParOf" srcId="{B86C90CF-9A97-4133-9A7C-8C3112A39C4A}" destId="{F757194B-1E2C-4AC3-9471-B485F4B0EDE2}" srcOrd="1" destOrd="0" presId="urn:microsoft.com/office/officeart/2005/8/layout/hierarchy4"/>
    <dgm:cxn modelId="{A1928690-E4A0-4B99-A758-E800227C43D0}" type="presParOf" srcId="{0BA06789-33CC-46E8-8C0C-C8E65030FB38}" destId="{9A7BA12C-D14C-4652-9144-24AF21D34276}" srcOrd="11" destOrd="0" presId="urn:microsoft.com/office/officeart/2005/8/layout/hierarchy4"/>
    <dgm:cxn modelId="{ADA4ED78-81FB-4A90-BF00-D4A30F37E951}" type="presParOf" srcId="{0BA06789-33CC-46E8-8C0C-C8E65030FB38}" destId="{1DED8335-E553-453C-A64A-E89BBBE7C210}" srcOrd="12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265FD9C4-3358-45BB-9F33-4F0A319AB82D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5510C1A3-720B-4106-A8C6-D7CC37771402}" cxnId="{EE5C899F-2BE8-4196-BA90-0561D825EF93}" type="parTrans">
      <dgm:prSet/>
      <dgm:spPr/>
    </dgm:pt>
    <dgm:pt modelId="{C5896BA2-BE4F-47FC-951A-2BEDAC15BC59}" cxnId="{EE5C899F-2BE8-4196-BA90-0561D825EF93}" type="sibTrans">
      <dgm:prSet/>
      <dgm:spPr/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05BF1A5C-D22E-47EA-BA44-E20B0CCEC3A5}" type="pres">
      <dgm:prSet presAssocID="{F3E1BC9B-D681-40FD-A4A3-94D312899715}" presName="sibSpaceOne" presStyleCnt="0"/>
      <dgm:spPr/>
    </dgm:pt>
    <dgm:pt modelId="{B66AE2B5-BDC7-4178-86CC-24617FBA94AF}" type="pres">
      <dgm:prSet presAssocID="{265FD9C4-3358-45BB-9F33-4F0A319AB82D}" presName="vertOne" presStyleCnt="0"/>
      <dgm:spPr/>
    </dgm:pt>
    <dgm:pt modelId="{B3F84150-E935-4D3F-8C9D-5CB9AAD32CC3}" type="pres">
      <dgm:prSet presAssocID="{265FD9C4-3358-45BB-9F33-4F0A319AB82D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92F255-A012-4877-8361-C806E2DBBF8F}" type="pres">
      <dgm:prSet presAssocID="{265FD9C4-3358-45BB-9F33-4F0A319AB82D}" presName="horzOne" presStyleCnt="0"/>
      <dgm:spPr/>
    </dgm:pt>
  </dgm:ptLst>
  <dgm:cxnLst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EE5C899F-2BE8-4196-BA90-0561D825EF93}" srcId="{55CAA7F3-520A-45B3-9ED1-C44B4E538B4A}" destId="{265FD9C4-3358-45BB-9F33-4F0A319AB82D}" srcOrd="6" destOrd="0" parTransId="{5510C1A3-720B-4106-A8C6-D7CC37771402}" sibTransId="{C5896BA2-BE4F-47FC-951A-2BEDAC15BC59}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1D5E33A5-7801-4048-81BD-E6034419D920}" type="presOf" srcId="{265FD9C4-3358-45BB-9F33-4F0A319AB82D}" destId="{B3F84150-E935-4D3F-8C9D-5CB9AAD32CC3}" srcOrd="0" destOrd="0" presId="urn:microsoft.com/office/officeart/2005/8/layout/hierarchy4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D2D9739D-F11C-4A11-97C9-1A528DA9195E}" type="presParOf" srcId="{0BA06789-33CC-46E8-8C0C-C8E65030FB38}" destId="{05BF1A5C-D22E-47EA-BA44-E20B0CCEC3A5}" srcOrd="11" destOrd="0" presId="urn:microsoft.com/office/officeart/2005/8/layout/hierarchy4"/>
    <dgm:cxn modelId="{01F3B60F-010B-4B2E-9772-470F4EF7E6EF}" type="presParOf" srcId="{0BA06789-33CC-46E8-8C0C-C8E65030FB38}" destId="{B66AE2B5-BDC7-4178-86CC-24617FBA94AF}" srcOrd="12" destOrd="0" presId="urn:microsoft.com/office/officeart/2005/8/layout/hierarchy4"/>
    <dgm:cxn modelId="{B5741BE0-A758-4B7C-BA51-9D09304C8A2B}" type="presParOf" srcId="{B66AE2B5-BDC7-4178-86CC-24617FBA94AF}" destId="{B3F84150-E935-4D3F-8C9D-5CB9AAD32CC3}" srcOrd="0" destOrd="0" presId="urn:microsoft.com/office/officeart/2005/8/layout/hierarchy4"/>
    <dgm:cxn modelId="{286909C4-4BAA-4862-93D3-19231C729D9D}" type="presParOf" srcId="{B66AE2B5-BDC7-4178-86CC-24617FBA94AF}" destId="{6492F255-A012-4877-8361-C806E2DBBF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DF982868-1144-48E4-8092-20E929248FD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1606A589-8A8E-4AEA-B216-701D2C5480FB}" cxnId="{E3260CAD-B824-4A19-A40C-A1B9ABD5FCF4}" type="parTrans">
      <dgm:prSet/>
      <dgm:spPr/>
      <dgm:t>
        <a:bodyPr/>
        <a:lstStyle/>
        <a:p>
          <a:endParaRPr lang="zh-CN" altLang="en-US"/>
        </a:p>
      </dgm:t>
    </dgm:pt>
    <dgm:pt modelId="{95E504FA-D0F9-4E78-BF14-EA23B81B38DE}" cxnId="{E3260CAD-B824-4A19-A40C-A1B9ABD5FCF4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B70E491F-A98B-488D-8306-0F92CFDA795D}" type="pres">
      <dgm:prSet presAssocID="{F3E1BC9B-D681-40FD-A4A3-94D312899715}" presName="sibSpaceOne" presStyleCnt="0"/>
      <dgm:spPr/>
    </dgm:pt>
    <dgm:pt modelId="{CA828F2E-F6D9-4FF2-B28D-796A77944646}" type="pres">
      <dgm:prSet presAssocID="{DF982868-1144-48E4-8092-20E929248FDF}" presName="vertOne" presStyleCnt="0"/>
      <dgm:spPr/>
    </dgm:pt>
    <dgm:pt modelId="{EB7D78A6-BE87-4778-B217-10BC6C1D6C2E}" type="pres">
      <dgm:prSet presAssocID="{DF982868-1144-48E4-8092-20E929248FDF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D2CFA1-4B23-48EA-A227-FA4DC8D864A4}" type="pres">
      <dgm:prSet presAssocID="{DF982868-1144-48E4-8092-20E929248FDF}" presName="horzOne" presStyleCnt="0"/>
      <dgm:spPr/>
    </dgm:pt>
  </dgm:ptLst>
  <dgm:cxnLst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6B6CF3EF-91C4-4957-80EA-F20470692889}" type="presOf" srcId="{DF982868-1144-48E4-8092-20E929248FDF}" destId="{EB7D78A6-BE87-4778-B217-10BC6C1D6C2E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E3260CAD-B824-4A19-A40C-A1B9ABD5FCF4}" srcId="{55CAA7F3-520A-45B3-9ED1-C44B4E538B4A}" destId="{DF982868-1144-48E4-8092-20E929248FDF}" srcOrd="6" destOrd="0" parTransId="{1606A589-8A8E-4AEA-B216-701D2C5480FB}" sibTransId="{95E504FA-D0F9-4E78-BF14-EA23B81B38DE}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866092EF-04E5-4C3B-808D-6A60C6FF1D81}" type="presParOf" srcId="{0BA06789-33CC-46E8-8C0C-C8E65030FB38}" destId="{B70E491F-A98B-488D-8306-0F92CFDA795D}" srcOrd="11" destOrd="0" presId="urn:microsoft.com/office/officeart/2005/8/layout/hierarchy4"/>
    <dgm:cxn modelId="{573E8EC3-C3FB-4CCB-85D6-0D4449E3C030}" type="presParOf" srcId="{0BA06789-33CC-46E8-8C0C-C8E65030FB38}" destId="{CA828F2E-F6D9-4FF2-B28D-796A77944646}" srcOrd="12" destOrd="0" presId="urn:microsoft.com/office/officeart/2005/8/layout/hierarchy4"/>
    <dgm:cxn modelId="{64DEF970-5A43-448F-9CA6-6BF7A21B3ADB}" type="presParOf" srcId="{CA828F2E-F6D9-4FF2-B28D-796A77944646}" destId="{EB7D78A6-BE87-4778-B217-10BC6C1D6C2E}" srcOrd="0" destOrd="0" presId="urn:microsoft.com/office/officeart/2005/8/layout/hierarchy4"/>
    <dgm:cxn modelId="{67DFF8EA-1353-4A4B-B286-704E9178718E}" type="presParOf" srcId="{CA828F2E-F6D9-4FF2-B28D-796A77944646}" destId="{33D2CFA1-4B23-48EA-A227-FA4DC8D864A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AFB01BB9-EE93-4169-9EC5-C14BD8AD7E88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78150563-B3F3-437F-BFF0-8DB9C54B125D}" cxnId="{F0F3AC72-8E1D-42FB-AED8-5AD099A2FA97}" type="parTrans">
      <dgm:prSet/>
      <dgm:spPr/>
      <dgm:t>
        <a:bodyPr/>
        <a:lstStyle/>
        <a:p>
          <a:endParaRPr lang="zh-CN" altLang="en-US"/>
        </a:p>
      </dgm:t>
    </dgm:pt>
    <dgm:pt modelId="{4665C33C-C3D4-454D-86A5-4F6F65ED9DE6}" cxnId="{F0F3AC72-8E1D-42FB-AED8-5AD099A2FA97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6119A7E8-5C77-426A-9C3C-CF260772D821}" type="pres">
      <dgm:prSet presAssocID="{F3E1BC9B-D681-40FD-A4A3-94D312899715}" presName="sibSpaceOne" presStyleCnt="0"/>
      <dgm:spPr/>
    </dgm:pt>
    <dgm:pt modelId="{8D8DF714-B435-451B-A1A7-619D57AD5B35}" type="pres">
      <dgm:prSet presAssocID="{AFB01BB9-EE93-4169-9EC5-C14BD8AD7E88}" presName="vertOne" presStyleCnt="0"/>
      <dgm:spPr/>
    </dgm:pt>
    <dgm:pt modelId="{A3190D73-1718-48B1-B99F-DCBB077C3D57}" type="pres">
      <dgm:prSet presAssocID="{AFB01BB9-EE93-4169-9EC5-C14BD8AD7E88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8A5489-6742-4EE8-984D-57198B8B5DB1}" type="pres">
      <dgm:prSet presAssocID="{AFB01BB9-EE93-4169-9EC5-C14BD8AD7E88}" presName="horzOne" presStyleCnt="0"/>
      <dgm:spPr/>
    </dgm:pt>
  </dgm:ptLst>
  <dgm:cxnLst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F0F3AC72-8E1D-42FB-AED8-5AD099A2FA97}" srcId="{55CAA7F3-520A-45B3-9ED1-C44B4E538B4A}" destId="{AFB01BB9-EE93-4169-9EC5-C14BD8AD7E88}" srcOrd="6" destOrd="0" parTransId="{78150563-B3F3-437F-BFF0-8DB9C54B125D}" sibTransId="{4665C33C-C3D4-454D-86A5-4F6F65ED9DE6}"/>
    <dgm:cxn modelId="{2A290983-57E9-447E-A215-99A5925A85DA}" type="presOf" srcId="{AFB01BB9-EE93-4169-9EC5-C14BD8AD7E88}" destId="{A3190D73-1718-48B1-B99F-DCBB077C3D57}" srcOrd="0" destOrd="0" presId="urn:microsoft.com/office/officeart/2005/8/layout/hierarchy4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ADF7A86C-A2FF-491D-AE85-A442772082F4}" type="presParOf" srcId="{0BA06789-33CC-46E8-8C0C-C8E65030FB38}" destId="{6119A7E8-5C77-426A-9C3C-CF260772D821}" srcOrd="11" destOrd="0" presId="urn:microsoft.com/office/officeart/2005/8/layout/hierarchy4"/>
    <dgm:cxn modelId="{37726EB3-ACA0-40FD-BA51-7F4D6763ED79}" type="presParOf" srcId="{0BA06789-33CC-46E8-8C0C-C8E65030FB38}" destId="{8D8DF714-B435-451B-A1A7-619D57AD5B35}" srcOrd="12" destOrd="0" presId="urn:microsoft.com/office/officeart/2005/8/layout/hierarchy4"/>
    <dgm:cxn modelId="{EDE5723B-D81D-49C0-B66B-000911EE22D2}" type="presParOf" srcId="{8D8DF714-B435-451B-A1A7-619D57AD5B35}" destId="{A3190D73-1718-48B1-B99F-DCBB077C3D57}" srcOrd="0" destOrd="0" presId="urn:microsoft.com/office/officeart/2005/8/layout/hierarchy4"/>
    <dgm:cxn modelId="{025BBBA4-CF05-4174-A852-E6CA014C46C5}" type="presParOf" srcId="{8D8DF714-B435-451B-A1A7-619D57AD5B35}" destId="{338A5489-6742-4EE8-984D-57198B8B5DB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0CA2C576-C24A-4C88-B33F-28BA8BB5AD45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4549CFC2-EF3C-4CC6-A285-CA618B478884}" cxnId="{0F3DD298-311C-4C1F-BFB2-07B9B22521A4}" type="parTrans">
      <dgm:prSet/>
      <dgm:spPr/>
      <dgm:t>
        <a:bodyPr/>
        <a:lstStyle/>
        <a:p>
          <a:endParaRPr lang="zh-CN" altLang="en-US"/>
        </a:p>
      </dgm:t>
    </dgm:pt>
    <dgm:pt modelId="{FB36FB64-813A-4DC7-8298-6487F84EF46B}" cxnId="{0F3DD298-311C-4C1F-BFB2-07B9B22521A4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82ABE539-0204-4D75-B007-6D5540BE8A55}" type="pres">
      <dgm:prSet presAssocID="{F3E1BC9B-D681-40FD-A4A3-94D312899715}" presName="sibSpaceOne" presStyleCnt="0"/>
      <dgm:spPr/>
    </dgm:pt>
    <dgm:pt modelId="{7FD96984-D248-47AF-BCBC-34B720798381}" type="pres">
      <dgm:prSet presAssocID="{0CA2C576-C24A-4C88-B33F-28BA8BB5AD45}" presName="vertOne" presStyleCnt="0"/>
      <dgm:spPr/>
    </dgm:pt>
    <dgm:pt modelId="{15C8F257-9706-488C-918A-E5935B93EEDB}" type="pres">
      <dgm:prSet presAssocID="{0CA2C576-C24A-4C88-B33F-28BA8BB5AD45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596117-E037-4667-BEF9-5BDFE5ED47DF}" type="pres">
      <dgm:prSet presAssocID="{0CA2C576-C24A-4C88-B33F-28BA8BB5AD45}" presName="horzOne" presStyleCnt="0"/>
      <dgm:spPr/>
    </dgm:pt>
  </dgm:ptLst>
  <dgm:cxnLst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0F3DD298-311C-4C1F-BFB2-07B9B22521A4}" srcId="{55CAA7F3-520A-45B3-9ED1-C44B4E538B4A}" destId="{0CA2C576-C24A-4C88-B33F-28BA8BB5AD45}" srcOrd="6" destOrd="0" parTransId="{4549CFC2-EF3C-4CC6-A285-CA618B478884}" sibTransId="{FB36FB64-813A-4DC7-8298-6487F84EF46B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6A1EF322-1B39-45E3-9CFB-4A80929847C5}" type="presOf" srcId="{0CA2C576-C24A-4C88-B33F-28BA8BB5AD45}" destId="{15C8F257-9706-488C-918A-E5935B93EEDB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B69C9786-1249-42AC-AB45-5FB5063F46AD}" type="presParOf" srcId="{0BA06789-33CC-46E8-8C0C-C8E65030FB38}" destId="{82ABE539-0204-4D75-B007-6D5540BE8A55}" srcOrd="11" destOrd="0" presId="urn:microsoft.com/office/officeart/2005/8/layout/hierarchy4"/>
    <dgm:cxn modelId="{CEDFB46E-E1A1-4441-A676-BA35E637943D}" type="presParOf" srcId="{0BA06789-33CC-46E8-8C0C-C8E65030FB38}" destId="{7FD96984-D248-47AF-BCBC-34B720798381}" srcOrd="12" destOrd="0" presId="urn:microsoft.com/office/officeart/2005/8/layout/hierarchy4"/>
    <dgm:cxn modelId="{A67C87DF-89FA-4323-9737-29043E489A53}" type="presParOf" srcId="{7FD96984-D248-47AF-BCBC-34B720798381}" destId="{15C8F257-9706-488C-918A-E5935B93EEDB}" srcOrd="0" destOrd="0" presId="urn:microsoft.com/office/officeart/2005/8/layout/hierarchy4"/>
    <dgm:cxn modelId="{7DDB5197-142C-4493-BEB7-67898188F4DE}" type="presParOf" srcId="{7FD96984-D248-47AF-BCBC-34B720798381}" destId="{6C596117-E037-4667-BEF9-5BDFE5ED47D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62637C5-6600-4BFA-8F40-A3D34093DC4D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58589072-AC6D-4909-B494-193A9255ECF1}" cxnId="{35952FC2-595C-4409-903F-B5EDF849E23C}" type="parTrans">
      <dgm:prSet/>
      <dgm:spPr/>
      <dgm:t>
        <a:bodyPr/>
        <a:lstStyle/>
        <a:p>
          <a:endParaRPr lang="zh-CN" altLang="en-US"/>
        </a:p>
      </dgm:t>
    </dgm:pt>
    <dgm:pt modelId="{07EE3BED-502E-42A0-9CB6-041614C8FD9B}" cxnId="{35952FC2-595C-4409-903F-B5EDF849E23C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935D39C8-1B1A-4FFF-AA62-A37B28C310A7}" type="pres">
      <dgm:prSet presAssocID="{F3E1BC9B-D681-40FD-A4A3-94D312899715}" presName="sibSpaceOne" presStyleCnt="0"/>
      <dgm:spPr/>
    </dgm:pt>
    <dgm:pt modelId="{2839C6A9-436B-475B-A0B1-8A4A37D9DFA9}" type="pres">
      <dgm:prSet presAssocID="{F62637C5-6600-4BFA-8F40-A3D34093DC4D}" presName="vertOne" presStyleCnt="0"/>
      <dgm:spPr/>
    </dgm:pt>
    <dgm:pt modelId="{F93DBF82-6A5D-4349-BD90-6A22ED33E807}" type="pres">
      <dgm:prSet presAssocID="{F62637C5-6600-4BFA-8F40-A3D34093DC4D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59A5F-0B9A-4315-8C96-5776D429D8A0}" type="pres">
      <dgm:prSet presAssocID="{F62637C5-6600-4BFA-8F40-A3D34093DC4D}" presName="horzOne" presStyleCnt="0"/>
      <dgm:spPr/>
    </dgm:pt>
  </dgm:ptLst>
  <dgm:cxnLst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EFAEFF1D-74B0-4C65-BBB4-844CFD7CF286}" type="presOf" srcId="{F62637C5-6600-4BFA-8F40-A3D34093DC4D}" destId="{F93DBF82-6A5D-4349-BD90-6A22ED33E807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35952FC2-595C-4409-903F-B5EDF849E23C}" srcId="{55CAA7F3-520A-45B3-9ED1-C44B4E538B4A}" destId="{F62637C5-6600-4BFA-8F40-A3D34093DC4D}" srcOrd="6" destOrd="0" parTransId="{58589072-AC6D-4909-B494-193A9255ECF1}" sibTransId="{07EE3BED-502E-42A0-9CB6-041614C8FD9B}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454EC6E8-E640-44ED-9167-99784C0DB69F}" type="presParOf" srcId="{0BA06789-33CC-46E8-8C0C-C8E65030FB38}" destId="{935D39C8-1B1A-4FFF-AA62-A37B28C310A7}" srcOrd="11" destOrd="0" presId="urn:microsoft.com/office/officeart/2005/8/layout/hierarchy4"/>
    <dgm:cxn modelId="{A010F0E1-75A4-4343-802F-55AE52D3F9C2}" type="presParOf" srcId="{0BA06789-33CC-46E8-8C0C-C8E65030FB38}" destId="{2839C6A9-436B-475B-A0B1-8A4A37D9DFA9}" srcOrd="12" destOrd="0" presId="urn:microsoft.com/office/officeart/2005/8/layout/hierarchy4"/>
    <dgm:cxn modelId="{34711F69-A738-49DC-B71F-97D8D8F06F39}" type="presParOf" srcId="{2839C6A9-436B-475B-A0B1-8A4A37D9DFA9}" destId="{F93DBF82-6A5D-4349-BD90-6A22ED33E807}" srcOrd="0" destOrd="0" presId="urn:microsoft.com/office/officeart/2005/8/layout/hierarchy4"/>
    <dgm:cxn modelId="{7A3AA2E7-B69C-47D1-88D2-E21E0E07E028}" type="presParOf" srcId="{2839C6A9-436B-475B-A0B1-8A4A37D9DFA9}" destId="{CD859A5F-0B9A-4315-8C96-5776D429D8A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CAA7F3-520A-45B3-9ED1-C44B4E538B4A}" type="doc">
      <dgm:prSet loTypeId="urn:microsoft.com/office/officeart/2005/8/layout/hierarchy4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F9749D6D-7A4D-43F5-B6A3-CE1BFD821EB3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数值</a:t>
          </a:r>
          <a:endParaRPr lang="zh-CN" altLang="en-US" sz="2000" b="1" dirty="0"/>
        </a:p>
      </dgm:t>
    </dgm:pt>
    <dgm:pt modelId="{B4EC1315-C46F-45D1-9F78-E60A5F5B1598}" cxnId="{7CFFE131-84F8-42CD-ABDE-6980ADC9B33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CFB3C6A-E7F5-45EB-988C-57547781CB65}" cxnId="{7CFFE131-84F8-42CD-ABDE-6980ADC9B33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76632B1-1F0B-447A-9EDC-D919ECD0E05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布尔</a:t>
          </a:r>
          <a:endParaRPr lang="zh-CN" altLang="en-US" sz="2000" b="1" dirty="0"/>
        </a:p>
      </dgm:t>
    </dgm:pt>
    <dgm:pt modelId="{38D4ECC6-803B-4263-9470-4F18F0B407A4}" cxnId="{7563D386-00E3-47DE-89DF-AAB212ED9DF7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0111D93-AFF4-472B-AF3C-93B47A0A7FEA}" cxnId="{7563D386-00E3-47DE-89DF-AAB212ED9DF7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2463D2F-1309-4F52-B8F5-48C8ACB53137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字符串</a:t>
          </a:r>
          <a:endParaRPr lang="zh-CN" altLang="en-US" sz="2000" b="1" dirty="0"/>
        </a:p>
      </dgm:t>
    </dgm:pt>
    <dgm:pt modelId="{62D6E711-5891-4242-8DC6-44927768C67D}" cxnId="{C8634723-2310-4DF6-9849-C13F0E5B98CB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C294D8EF-FDDC-4EC0-9815-E854DE50F2E9}" cxnId="{C8634723-2310-4DF6-9849-C13F0E5B98CB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E3BA3CF6-F500-467C-B255-818CB06D839C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列表</a:t>
          </a:r>
          <a:endParaRPr lang="zh-CN" altLang="en-US" sz="2000" b="1" dirty="0"/>
        </a:p>
      </dgm:t>
    </dgm:pt>
    <dgm:pt modelId="{357334DC-E0E6-4D39-B97F-0B0C841BAA87}" cxnId="{652B9A03-0E16-4EF9-84B1-1E255FCCFBCA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93E6ABC-AACD-4711-BC8E-79BF5FD75C41}" cxnId="{652B9A03-0E16-4EF9-84B1-1E255FCCFBCA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C26F546-88BB-4A38-B77A-E01B0700F9E9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元组</a:t>
          </a:r>
          <a:endParaRPr lang="zh-CN" altLang="en-US" sz="2000" b="1" dirty="0"/>
        </a:p>
      </dgm:t>
    </dgm:pt>
    <dgm:pt modelId="{9F07CB07-206A-4824-8594-E1A379BA8800}" cxnId="{2F2F245D-5137-48C9-BF6E-F61397BCF710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64D49ACB-F971-4738-9617-611731A2CDCF}" cxnId="{2F2F245D-5137-48C9-BF6E-F61397BCF710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3A9E0CA1-E977-47F3-98C8-68EEA577599F}">
      <dgm:prSet phldrT="[文本]" custT="1"/>
      <dgm:spPr>
        <a:solidFill>
          <a:schemeClr val="bg1">
            <a:lumMod val="65000"/>
          </a:schemeClr>
        </a:solidFill>
      </dgm:spPr>
      <dgm:t>
        <a:bodyPr anchor="b"/>
        <a:lstStyle/>
        <a:p>
          <a:pPr algn="l"/>
          <a:r>
            <a:rPr lang="zh-CN" altLang="en-US" sz="2000" b="1" dirty="0" smtClean="0"/>
            <a:t>字典</a:t>
          </a:r>
          <a:endParaRPr lang="zh-CN" altLang="en-US" sz="2000" b="1" dirty="0"/>
        </a:p>
      </dgm:t>
    </dgm:pt>
    <dgm:pt modelId="{C1644CD3-D7B2-4DDA-B83D-46657E18B68E}" cxnId="{77D3A3DD-0D2F-40A8-B372-A94CDA4E4925}" type="par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F3E1BC9B-D681-40FD-A4A3-94D312899715}" cxnId="{77D3A3DD-0D2F-40A8-B372-A94CDA4E4925}" type="sibTrans">
      <dgm:prSet/>
      <dgm:spPr/>
      <dgm:t>
        <a:bodyPr/>
        <a:lstStyle/>
        <a:p>
          <a:pPr algn="l"/>
          <a:endParaRPr lang="zh-CN" altLang="en-US" sz="2000" b="1"/>
        </a:p>
      </dgm:t>
    </dgm:pt>
    <dgm:pt modelId="{75E75269-40F2-43C7-BE55-A21D4152A9E1}">
      <dgm:prSet phldrT="[文本]" custT="1"/>
      <dgm:spPr>
        <a:solidFill>
          <a:srgbClr val="C00000"/>
        </a:solidFill>
      </dgm:spPr>
      <dgm:t>
        <a:bodyPr anchor="b"/>
        <a:lstStyle/>
        <a:p>
          <a:pPr algn="l"/>
          <a:r>
            <a:rPr lang="zh-CN" altLang="en-US" sz="2000" b="1" smtClean="0"/>
            <a:t>集合</a:t>
          </a:r>
          <a:endParaRPr lang="zh-CN" altLang="en-US" sz="2000" b="1" dirty="0"/>
        </a:p>
      </dgm:t>
    </dgm:pt>
    <dgm:pt modelId="{80210024-76D8-4235-B0E1-5A95C2361B54}" cxnId="{1F03EF17-7FF5-4E3D-BE82-931B3B9DA064}" type="parTrans">
      <dgm:prSet/>
      <dgm:spPr/>
      <dgm:t>
        <a:bodyPr/>
        <a:lstStyle/>
        <a:p>
          <a:endParaRPr lang="zh-CN" altLang="en-US"/>
        </a:p>
      </dgm:t>
    </dgm:pt>
    <dgm:pt modelId="{73AF3C54-A068-4F2F-8D98-B611A2D15D35}" cxnId="{1F03EF17-7FF5-4E3D-BE82-931B3B9DA064}" type="sibTrans">
      <dgm:prSet/>
      <dgm:spPr/>
      <dgm:t>
        <a:bodyPr/>
        <a:lstStyle/>
        <a:p>
          <a:endParaRPr lang="zh-CN" altLang="en-US"/>
        </a:p>
      </dgm:t>
    </dgm:pt>
    <dgm:pt modelId="{0BA06789-33CC-46E8-8C0C-C8E65030FB38}" type="pres">
      <dgm:prSet presAssocID="{55CAA7F3-520A-45B3-9ED1-C44B4E538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7C51DCD-7CC9-4AE4-ADB5-38813AD8402E}" type="pres">
      <dgm:prSet presAssocID="{F9749D6D-7A4D-43F5-B6A3-CE1BFD821EB3}" presName="vertOne" presStyleCnt="0"/>
      <dgm:spPr/>
    </dgm:pt>
    <dgm:pt modelId="{0DB3D600-B25C-4E8A-BA65-D9F63B3AC8DC}" type="pres">
      <dgm:prSet presAssocID="{F9749D6D-7A4D-43F5-B6A3-CE1BFD821EB3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EBE25-F0F2-476B-A943-CF5A732099EF}" type="pres">
      <dgm:prSet presAssocID="{F9749D6D-7A4D-43F5-B6A3-CE1BFD821EB3}" presName="horzOne" presStyleCnt="0"/>
      <dgm:spPr/>
    </dgm:pt>
    <dgm:pt modelId="{4822ED70-2B90-4A79-A9D3-312621091045}" type="pres">
      <dgm:prSet presAssocID="{CCFB3C6A-E7F5-45EB-988C-57547781CB65}" presName="sibSpaceOne" presStyleCnt="0"/>
      <dgm:spPr/>
    </dgm:pt>
    <dgm:pt modelId="{27C2C683-C74C-4664-B176-319D4FF6BEBA}" type="pres">
      <dgm:prSet presAssocID="{776632B1-1F0B-447A-9EDC-D919ECD0E05C}" presName="vertOne" presStyleCnt="0"/>
      <dgm:spPr/>
    </dgm:pt>
    <dgm:pt modelId="{1EAE2DB7-7235-4F88-8C45-EB6F89A8FC31}" type="pres">
      <dgm:prSet presAssocID="{776632B1-1F0B-447A-9EDC-D919ECD0E05C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65973-5058-49D7-8BF8-4E467C8A24CC}" type="pres">
      <dgm:prSet presAssocID="{776632B1-1F0B-447A-9EDC-D919ECD0E05C}" presName="horzOne" presStyleCnt="0"/>
      <dgm:spPr/>
    </dgm:pt>
    <dgm:pt modelId="{2FDC18CC-1E51-48B5-8507-1457735DCBD9}" type="pres">
      <dgm:prSet presAssocID="{60111D93-AFF4-472B-AF3C-93B47A0A7FEA}" presName="sibSpaceOne" presStyleCnt="0"/>
      <dgm:spPr/>
    </dgm:pt>
    <dgm:pt modelId="{2987CBDB-76DD-4328-BA36-40341B9A6A61}" type="pres">
      <dgm:prSet presAssocID="{72463D2F-1309-4F52-B8F5-48C8ACB53137}" presName="vertOne" presStyleCnt="0"/>
      <dgm:spPr/>
    </dgm:pt>
    <dgm:pt modelId="{F6C78553-1DF7-4A16-80E3-D3712F2EFBF0}" type="pres">
      <dgm:prSet presAssocID="{72463D2F-1309-4F52-B8F5-48C8ACB53137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7B52EB-81CF-4D92-BE3D-ED1E0317BBB0}" type="pres">
      <dgm:prSet presAssocID="{72463D2F-1309-4F52-B8F5-48C8ACB53137}" presName="horzOne" presStyleCnt="0"/>
      <dgm:spPr/>
    </dgm:pt>
    <dgm:pt modelId="{8F1E79F6-A445-4224-8AEB-DD96522E33E8}" type="pres">
      <dgm:prSet presAssocID="{C294D8EF-FDDC-4EC0-9815-E854DE50F2E9}" presName="sibSpaceOne" presStyleCnt="0"/>
      <dgm:spPr/>
    </dgm:pt>
    <dgm:pt modelId="{E9A853C5-9F44-4E54-99C3-8D37E29ADE09}" type="pres">
      <dgm:prSet presAssocID="{E3BA3CF6-F500-467C-B255-818CB06D839C}" presName="vertOne" presStyleCnt="0"/>
      <dgm:spPr/>
    </dgm:pt>
    <dgm:pt modelId="{7E6FDA57-10AD-493C-9D0B-E0303C0BDEEA}" type="pres">
      <dgm:prSet presAssocID="{E3BA3CF6-F500-467C-B255-818CB06D839C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3018C3-D98C-4A6E-ABB5-DD870FE9841F}" type="pres">
      <dgm:prSet presAssocID="{E3BA3CF6-F500-467C-B255-818CB06D839C}" presName="horzOne" presStyleCnt="0"/>
      <dgm:spPr/>
    </dgm:pt>
    <dgm:pt modelId="{68C8CDE3-F279-49F2-B21D-41F86618D807}" type="pres">
      <dgm:prSet presAssocID="{693E6ABC-AACD-4711-BC8E-79BF5FD75C41}" presName="sibSpaceOne" presStyleCnt="0"/>
      <dgm:spPr/>
    </dgm:pt>
    <dgm:pt modelId="{F10E2687-FB8E-4324-9E51-8F46A4118E92}" type="pres">
      <dgm:prSet presAssocID="{6C26F546-88BB-4A38-B77A-E01B0700F9E9}" presName="vertOne" presStyleCnt="0"/>
      <dgm:spPr/>
    </dgm:pt>
    <dgm:pt modelId="{49EB3DAE-F092-4D7B-8385-DA974E06F8CA}" type="pres">
      <dgm:prSet presAssocID="{6C26F546-88BB-4A38-B77A-E01B0700F9E9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C5605B-C5BF-4113-B925-28B0CC49319B}" type="pres">
      <dgm:prSet presAssocID="{6C26F546-88BB-4A38-B77A-E01B0700F9E9}" presName="horzOne" presStyleCnt="0"/>
      <dgm:spPr/>
    </dgm:pt>
    <dgm:pt modelId="{1814BF65-4E6F-4775-8F1D-4773C77CE4D0}" type="pres">
      <dgm:prSet presAssocID="{64D49ACB-F971-4738-9617-611731A2CDCF}" presName="sibSpaceOne" presStyleCnt="0"/>
      <dgm:spPr/>
    </dgm:pt>
    <dgm:pt modelId="{1DED8335-E553-453C-A64A-E89BBBE7C210}" type="pres">
      <dgm:prSet presAssocID="{3A9E0CA1-E977-47F3-98C8-68EEA577599F}" presName="vertOne" presStyleCnt="0"/>
      <dgm:spPr/>
    </dgm:pt>
    <dgm:pt modelId="{1FA3CCA1-0920-4B52-9547-E995DDC71DA4}" type="pres">
      <dgm:prSet presAssocID="{3A9E0CA1-E977-47F3-98C8-68EEA577599F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13351-D77E-4F3B-BC95-C62218966186}" type="pres">
      <dgm:prSet presAssocID="{3A9E0CA1-E977-47F3-98C8-68EEA577599F}" presName="horzOne" presStyleCnt="0"/>
      <dgm:spPr/>
    </dgm:pt>
    <dgm:pt modelId="{EC50E61F-B3C5-4ACF-8F79-6AEB2FCE1D3D}" type="pres">
      <dgm:prSet presAssocID="{F3E1BC9B-D681-40FD-A4A3-94D312899715}" presName="sibSpaceOne" presStyleCnt="0"/>
      <dgm:spPr/>
    </dgm:pt>
    <dgm:pt modelId="{9DC10E7D-41FF-49D1-99F9-900D23C0EBBE}" type="pres">
      <dgm:prSet presAssocID="{75E75269-40F2-43C7-BE55-A21D4152A9E1}" presName="vertOne" presStyleCnt="0"/>
      <dgm:spPr/>
    </dgm:pt>
    <dgm:pt modelId="{55A606B2-D848-44D0-8908-E3FAAAC8F6F2}" type="pres">
      <dgm:prSet presAssocID="{75E75269-40F2-43C7-BE55-A21D4152A9E1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220279-DBBB-480E-8B7E-1D1F8833DF6F}" type="pres">
      <dgm:prSet presAssocID="{75E75269-40F2-43C7-BE55-A21D4152A9E1}" presName="horzOne" presStyleCnt="0"/>
      <dgm:spPr/>
    </dgm:pt>
  </dgm:ptLst>
  <dgm:cxnLst>
    <dgm:cxn modelId="{C7F15BF6-A1E7-434B-AE9C-68ED1A242F02}" type="presOf" srcId="{6C26F546-88BB-4A38-B77A-E01B0700F9E9}" destId="{49EB3DAE-F092-4D7B-8385-DA974E06F8CA}" srcOrd="0" destOrd="0" presId="urn:microsoft.com/office/officeart/2005/8/layout/hierarchy4"/>
    <dgm:cxn modelId="{7CFFE131-84F8-42CD-ABDE-6980ADC9B33A}" srcId="{55CAA7F3-520A-45B3-9ED1-C44B4E538B4A}" destId="{F9749D6D-7A4D-43F5-B6A3-CE1BFD821EB3}" srcOrd="0" destOrd="0" parTransId="{B4EC1315-C46F-45D1-9F78-E60A5F5B1598}" sibTransId="{CCFB3C6A-E7F5-45EB-988C-57547781CB65}"/>
    <dgm:cxn modelId="{8047D6DD-4EAD-4E99-A88C-8B5FD9C61F4F}" type="presOf" srcId="{E3BA3CF6-F500-467C-B255-818CB06D839C}" destId="{7E6FDA57-10AD-493C-9D0B-E0303C0BDEEA}" srcOrd="0" destOrd="0" presId="urn:microsoft.com/office/officeart/2005/8/layout/hierarchy4"/>
    <dgm:cxn modelId="{77D3A3DD-0D2F-40A8-B372-A94CDA4E4925}" srcId="{55CAA7F3-520A-45B3-9ED1-C44B4E538B4A}" destId="{3A9E0CA1-E977-47F3-98C8-68EEA577599F}" srcOrd="5" destOrd="0" parTransId="{C1644CD3-D7B2-4DDA-B83D-46657E18B68E}" sibTransId="{F3E1BC9B-D681-40FD-A4A3-94D312899715}"/>
    <dgm:cxn modelId="{0AEEB9DE-13EA-4CB0-A551-98A1120095E6}" type="presOf" srcId="{F9749D6D-7A4D-43F5-B6A3-CE1BFD821EB3}" destId="{0DB3D600-B25C-4E8A-BA65-D9F63B3AC8DC}" srcOrd="0" destOrd="0" presId="urn:microsoft.com/office/officeart/2005/8/layout/hierarchy4"/>
    <dgm:cxn modelId="{7563D386-00E3-47DE-89DF-AAB212ED9DF7}" srcId="{55CAA7F3-520A-45B3-9ED1-C44B4E538B4A}" destId="{776632B1-1F0B-447A-9EDC-D919ECD0E05C}" srcOrd="1" destOrd="0" parTransId="{38D4ECC6-803B-4263-9470-4F18F0B407A4}" sibTransId="{60111D93-AFF4-472B-AF3C-93B47A0A7FEA}"/>
    <dgm:cxn modelId="{C1FD4097-C74E-49C9-9136-615A5D8C574F}" type="presOf" srcId="{55CAA7F3-520A-45B3-9ED1-C44B4E538B4A}" destId="{0BA06789-33CC-46E8-8C0C-C8E65030FB38}" srcOrd="0" destOrd="0" presId="urn:microsoft.com/office/officeart/2005/8/layout/hierarchy4"/>
    <dgm:cxn modelId="{C46AB418-43B5-46D7-8D3F-BC1BE2975675}" type="presOf" srcId="{75E75269-40F2-43C7-BE55-A21D4152A9E1}" destId="{55A606B2-D848-44D0-8908-E3FAAAC8F6F2}" srcOrd="0" destOrd="0" presId="urn:microsoft.com/office/officeart/2005/8/layout/hierarchy4"/>
    <dgm:cxn modelId="{2F2F245D-5137-48C9-BF6E-F61397BCF710}" srcId="{55CAA7F3-520A-45B3-9ED1-C44B4E538B4A}" destId="{6C26F546-88BB-4A38-B77A-E01B0700F9E9}" srcOrd="4" destOrd="0" parTransId="{9F07CB07-206A-4824-8594-E1A379BA8800}" sibTransId="{64D49ACB-F971-4738-9617-611731A2CDCF}"/>
    <dgm:cxn modelId="{74C66363-C816-45E7-8484-0B599A721C41}" type="presOf" srcId="{3A9E0CA1-E977-47F3-98C8-68EEA577599F}" destId="{1FA3CCA1-0920-4B52-9547-E995DDC71DA4}" srcOrd="0" destOrd="0" presId="urn:microsoft.com/office/officeart/2005/8/layout/hierarchy4"/>
    <dgm:cxn modelId="{C8634723-2310-4DF6-9849-C13F0E5B98CB}" srcId="{55CAA7F3-520A-45B3-9ED1-C44B4E538B4A}" destId="{72463D2F-1309-4F52-B8F5-48C8ACB53137}" srcOrd="2" destOrd="0" parTransId="{62D6E711-5891-4242-8DC6-44927768C67D}" sibTransId="{C294D8EF-FDDC-4EC0-9815-E854DE50F2E9}"/>
    <dgm:cxn modelId="{E3F6BB89-B877-4725-8937-DFBD65A54C0A}" type="presOf" srcId="{72463D2F-1309-4F52-B8F5-48C8ACB53137}" destId="{F6C78553-1DF7-4A16-80E3-D3712F2EFBF0}" srcOrd="0" destOrd="0" presId="urn:microsoft.com/office/officeart/2005/8/layout/hierarchy4"/>
    <dgm:cxn modelId="{AC4F2022-3BE7-47F1-AA8A-B86CD3CE3C43}" type="presOf" srcId="{776632B1-1F0B-447A-9EDC-D919ECD0E05C}" destId="{1EAE2DB7-7235-4F88-8C45-EB6F89A8FC31}" srcOrd="0" destOrd="0" presId="urn:microsoft.com/office/officeart/2005/8/layout/hierarchy4"/>
    <dgm:cxn modelId="{652B9A03-0E16-4EF9-84B1-1E255FCCFBCA}" srcId="{55CAA7F3-520A-45B3-9ED1-C44B4E538B4A}" destId="{E3BA3CF6-F500-467C-B255-818CB06D839C}" srcOrd="3" destOrd="0" parTransId="{357334DC-E0E6-4D39-B97F-0B0C841BAA87}" sibTransId="{693E6ABC-AACD-4711-BC8E-79BF5FD75C41}"/>
    <dgm:cxn modelId="{1F03EF17-7FF5-4E3D-BE82-931B3B9DA064}" srcId="{55CAA7F3-520A-45B3-9ED1-C44B4E538B4A}" destId="{75E75269-40F2-43C7-BE55-A21D4152A9E1}" srcOrd="6" destOrd="0" parTransId="{80210024-76D8-4235-B0E1-5A95C2361B54}" sibTransId="{73AF3C54-A068-4F2F-8D98-B611A2D15D35}"/>
    <dgm:cxn modelId="{6DBF8CEF-65AB-43B4-886A-9CFF2F9A9571}" type="presParOf" srcId="{0BA06789-33CC-46E8-8C0C-C8E65030FB38}" destId="{87C51DCD-7CC9-4AE4-ADB5-38813AD8402E}" srcOrd="0" destOrd="0" presId="urn:microsoft.com/office/officeart/2005/8/layout/hierarchy4"/>
    <dgm:cxn modelId="{C6F1E235-FC18-4650-AF83-59AFC303CBA1}" type="presParOf" srcId="{87C51DCD-7CC9-4AE4-ADB5-38813AD8402E}" destId="{0DB3D600-B25C-4E8A-BA65-D9F63B3AC8DC}" srcOrd="0" destOrd="0" presId="urn:microsoft.com/office/officeart/2005/8/layout/hierarchy4"/>
    <dgm:cxn modelId="{C34ED93A-70AE-4E28-B078-4DBEC96B68C8}" type="presParOf" srcId="{87C51DCD-7CC9-4AE4-ADB5-38813AD8402E}" destId="{0DFEBE25-F0F2-476B-A943-CF5A732099EF}" srcOrd="1" destOrd="0" presId="urn:microsoft.com/office/officeart/2005/8/layout/hierarchy4"/>
    <dgm:cxn modelId="{1D2B5FE7-8C02-4912-B8E6-88E7EC533C79}" type="presParOf" srcId="{0BA06789-33CC-46E8-8C0C-C8E65030FB38}" destId="{4822ED70-2B90-4A79-A9D3-312621091045}" srcOrd="1" destOrd="0" presId="urn:microsoft.com/office/officeart/2005/8/layout/hierarchy4"/>
    <dgm:cxn modelId="{5A99AF11-C99F-44AF-A710-3A08E2DF1226}" type="presParOf" srcId="{0BA06789-33CC-46E8-8C0C-C8E65030FB38}" destId="{27C2C683-C74C-4664-B176-319D4FF6BEBA}" srcOrd="2" destOrd="0" presId="urn:microsoft.com/office/officeart/2005/8/layout/hierarchy4"/>
    <dgm:cxn modelId="{FFC34FE1-8825-463D-8CD4-258467D12A5D}" type="presParOf" srcId="{27C2C683-C74C-4664-B176-319D4FF6BEBA}" destId="{1EAE2DB7-7235-4F88-8C45-EB6F89A8FC31}" srcOrd="0" destOrd="0" presId="urn:microsoft.com/office/officeart/2005/8/layout/hierarchy4"/>
    <dgm:cxn modelId="{7BEDE007-C76F-411A-A48F-DB50B0FFF197}" type="presParOf" srcId="{27C2C683-C74C-4664-B176-319D4FF6BEBA}" destId="{A2F65973-5058-49D7-8BF8-4E467C8A24CC}" srcOrd="1" destOrd="0" presId="urn:microsoft.com/office/officeart/2005/8/layout/hierarchy4"/>
    <dgm:cxn modelId="{D683A6E5-8D35-45C1-BCEF-8F79267E8EF8}" type="presParOf" srcId="{0BA06789-33CC-46E8-8C0C-C8E65030FB38}" destId="{2FDC18CC-1E51-48B5-8507-1457735DCBD9}" srcOrd="3" destOrd="0" presId="urn:microsoft.com/office/officeart/2005/8/layout/hierarchy4"/>
    <dgm:cxn modelId="{7CAA5989-D431-4F43-A46C-95662A9315FB}" type="presParOf" srcId="{0BA06789-33CC-46E8-8C0C-C8E65030FB38}" destId="{2987CBDB-76DD-4328-BA36-40341B9A6A61}" srcOrd="4" destOrd="0" presId="urn:microsoft.com/office/officeart/2005/8/layout/hierarchy4"/>
    <dgm:cxn modelId="{CBF6067F-FB1A-407E-B84E-92C00DA32835}" type="presParOf" srcId="{2987CBDB-76DD-4328-BA36-40341B9A6A61}" destId="{F6C78553-1DF7-4A16-80E3-D3712F2EFBF0}" srcOrd="0" destOrd="0" presId="urn:microsoft.com/office/officeart/2005/8/layout/hierarchy4"/>
    <dgm:cxn modelId="{BAC5C181-D71A-4C1E-A29B-39D5921C8502}" type="presParOf" srcId="{2987CBDB-76DD-4328-BA36-40341B9A6A61}" destId="{E07B52EB-81CF-4D92-BE3D-ED1E0317BBB0}" srcOrd="1" destOrd="0" presId="urn:microsoft.com/office/officeart/2005/8/layout/hierarchy4"/>
    <dgm:cxn modelId="{9A769D94-CE77-46C4-ACD7-FA325E0B9EC6}" type="presParOf" srcId="{0BA06789-33CC-46E8-8C0C-C8E65030FB38}" destId="{8F1E79F6-A445-4224-8AEB-DD96522E33E8}" srcOrd="5" destOrd="0" presId="urn:microsoft.com/office/officeart/2005/8/layout/hierarchy4"/>
    <dgm:cxn modelId="{16DBC80E-5B67-4CB0-BD24-B6F109DCA1AD}" type="presParOf" srcId="{0BA06789-33CC-46E8-8C0C-C8E65030FB38}" destId="{E9A853C5-9F44-4E54-99C3-8D37E29ADE09}" srcOrd="6" destOrd="0" presId="urn:microsoft.com/office/officeart/2005/8/layout/hierarchy4"/>
    <dgm:cxn modelId="{A8697C50-74C5-44D6-95CF-FBB2BA968FCE}" type="presParOf" srcId="{E9A853C5-9F44-4E54-99C3-8D37E29ADE09}" destId="{7E6FDA57-10AD-493C-9D0B-E0303C0BDEEA}" srcOrd="0" destOrd="0" presId="urn:microsoft.com/office/officeart/2005/8/layout/hierarchy4"/>
    <dgm:cxn modelId="{1234E465-9EDD-4CE0-B176-36B7B5E8633D}" type="presParOf" srcId="{E9A853C5-9F44-4E54-99C3-8D37E29ADE09}" destId="{C33018C3-D98C-4A6E-ABB5-DD870FE9841F}" srcOrd="1" destOrd="0" presId="urn:microsoft.com/office/officeart/2005/8/layout/hierarchy4"/>
    <dgm:cxn modelId="{13557612-C4E0-475C-845D-83A87B665FED}" type="presParOf" srcId="{0BA06789-33CC-46E8-8C0C-C8E65030FB38}" destId="{68C8CDE3-F279-49F2-B21D-41F86618D807}" srcOrd="7" destOrd="0" presId="urn:microsoft.com/office/officeart/2005/8/layout/hierarchy4"/>
    <dgm:cxn modelId="{5EF0AB63-197A-4088-A183-0E53005B71C7}" type="presParOf" srcId="{0BA06789-33CC-46E8-8C0C-C8E65030FB38}" destId="{F10E2687-FB8E-4324-9E51-8F46A4118E92}" srcOrd="8" destOrd="0" presId="urn:microsoft.com/office/officeart/2005/8/layout/hierarchy4"/>
    <dgm:cxn modelId="{991A711B-DF84-4CE1-AE94-7EC8A30DB85C}" type="presParOf" srcId="{F10E2687-FB8E-4324-9E51-8F46A4118E92}" destId="{49EB3DAE-F092-4D7B-8385-DA974E06F8CA}" srcOrd="0" destOrd="0" presId="urn:microsoft.com/office/officeart/2005/8/layout/hierarchy4"/>
    <dgm:cxn modelId="{CFF525D6-1C2D-4E81-846A-8EE66F673AA8}" type="presParOf" srcId="{F10E2687-FB8E-4324-9E51-8F46A4118E92}" destId="{23C5605B-C5BF-4113-B925-28B0CC49319B}" srcOrd="1" destOrd="0" presId="urn:microsoft.com/office/officeart/2005/8/layout/hierarchy4"/>
    <dgm:cxn modelId="{A9A7A022-0E81-42DC-943D-946F3D9A7F97}" type="presParOf" srcId="{0BA06789-33CC-46E8-8C0C-C8E65030FB38}" destId="{1814BF65-4E6F-4775-8F1D-4773C77CE4D0}" srcOrd="9" destOrd="0" presId="urn:microsoft.com/office/officeart/2005/8/layout/hierarchy4"/>
    <dgm:cxn modelId="{ADA4ED78-81FB-4A90-BF00-D4A30F37E951}" type="presParOf" srcId="{0BA06789-33CC-46E8-8C0C-C8E65030FB38}" destId="{1DED8335-E553-453C-A64A-E89BBBE7C210}" srcOrd="10" destOrd="0" presId="urn:microsoft.com/office/officeart/2005/8/layout/hierarchy4"/>
    <dgm:cxn modelId="{DAF1E518-4A4D-4792-B34E-AF45C9C77EFF}" type="presParOf" srcId="{1DED8335-E553-453C-A64A-E89BBBE7C210}" destId="{1FA3CCA1-0920-4B52-9547-E995DDC71DA4}" srcOrd="0" destOrd="0" presId="urn:microsoft.com/office/officeart/2005/8/layout/hierarchy4"/>
    <dgm:cxn modelId="{CA2E45A4-F578-4665-846F-65EA0693D85D}" type="presParOf" srcId="{1DED8335-E553-453C-A64A-E89BBBE7C210}" destId="{CD813351-D77E-4F3B-BC95-C62218966186}" srcOrd="1" destOrd="0" presId="urn:microsoft.com/office/officeart/2005/8/layout/hierarchy4"/>
    <dgm:cxn modelId="{CFFA14A7-C0E5-41BC-9BE2-61FBEBFAF9F8}" type="presParOf" srcId="{0BA06789-33CC-46E8-8C0C-C8E65030FB38}" destId="{EC50E61F-B3C5-4ACF-8F79-6AEB2FCE1D3D}" srcOrd="11" destOrd="0" presId="urn:microsoft.com/office/officeart/2005/8/layout/hierarchy4"/>
    <dgm:cxn modelId="{1799E6FD-663E-4021-9451-7FADDF178C29}" type="presParOf" srcId="{0BA06789-33CC-46E8-8C0C-C8E65030FB38}" destId="{9DC10E7D-41FF-49D1-99F9-900D23C0EBBE}" srcOrd="12" destOrd="0" presId="urn:microsoft.com/office/officeart/2005/8/layout/hierarchy4"/>
    <dgm:cxn modelId="{B58CF13D-4486-4ED3-B1FC-CF43E8DFE1F8}" type="presParOf" srcId="{9DC10E7D-41FF-49D1-99F9-900D23C0EBBE}" destId="{55A606B2-D848-44D0-8908-E3FAAAC8F6F2}" srcOrd="0" destOrd="0" presId="urn:microsoft.com/office/officeart/2005/8/layout/hierarchy4"/>
    <dgm:cxn modelId="{91157C4D-0E61-4BA3-8AF2-303362ED6251}" type="presParOf" srcId="{9DC10E7D-41FF-49D1-99F9-900D23C0EBBE}" destId="{4C220279-DBBB-480E-8B7E-1D1F8833DF6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EE0472-5A9A-4AB8-A93D-0CE8988368E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D1277A-0B40-4CF2-A248-15D8D5CACD40}">
      <dgm:prSet phldrT="[文本]"/>
      <dgm:spPr/>
      <dgm:t>
        <a:bodyPr/>
        <a:lstStyle/>
        <a:p>
          <a:r>
            <a:rPr lang="en-US" altLang="zh-CN" dirty="0" smtClean="0"/>
            <a:t>1989</a:t>
          </a:r>
        </a:p>
        <a:p>
          <a:r>
            <a:rPr lang="zh-CN" altLang="en-US" dirty="0" smtClean="0"/>
            <a:t>发布第一个版本</a:t>
          </a:r>
          <a:endParaRPr lang="zh-CN" altLang="en-US" dirty="0"/>
        </a:p>
      </dgm:t>
    </dgm:pt>
    <dgm:pt modelId="{404BEEEE-516D-4AB3-9FA4-6B2829BC72CF}" cxnId="{E1C57623-0B0D-4B2D-9297-D0C32C009D69}" type="parTrans">
      <dgm:prSet/>
      <dgm:spPr/>
      <dgm:t>
        <a:bodyPr/>
        <a:lstStyle/>
        <a:p>
          <a:endParaRPr lang="zh-CN" altLang="en-US"/>
        </a:p>
      </dgm:t>
    </dgm:pt>
    <dgm:pt modelId="{79830EB7-8472-4924-B0FB-22B8040C67A9}" cxnId="{E1C57623-0B0D-4B2D-9297-D0C32C009D69}" type="sibTrans">
      <dgm:prSet/>
      <dgm:spPr/>
      <dgm:t>
        <a:bodyPr/>
        <a:lstStyle/>
        <a:p>
          <a:endParaRPr lang="zh-CN" altLang="en-US"/>
        </a:p>
      </dgm:t>
    </dgm:pt>
    <dgm:pt modelId="{E0EA8A31-78EE-48D6-BFA2-D8D2A056DBA9}">
      <dgm:prSet phldrT="[文本]"/>
      <dgm:spPr/>
      <dgm:t>
        <a:bodyPr/>
        <a:lstStyle/>
        <a:p>
          <a:r>
            <a:rPr lang="en-US" altLang="zh-CN" dirty="0" smtClean="0"/>
            <a:t>2000</a:t>
          </a:r>
        </a:p>
        <a:p>
          <a:r>
            <a:rPr lang="en-US" altLang="zh-CN" dirty="0" smtClean="0"/>
            <a:t>python 2</a:t>
          </a:r>
          <a:r>
            <a:rPr lang="zh-CN" altLang="en-US" dirty="0" smtClean="0"/>
            <a:t>（</a:t>
          </a:r>
          <a:r>
            <a:rPr lang="en-US" altLang="zh-CN" dirty="0" smtClean="0"/>
            <a:t>Python 2.7</a:t>
          </a:r>
          <a:r>
            <a:rPr lang="zh-CN" altLang="en-US" dirty="0" smtClean="0"/>
            <a:t>）</a:t>
          </a:r>
          <a:endParaRPr lang="en-US" altLang="zh-CN" dirty="0" smtClean="0"/>
        </a:p>
        <a:p>
          <a:r>
            <a:rPr lang="zh-CN" altLang="en-US" dirty="0" smtClean="0">
              <a:solidFill>
                <a:srgbClr val="FF0000"/>
              </a:solidFill>
            </a:rPr>
            <a:t>停止官方支持</a:t>
          </a:r>
          <a:endParaRPr lang="zh-CN" altLang="en-US" dirty="0">
            <a:solidFill>
              <a:srgbClr val="FF0000"/>
            </a:solidFill>
          </a:endParaRPr>
        </a:p>
      </dgm:t>
    </dgm:pt>
    <dgm:pt modelId="{25605D54-DF27-4948-A75E-AD698609E30E}" cxnId="{531B6E02-8A73-4049-98AC-37BCF5374310}" type="parTrans">
      <dgm:prSet/>
      <dgm:spPr/>
      <dgm:t>
        <a:bodyPr/>
        <a:lstStyle/>
        <a:p>
          <a:endParaRPr lang="zh-CN" altLang="en-US"/>
        </a:p>
      </dgm:t>
    </dgm:pt>
    <dgm:pt modelId="{0412F6D1-9729-4F08-884D-FC376E9CDF08}" cxnId="{531B6E02-8A73-4049-98AC-37BCF5374310}" type="sibTrans">
      <dgm:prSet/>
      <dgm:spPr/>
      <dgm:t>
        <a:bodyPr/>
        <a:lstStyle/>
        <a:p>
          <a:endParaRPr lang="zh-CN" altLang="en-US"/>
        </a:p>
      </dgm:t>
    </dgm:pt>
    <dgm:pt modelId="{1D61C8B8-8E8A-4273-85F0-D320891E5EED}">
      <dgm:prSet phldrT="[文本]"/>
      <dgm:spPr/>
      <dgm:t>
        <a:bodyPr/>
        <a:lstStyle/>
        <a:p>
          <a:r>
            <a:rPr lang="en-US" altLang="zh-CN" dirty="0" smtClean="0"/>
            <a:t>2008</a:t>
          </a:r>
        </a:p>
        <a:p>
          <a:r>
            <a:rPr lang="en-US" altLang="zh-CN" dirty="0" smtClean="0"/>
            <a:t>python3</a:t>
          </a:r>
          <a:endParaRPr lang="zh-CN" altLang="en-US" dirty="0"/>
        </a:p>
      </dgm:t>
    </dgm:pt>
    <dgm:pt modelId="{85582952-632D-48D1-8CD7-AF6CDBC28E25}" cxnId="{9A5DD752-0F56-4802-BC73-C9BE0D92965A}" type="parTrans">
      <dgm:prSet/>
      <dgm:spPr/>
      <dgm:t>
        <a:bodyPr/>
        <a:lstStyle/>
        <a:p>
          <a:endParaRPr lang="zh-CN" altLang="en-US"/>
        </a:p>
      </dgm:t>
    </dgm:pt>
    <dgm:pt modelId="{CD2711ED-A118-4B24-B907-1232E1382F25}" cxnId="{9A5DD752-0F56-4802-BC73-C9BE0D92965A}" type="sibTrans">
      <dgm:prSet/>
      <dgm:spPr/>
      <dgm:t>
        <a:bodyPr/>
        <a:lstStyle/>
        <a:p>
          <a:endParaRPr lang="zh-CN" altLang="en-US"/>
        </a:p>
      </dgm:t>
    </dgm:pt>
    <dgm:pt modelId="{15459DF1-6651-47E7-9193-585A55365D94}">
      <dgm:prSet phldrT="[文本]"/>
      <dgm:spPr/>
      <dgm:t>
        <a:bodyPr/>
        <a:lstStyle/>
        <a:p>
          <a:r>
            <a:rPr lang="en-US" altLang="zh-CN" dirty="0" smtClean="0"/>
            <a:t>Python 3.9</a:t>
          </a:r>
          <a:endParaRPr lang="zh-CN" altLang="en-US" dirty="0"/>
        </a:p>
      </dgm:t>
    </dgm:pt>
    <dgm:pt modelId="{13844FC3-6656-4513-B3CE-D9FC516BAAA3}" cxnId="{34E2A46B-7680-4DD4-B2AB-2A2A197609E1}" type="parTrans">
      <dgm:prSet/>
      <dgm:spPr/>
      <dgm:t>
        <a:bodyPr/>
        <a:lstStyle/>
        <a:p>
          <a:endParaRPr lang="zh-CN" altLang="en-US"/>
        </a:p>
      </dgm:t>
    </dgm:pt>
    <dgm:pt modelId="{8C69B666-35E2-4035-BB26-7C600CF0BFFE}" cxnId="{34E2A46B-7680-4DD4-B2AB-2A2A197609E1}" type="sibTrans">
      <dgm:prSet/>
      <dgm:spPr/>
      <dgm:t>
        <a:bodyPr/>
        <a:lstStyle/>
        <a:p>
          <a:endParaRPr lang="zh-CN" altLang="en-US"/>
        </a:p>
      </dgm:t>
    </dgm:pt>
    <dgm:pt modelId="{D52BBBEE-60DD-418E-AF4F-16C7CDB98BFA}" type="pres">
      <dgm:prSet presAssocID="{6EEE0472-5A9A-4AB8-A93D-0CE8988368E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7AA16C-A600-4319-A90F-FC0A52008906}" type="pres">
      <dgm:prSet presAssocID="{6EEE0472-5A9A-4AB8-A93D-0CE8988368EC}" presName="arrow" presStyleLbl="bgShp" presStyleIdx="0" presStyleCnt="1"/>
      <dgm:spPr/>
    </dgm:pt>
    <dgm:pt modelId="{0318A13D-8C33-48F8-807A-E8A88C693073}" type="pres">
      <dgm:prSet presAssocID="{6EEE0472-5A9A-4AB8-A93D-0CE8988368EC}" presName="arrowDiagram3" presStyleCnt="0"/>
      <dgm:spPr/>
    </dgm:pt>
    <dgm:pt modelId="{991CF3EC-8258-49F1-864E-01385B763A16}" type="pres">
      <dgm:prSet presAssocID="{CED1277A-0B40-4CF2-A248-15D8D5CACD40}" presName="bullet3a" presStyleLbl="node1" presStyleIdx="0" presStyleCnt="3"/>
      <dgm:spPr/>
    </dgm:pt>
    <dgm:pt modelId="{7E163D29-589C-4FC5-BD8C-FD58DB2ED621}" type="pres">
      <dgm:prSet presAssocID="{CED1277A-0B40-4CF2-A248-15D8D5CACD4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6A9201-171B-4F1D-90D3-1D3CCE98ACA4}" type="pres">
      <dgm:prSet presAssocID="{E0EA8A31-78EE-48D6-BFA2-D8D2A056DBA9}" presName="bullet3b" presStyleLbl="node1" presStyleIdx="1" presStyleCnt="3"/>
      <dgm:spPr/>
    </dgm:pt>
    <dgm:pt modelId="{087466AE-4439-41BD-9705-FEE08CF33A00}" type="pres">
      <dgm:prSet presAssocID="{E0EA8A31-78EE-48D6-BFA2-D8D2A056DBA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AC94B-2581-4D36-931F-D74A6DD75D9B}" type="pres">
      <dgm:prSet presAssocID="{1D61C8B8-8E8A-4273-85F0-D320891E5EED}" presName="bullet3c" presStyleLbl="node1" presStyleIdx="2" presStyleCnt="3"/>
      <dgm:spPr/>
    </dgm:pt>
    <dgm:pt modelId="{258DB7AE-7F4C-4BFF-857B-E50B1F8C8897}" type="pres">
      <dgm:prSet presAssocID="{1D61C8B8-8E8A-4273-85F0-D320891E5EE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1B6E02-8A73-4049-98AC-37BCF5374310}" srcId="{6EEE0472-5A9A-4AB8-A93D-0CE8988368EC}" destId="{E0EA8A31-78EE-48D6-BFA2-D8D2A056DBA9}" srcOrd="1" destOrd="0" parTransId="{25605D54-DF27-4948-A75E-AD698609E30E}" sibTransId="{0412F6D1-9729-4F08-884D-FC376E9CDF08}"/>
    <dgm:cxn modelId="{1DAEE0A0-831D-4223-98DA-2F5C35C9B194}" type="presOf" srcId="{CED1277A-0B40-4CF2-A248-15D8D5CACD40}" destId="{7E163D29-589C-4FC5-BD8C-FD58DB2ED621}" srcOrd="0" destOrd="0" presId="urn:microsoft.com/office/officeart/2005/8/layout/arrow2"/>
    <dgm:cxn modelId="{34E2A46B-7680-4DD4-B2AB-2A2A197609E1}" srcId="{1D61C8B8-8E8A-4273-85F0-D320891E5EED}" destId="{15459DF1-6651-47E7-9193-585A55365D94}" srcOrd="0" destOrd="0" parTransId="{13844FC3-6656-4513-B3CE-D9FC516BAAA3}" sibTransId="{8C69B666-35E2-4035-BB26-7C600CF0BFFE}"/>
    <dgm:cxn modelId="{38435A9E-14B4-4A16-A35B-1D3A521E4C14}" type="presOf" srcId="{6EEE0472-5A9A-4AB8-A93D-0CE8988368EC}" destId="{D52BBBEE-60DD-418E-AF4F-16C7CDB98BFA}" srcOrd="0" destOrd="0" presId="urn:microsoft.com/office/officeart/2005/8/layout/arrow2"/>
    <dgm:cxn modelId="{AA7C3B31-9960-43B2-A963-AEC4EF65AF0E}" type="presOf" srcId="{E0EA8A31-78EE-48D6-BFA2-D8D2A056DBA9}" destId="{087466AE-4439-41BD-9705-FEE08CF33A00}" srcOrd="0" destOrd="0" presId="urn:microsoft.com/office/officeart/2005/8/layout/arrow2"/>
    <dgm:cxn modelId="{E1C57623-0B0D-4B2D-9297-D0C32C009D69}" srcId="{6EEE0472-5A9A-4AB8-A93D-0CE8988368EC}" destId="{CED1277A-0B40-4CF2-A248-15D8D5CACD40}" srcOrd="0" destOrd="0" parTransId="{404BEEEE-516D-4AB3-9FA4-6B2829BC72CF}" sibTransId="{79830EB7-8472-4924-B0FB-22B8040C67A9}"/>
    <dgm:cxn modelId="{A295726A-4BBD-4C49-811C-EF0C3B0EB588}" type="presOf" srcId="{1D61C8B8-8E8A-4273-85F0-D320891E5EED}" destId="{258DB7AE-7F4C-4BFF-857B-E50B1F8C8897}" srcOrd="0" destOrd="0" presId="urn:microsoft.com/office/officeart/2005/8/layout/arrow2"/>
    <dgm:cxn modelId="{9A5DD752-0F56-4802-BC73-C9BE0D92965A}" srcId="{6EEE0472-5A9A-4AB8-A93D-0CE8988368EC}" destId="{1D61C8B8-8E8A-4273-85F0-D320891E5EED}" srcOrd="2" destOrd="0" parTransId="{85582952-632D-48D1-8CD7-AF6CDBC28E25}" sibTransId="{CD2711ED-A118-4B24-B907-1232E1382F25}"/>
    <dgm:cxn modelId="{31F711FE-6B98-464B-BB2C-717ABE81F914}" type="presOf" srcId="{15459DF1-6651-47E7-9193-585A55365D94}" destId="{258DB7AE-7F4C-4BFF-857B-E50B1F8C8897}" srcOrd="0" destOrd="1" presId="urn:microsoft.com/office/officeart/2005/8/layout/arrow2"/>
    <dgm:cxn modelId="{C8AA20A1-867F-46B5-955E-78404F1F9FD9}" type="presParOf" srcId="{D52BBBEE-60DD-418E-AF4F-16C7CDB98BFA}" destId="{027AA16C-A600-4319-A90F-FC0A52008906}" srcOrd="0" destOrd="0" presId="urn:microsoft.com/office/officeart/2005/8/layout/arrow2"/>
    <dgm:cxn modelId="{6AE075F3-A46C-403E-A643-3A7BF3E0C0D3}" type="presParOf" srcId="{D52BBBEE-60DD-418E-AF4F-16C7CDB98BFA}" destId="{0318A13D-8C33-48F8-807A-E8A88C693073}" srcOrd="1" destOrd="0" presId="urn:microsoft.com/office/officeart/2005/8/layout/arrow2"/>
    <dgm:cxn modelId="{B0500EFA-767F-4AE4-96A2-24BB27D1F6C8}" type="presParOf" srcId="{0318A13D-8C33-48F8-807A-E8A88C693073}" destId="{991CF3EC-8258-49F1-864E-01385B763A16}" srcOrd="0" destOrd="0" presId="urn:microsoft.com/office/officeart/2005/8/layout/arrow2"/>
    <dgm:cxn modelId="{80BE8CB2-E660-44A3-81B7-6CA0C81002B6}" type="presParOf" srcId="{0318A13D-8C33-48F8-807A-E8A88C693073}" destId="{7E163D29-589C-4FC5-BD8C-FD58DB2ED621}" srcOrd="1" destOrd="0" presId="urn:microsoft.com/office/officeart/2005/8/layout/arrow2"/>
    <dgm:cxn modelId="{25EAE443-A3F4-4880-811B-0F413B3EFEEA}" type="presParOf" srcId="{0318A13D-8C33-48F8-807A-E8A88C693073}" destId="{B76A9201-171B-4F1D-90D3-1D3CCE98ACA4}" srcOrd="2" destOrd="0" presId="urn:microsoft.com/office/officeart/2005/8/layout/arrow2"/>
    <dgm:cxn modelId="{FFD75753-5C43-42C8-B280-1EC27F9B7F33}" type="presParOf" srcId="{0318A13D-8C33-48F8-807A-E8A88C693073}" destId="{087466AE-4439-41BD-9705-FEE08CF33A00}" srcOrd="3" destOrd="0" presId="urn:microsoft.com/office/officeart/2005/8/layout/arrow2"/>
    <dgm:cxn modelId="{C38679FD-CD49-4188-A809-B51D379229D3}" type="presParOf" srcId="{0318A13D-8C33-48F8-807A-E8A88C693073}" destId="{9E4AC94B-2581-4D36-931F-D74A6DD75D9B}" srcOrd="4" destOrd="0" presId="urn:microsoft.com/office/officeart/2005/8/layout/arrow2"/>
    <dgm:cxn modelId="{E0A0FA20-EAFF-4244-ACC9-C59F40BFEEDD}" type="presParOf" srcId="{0318A13D-8C33-48F8-807A-E8A88C693073}" destId="{258DB7AE-7F4C-4BFF-857B-E50B1F8C889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E8C6AE-3F4B-4D63-BB75-183BE851227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B1F28-F882-40BC-8355-8DE4255D1A8F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41016AB3-D1AE-4C3D-9017-FE7B476C9C10}" cxnId="{F49F2BA6-9207-4925-9FF2-E6204426D5BB}" type="parTrans">
      <dgm:prSet/>
      <dgm:spPr/>
      <dgm:t>
        <a:bodyPr/>
        <a:lstStyle/>
        <a:p>
          <a:endParaRPr lang="zh-CN" altLang="en-US"/>
        </a:p>
      </dgm:t>
    </dgm:pt>
    <dgm:pt modelId="{8746C965-5F02-4631-BCB3-831ED0BEB46B}" cxnId="{F49F2BA6-9207-4925-9FF2-E6204426D5BB}" type="sibTrans">
      <dgm:prSet/>
      <dgm:spPr/>
      <dgm:t>
        <a:bodyPr/>
        <a:lstStyle/>
        <a:p>
          <a:endParaRPr lang="zh-CN" altLang="en-US"/>
        </a:p>
      </dgm:t>
    </dgm:pt>
    <dgm:pt modelId="{374A2C90-C8F5-4C7B-8CFF-46FA88781891}">
      <dgm:prSet phldrT="[文本]"/>
      <dgm:spPr/>
      <dgm:t>
        <a:bodyPr/>
        <a:lstStyle/>
        <a:p>
          <a:r>
            <a:rPr lang="zh-CN" altLang="en-US" dirty="0" smtClean="0"/>
            <a:t>名字</a:t>
          </a:r>
          <a:endParaRPr lang="zh-CN" altLang="en-US" dirty="0"/>
        </a:p>
      </dgm:t>
    </dgm:pt>
    <dgm:pt modelId="{F10089FF-6BE6-4A01-9FCB-6E15EA18D18C}" cxnId="{9CC695CD-49CA-4038-9C89-47B2964DD92B}" type="parTrans">
      <dgm:prSet/>
      <dgm:spPr/>
      <dgm:t>
        <a:bodyPr/>
        <a:lstStyle/>
        <a:p>
          <a:endParaRPr lang="zh-CN" altLang="en-US"/>
        </a:p>
      </dgm:t>
    </dgm:pt>
    <dgm:pt modelId="{3F763EF8-401E-4F95-A934-392098F4EB8A}" cxnId="{9CC695CD-49CA-4038-9C89-47B2964DD92B}" type="sibTrans">
      <dgm:prSet/>
      <dgm:spPr/>
      <dgm:t>
        <a:bodyPr/>
        <a:lstStyle/>
        <a:p>
          <a:endParaRPr lang="zh-CN" altLang="en-US"/>
        </a:p>
      </dgm:t>
    </dgm:pt>
    <dgm:pt modelId="{BE300201-04A5-43FC-8CD4-6EECA8BBD9CF}">
      <dgm:prSet phldrT="[文本]"/>
      <dgm:spPr/>
      <dgm:t>
        <a:bodyPr/>
        <a:lstStyle/>
        <a:p>
          <a:r>
            <a:rPr lang="zh-CN" altLang="en-US" dirty="0" smtClean="0"/>
            <a:t>值</a:t>
          </a:r>
          <a:endParaRPr lang="zh-CN" altLang="en-US" dirty="0"/>
        </a:p>
      </dgm:t>
    </dgm:pt>
    <dgm:pt modelId="{A1BD66B2-5489-41B1-BC09-7050AFE7B8A0}" cxnId="{4A771EEA-0340-4EA6-8E30-BECE3B4AAD1D}" type="parTrans">
      <dgm:prSet/>
      <dgm:spPr/>
      <dgm:t>
        <a:bodyPr/>
        <a:lstStyle/>
        <a:p>
          <a:endParaRPr lang="zh-CN" altLang="en-US"/>
        </a:p>
      </dgm:t>
    </dgm:pt>
    <dgm:pt modelId="{E20DE491-5CDA-46E4-B69E-A6E717C9B971}" cxnId="{4A771EEA-0340-4EA6-8E30-BECE3B4AAD1D}" type="sibTrans">
      <dgm:prSet/>
      <dgm:spPr/>
      <dgm:t>
        <a:bodyPr/>
        <a:lstStyle/>
        <a:p>
          <a:endParaRPr lang="zh-CN" altLang="en-US"/>
        </a:p>
      </dgm:t>
    </dgm:pt>
    <dgm:pt modelId="{51A02073-0E5B-41FE-ACE1-19E00C505D40}">
      <dgm:prSet phldrT="[文本]"/>
      <dgm:spPr/>
      <dgm:t>
        <a:bodyPr/>
        <a:lstStyle/>
        <a:p>
          <a:r>
            <a:rPr lang="zh-CN" altLang="en-US" dirty="0" smtClean="0"/>
            <a:t>存储</a:t>
          </a:r>
          <a:endParaRPr lang="zh-CN" altLang="en-US" dirty="0"/>
        </a:p>
      </dgm:t>
    </dgm:pt>
    <dgm:pt modelId="{D107E5C8-1A44-4943-B9EF-0527D8356F26}" cxnId="{FA7DD11D-9F3C-4A20-BE00-949CEB61BE49}" type="parTrans">
      <dgm:prSet/>
      <dgm:spPr/>
      <dgm:t>
        <a:bodyPr/>
        <a:lstStyle/>
        <a:p>
          <a:endParaRPr lang="zh-CN" altLang="en-US"/>
        </a:p>
      </dgm:t>
    </dgm:pt>
    <dgm:pt modelId="{C7F2E435-774E-465A-98EA-8AD6051E0538}" cxnId="{FA7DD11D-9F3C-4A20-BE00-949CEB61BE49}" type="sibTrans">
      <dgm:prSet/>
      <dgm:spPr/>
      <dgm:t>
        <a:bodyPr/>
        <a:lstStyle/>
        <a:p>
          <a:endParaRPr lang="zh-CN" altLang="en-US"/>
        </a:p>
      </dgm:t>
    </dgm:pt>
    <dgm:pt modelId="{45159068-1644-4BA3-B98D-D23824DF81C6}">
      <dgm:prSet phldrT="[文本]"/>
      <dgm:spPr/>
      <dgm:t>
        <a:bodyPr/>
        <a:lstStyle/>
        <a:p>
          <a:r>
            <a:rPr lang="zh-CN" altLang="en-US" dirty="0" smtClean="0"/>
            <a:t>运算</a:t>
          </a:r>
          <a:endParaRPr lang="zh-CN" altLang="en-US" dirty="0"/>
        </a:p>
      </dgm:t>
    </dgm:pt>
    <dgm:pt modelId="{CC890645-CE54-4E90-A1C0-9BC755C655B7}" cxnId="{8872BF16-E7E3-4F77-9641-9BF0AF94A69B}" type="parTrans">
      <dgm:prSet/>
      <dgm:spPr/>
      <dgm:t>
        <a:bodyPr/>
        <a:lstStyle/>
        <a:p>
          <a:endParaRPr lang="zh-CN" altLang="en-US"/>
        </a:p>
      </dgm:t>
    </dgm:pt>
    <dgm:pt modelId="{4FCAE014-57E2-468F-A352-4D1F55FE9509}" cxnId="{8872BF16-E7E3-4F77-9641-9BF0AF94A69B}" type="sibTrans">
      <dgm:prSet/>
      <dgm:spPr/>
      <dgm:t>
        <a:bodyPr/>
        <a:lstStyle/>
        <a:p>
          <a:endParaRPr lang="zh-CN" altLang="en-US"/>
        </a:p>
      </dgm:t>
    </dgm:pt>
    <dgm:pt modelId="{958B0E2F-643E-49B3-857E-F9C26410F1CB}">
      <dgm:prSet phldrT="[文本]"/>
      <dgm:spPr/>
      <dgm:t>
        <a:bodyPr/>
        <a:lstStyle/>
        <a:p>
          <a:r>
            <a:rPr lang="zh-CN" altLang="en-US" dirty="0" smtClean="0"/>
            <a:t>类型</a:t>
          </a:r>
          <a:endParaRPr lang="zh-CN" altLang="en-US" dirty="0"/>
        </a:p>
      </dgm:t>
    </dgm:pt>
    <dgm:pt modelId="{C6BBB6B9-7B15-482B-B9D0-69282B9C1C78}" cxnId="{79B1813D-CAE1-4A2C-9BCF-0B5E9EA64A3C}" type="parTrans">
      <dgm:prSet/>
      <dgm:spPr/>
      <dgm:t>
        <a:bodyPr/>
        <a:lstStyle/>
        <a:p>
          <a:endParaRPr lang="zh-CN" altLang="en-US"/>
        </a:p>
      </dgm:t>
    </dgm:pt>
    <dgm:pt modelId="{56A77446-F738-453D-90DF-61B5F31AC913}" cxnId="{79B1813D-CAE1-4A2C-9BCF-0B5E9EA64A3C}" type="sibTrans">
      <dgm:prSet/>
      <dgm:spPr/>
      <dgm:t>
        <a:bodyPr/>
        <a:lstStyle/>
        <a:p>
          <a:endParaRPr lang="zh-CN" altLang="en-US"/>
        </a:p>
      </dgm:t>
    </dgm:pt>
    <dgm:pt modelId="{26835002-120F-44C7-9D73-FC69CA20F35E}" type="pres">
      <dgm:prSet presAssocID="{FCE8C6AE-3F4B-4D63-BB75-183BE851227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5AF6CB-8B2A-4F61-8B07-64C191353626}" type="pres">
      <dgm:prSet presAssocID="{03CB1F28-F882-40BC-8355-8DE4255D1A8F}" presName="root1" presStyleCnt="0"/>
      <dgm:spPr/>
    </dgm:pt>
    <dgm:pt modelId="{6FC72D2B-687E-4C56-BF7E-4259C3836E68}" type="pres">
      <dgm:prSet presAssocID="{03CB1F28-F882-40BC-8355-8DE4255D1A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9C0F7C-43E5-42D1-8A50-378D94078651}" type="pres">
      <dgm:prSet presAssocID="{03CB1F28-F882-40BC-8355-8DE4255D1A8F}" presName="level2hierChild" presStyleCnt="0"/>
      <dgm:spPr/>
    </dgm:pt>
    <dgm:pt modelId="{2595DD61-67D2-4A0C-A897-DD4FEC7F9960}" type="pres">
      <dgm:prSet presAssocID="{F10089FF-6BE6-4A01-9FCB-6E15EA18D18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977CB45-4AAD-4ECD-B4C0-A78F4C8BDE37}" type="pres">
      <dgm:prSet presAssocID="{F10089FF-6BE6-4A01-9FCB-6E15EA18D18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33F1F26-9596-43E3-B3ED-0BBDB56A4128}" type="pres">
      <dgm:prSet presAssocID="{374A2C90-C8F5-4C7B-8CFF-46FA88781891}" presName="root2" presStyleCnt="0"/>
      <dgm:spPr/>
    </dgm:pt>
    <dgm:pt modelId="{B25D5920-B46B-4D9C-8DE7-9697AEC71F7C}" type="pres">
      <dgm:prSet presAssocID="{374A2C90-C8F5-4C7B-8CFF-46FA8878189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84B8EF-7D33-4BC2-BB4F-ED48A1FFCC78}" type="pres">
      <dgm:prSet presAssocID="{374A2C90-C8F5-4C7B-8CFF-46FA88781891}" presName="level3hierChild" presStyleCnt="0"/>
      <dgm:spPr/>
    </dgm:pt>
    <dgm:pt modelId="{67AB5387-D824-4FF2-AA5E-ACDA5C402F34}" type="pres">
      <dgm:prSet presAssocID="{A1BD66B2-5489-41B1-BC09-7050AFE7B8A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E9217412-CADB-4173-8103-8CF3118C55CC}" type="pres">
      <dgm:prSet presAssocID="{A1BD66B2-5489-41B1-BC09-7050AFE7B8A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6C4FFDE-5CB0-4174-93BF-875CBF0EE6BB}" type="pres">
      <dgm:prSet presAssocID="{BE300201-04A5-43FC-8CD4-6EECA8BBD9CF}" presName="root2" presStyleCnt="0"/>
      <dgm:spPr/>
    </dgm:pt>
    <dgm:pt modelId="{F849FEA4-EFF4-4BFF-9E04-3CE0F963D400}" type="pres">
      <dgm:prSet presAssocID="{BE300201-04A5-43FC-8CD4-6EECA8BBD9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904F4-2E50-4967-ADA9-B929830D86AB}" type="pres">
      <dgm:prSet presAssocID="{BE300201-04A5-43FC-8CD4-6EECA8BBD9CF}" presName="level3hierChild" presStyleCnt="0"/>
      <dgm:spPr/>
    </dgm:pt>
    <dgm:pt modelId="{BDADAEAC-0120-45B2-9952-C77B57CD1EBC}" type="pres">
      <dgm:prSet presAssocID="{C6BBB6B9-7B15-482B-B9D0-69282B9C1C78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10FFB75-3BAB-4932-B6D5-A3C06BE46463}" type="pres">
      <dgm:prSet presAssocID="{C6BBB6B9-7B15-482B-B9D0-69282B9C1C78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90707DEC-CEB6-4448-BA5F-D5236875F7DD}" type="pres">
      <dgm:prSet presAssocID="{958B0E2F-643E-49B3-857E-F9C26410F1CB}" presName="root2" presStyleCnt="0"/>
      <dgm:spPr/>
    </dgm:pt>
    <dgm:pt modelId="{9C48DF46-8938-4B4E-9CC1-93C9969A50AF}" type="pres">
      <dgm:prSet presAssocID="{958B0E2F-643E-49B3-857E-F9C26410F1C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AB979A-FC1F-47F0-9D29-FB7F3A450E5E}" type="pres">
      <dgm:prSet presAssocID="{958B0E2F-643E-49B3-857E-F9C26410F1CB}" presName="level3hierChild" presStyleCnt="0"/>
      <dgm:spPr/>
    </dgm:pt>
    <dgm:pt modelId="{4388E689-CF9E-4F3A-A990-B687F4B71585}" type="pres">
      <dgm:prSet presAssocID="{D107E5C8-1A44-4943-B9EF-0527D8356F26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08E2BAF7-BE17-4A2F-A25B-EA77E0F3FEDE}" type="pres">
      <dgm:prSet presAssocID="{D107E5C8-1A44-4943-B9EF-0527D8356F26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DFC2CDC8-9FCC-49D0-ACEA-9807AA9577C3}" type="pres">
      <dgm:prSet presAssocID="{51A02073-0E5B-41FE-ACE1-19E00C505D40}" presName="root2" presStyleCnt="0"/>
      <dgm:spPr/>
    </dgm:pt>
    <dgm:pt modelId="{F215DF2C-4C72-49A3-ADD5-C5556D790B00}" type="pres">
      <dgm:prSet presAssocID="{51A02073-0E5B-41FE-ACE1-19E00C505D4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B8A44B-9C26-45CC-81AA-760A60107FC4}" type="pres">
      <dgm:prSet presAssocID="{51A02073-0E5B-41FE-ACE1-19E00C505D40}" presName="level3hierChild" presStyleCnt="0"/>
      <dgm:spPr/>
    </dgm:pt>
    <dgm:pt modelId="{BEC7EA86-EEBA-4F0A-928A-AA61B923B227}" type="pres">
      <dgm:prSet presAssocID="{CC890645-CE54-4E90-A1C0-9BC755C655B7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05B8C74E-3D0B-47F6-A173-9C813470ACC4}" type="pres">
      <dgm:prSet presAssocID="{CC890645-CE54-4E90-A1C0-9BC755C655B7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150E3C05-F07C-495D-8187-01D6F4AC7EF6}" type="pres">
      <dgm:prSet presAssocID="{45159068-1644-4BA3-B98D-D23824DF81C6}" presName="root2" presStyleCnt="0"/>
      <dgm:spPr/>
    </dgm:pt>
    <dgm:pt modelId="{FF781B78-F04F-4379-8B58-D9BD4595E489}" type="pres">
      <dgm:prSet presAssocID="{45159068-1644-4BA3-B98D-D23824DF81C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06984B-D440-4EC0-8C4D-28D141C3E0FD}" type="pres">
      <dgm:prSet presAssocID="{45159068-1644-4BA3-B98D-D23824DF81C6}" presName="level3hierChild" presStyleCnt="0"/>
      <dgm:spPr/>
    </dgm:pt>
  </dgm:ptLst>
  <dgm:cxnLst>
    <dgm:cxn modelId="{7F1348CF-D8E5-4A82-8B75-D26F76BFF6F0}" type="presOf" srcId="{C6BBB6B9-7B15-482B-B9D0-69282B9C1C78}" destId="{A10FFB75-3BAB-4932-B6D5-A3C06BE46463}" srcOrd="1" destOrd="0" presId="urn:microsoft.com/office/officeart/2005/8/layout/hierarchy2"/>
    <dgm:cxn modelId="{A52BF00B-EF93-4679-AF0B-2FBE549528F7}" type="presOf" srcId="{D107E5C8-1A44-4943-B9EF-0527D8356F26}" destId="{4388E689-CF9E-4F3A-A990-B687F4B71585}" srcOrd="0" destOrd="0" presId="urn:microsoft.com/office/officeart/2005/8/layout/hierarchy2"/>
    <dgm:cxn modelId="{49885C4C-A3AA-4B04-A3EE-8BE7475A26FB}" type="presOf" srcId="{51A02073-0E5B-41FE-ACE1-19E00C505D40}" destId="{F215DF2C-4C72-49A3-ADD5-C5556D790B00}" srcOrd="0" destOrd="0" presId="urn:microsoft.com/office/officeart/2005/8/layout/hierarchy2"/>
    <dgm:cxn modelId="{6A573CB6-5A13-4648-AFCC-57018B590374}" type="presOf" srcId="{F10089FF-6BE6-4A01-9FCB-6E15EA18D18C}" destId="{2595DD61-67D2-4A0C-A897-DD4FEC7F9960}" srcOrd="0" destOrd="0" presId="urn:microsoft.com/office/officeart/2005/8/layout/hierarchy2"/>
    <dgm:cxn modelId="{D6B82F0A-29BB-4302-A0C3-A835365813BD}" type="presOf" srcId="{958B0E2F-643E-49B3-857E-F9C26410F1CB}" destId="{9C48DF46-8938-4B4E-9CC1-93C9969A50AF}" srcOrd="0" destOrd="0" presId="urn:microsoft.com/office/officeart/2005/8/layout/hierarchy2"/>
    <dgm:cxn modelId="{27870FB9-1541-491A-ADE5-7C1E0EF91232}" type="presOf" srcId="{374A2C90-C8F5-4C7B-8CFF-46FA88781891}" destId="{B25D5920-B46B-4D9C-8DE7-9697AEC71F7C}" srcOrd="0" destOrd="0" presId="urn:microsoft.com/office/officeart/2005/8/layout/hierarchy2"/>
    <dgm:cxn modelId="{79B1813D-CAE1-4A2C-9BCF-0B5E9EA64A3C}" srcId="{BE300201-04A5-43FC-8CD4-6EECA8BBD9CF}" destId="{958B0E2F-643E-49B3-857E-F9C26410F1CB}" srcOrd="0" destOrd="0" parTransId="{C6BBB6B9-7B15-482B-B9D0-69282B9C1C78}" sibTransId="{56A77446-F738-453D-90DF-61B5F31AC913}"/>
    <dgm:cxn modelId="{AC7DC321-839A-4341-8B81-E01C90D08C2B}" type="presOf" srcId="{BE300201-04A5-43FC-8CD4-6EECA8BBD9CF}" destId="{F849FEA4-EFF4-4BFF-9E04-3CE0F963D400}" srcOrd="0" destOrd="0" presId="urn:microsoft.com/office/officeart/2005/8/layout/hierarchy2"/>
    <dgm:cxn modelId="{F49F2BA6-9207-4925-9FF2-E6204426D5BB}" srcId="{FCE8C6AE-3F4B-4D63-BB75-183BE851227E}" destId="{03CB1F28-F882-40BC-8355-8DE4255D1A8F}" srcOrd="0" destOrd="0" parTransId="{41016AB3-D1AE-4C3D-9017-FE7B476C9C10}" sibTransId="{8746C965-5F02-4631-BCB3-831ED0BEB46B}"/>
    <dgm:cxn modelId="{FA7DD11D-9F3C-4A20-BE00-949CEB61BE49}" srcId="{BE300201-04A5-43FC-8CD4-6EECA8BBD9CF}" destId="{51A02073-0E5B-41FE-ACE1-19E00C505D40}" srcOrd="1" destOrd="0" parTransId="{D107E5C8-1A44-4943-B9EF-0527D8356F26}" sibTransId="{C7F2E435-774E-465A-98EA-8AD6051E0538}"/>
    <dgm:cxn modelId="{57BCFADF-C42E-43F2-AEC1-2A22FA37B180}" type="presOf" srcId="{A1BD66B2-5489-41B1-BC09-7050AFE7B8A0}" destId="{E9217412-CADB-4173-8103-8CF3118C55CC}" srcOrd="1" destOrd="0" presId="urn:microsoft.com/office/officeart/2005/8/layout/hierarchy2"/>
    <dgm:cxn modelId="{7DE64C7E-8E7B-4E61-84F0-44A3A9026F35}" type="presOf" srcId="{03CB1F28-F882-40BC-8355-8DE4255D1A8F}" destId="{6FC72D2B-687E-4C56-BF7E-4259C3836E68}" srcOrd="0" destOrd="0" presId="urn:microsoft.com/office/officeart/2005/8/layout/hierarchy2"/>
    <dgm:cxn modelId="{D45EAC18-B10F-4406-8D46-9FE1B40D359A}" type="presOf" srcId="{CC890645-CE54-4E90-A1C0-9BC755C655B7}" destId="{05B8C74E-3D0B-47F6-A173-9C813470ACC4}" srcOrd="1" destOrd="0" presId="urn:microsoft.com/office/officeart/2005/8/layout/hierarchy2"/>
    <dgm:cxn modelId="{28A82219-9898-4D23-944E-E826E34AC66D}" type="presOf" srcId="{A1BD66B2-5489-41B1-BC09-7050AFE7B8A0}" destId="{67AB5387-D824-4FF2-AA5E-ACDA5C402F34}" srcOrd="0" destOrd="0" presId="urn:microsoft.com/office/officeart/2005/8/layout/hierarchy2"/>
    <dgm:cxn modelId="{8D51B6CE-14DA-473E-9CF7-CCE5FDF1B8BE}" type="presOf" srcId="{45159068-1644-4BA3-B98D-D23824DF81C6}" destId="{FF781B78-F04F-4379-8B58-D9BD4595E489}" srcOrd="0" destOrd="0" presId="urn:microsoft.com/office/officeart/2005/8/layout/hierarchy2"/>
    <dgm:cxn modelId="{EE6C548D-72E8-4F24-BBC2-F3A9D1880DFB}" type="presOf" srcId="{D107E5C8-1A44-4943-B9EF-0527D8356F26}" destId="{08E2BAF7-BE17-4A2F-A25B-EA77E0F3FEDE}" srcOrd="1" destOrd="0" presId="urn:microsoft.com/office/officeart/2005/8/layout/hierarchy2"/>
    <dgm:cxn modelId="{F0301A03-59E5-4256-82F4-1220119E62AF}" type="presOf" srcId="{CC890645-CE54-4E90-A1C0-9BC755C655B7}" destId="{BEC7EA86-EEBA-4F0A-928A-AA61B923B227}" srcOrd="0" destOrd="0" presId="urn:microsoft.com/office/officeart/2005/8/layout/hierarchy2"/>
    <dgm:cxn modelId="{DFB0F08A-CE85-45C1-B9DB-D73AE51202FD}" type="presOf" srcId="{FCE8C6AE-3F4B-4D63-BB75-183BE851227E}" destId="{26835002-120F-44C7-9D73-FC69CA20F35E}" srcOrd="0" destOrd="0" presId="urn:microsoft.com/office/officeart/2005/8/layout/hierarchy2"/>
    <dgm:cxn modelId="{8872BF16-E7E3-4F77-9641-9BF0AF94A69B}" srcId="{BE300201-04A5-43FC-8CD4-6EECA8BBD9CF}" destId="{45159068-1644-4BA3-B98D-D23824DF81C6}" srcOrd="2" destOrd="0" parTransId="{CC890645-CE54-4E90-A1C0-9BC755C655B7}" sibTransId="{4FCAE014-57E2-468F-A352-4D1F55FE9509}"/>
    <dgm:cxn modelId="{9CC695CD-49CA-4038-9C89-47B2964DD92B}" srcId="{03CB1F28-F882-40BC-8355-8DE4255D1A8F}" destId="{374A2C90-C8F5-4C7B-8CFF-46FA88781891}" srcOrd="0" destOrd="0" parTransId="{F10089FF-6BE6-4A01-9FCB-6E15EA18D18C}" sibTransId="{3F763EF8-401E-4F95-A934-392098F4EB8A}"/>
    <dgm:cxn modelId="{4A771EEA-0340-4EA6-8E30-BECE3B4AAD1D}" srcId="{03CB1F28-F882-40BC-8355-8DE4255D1A8F}" destId="{BE300201-04A5-43FC-8CD4-6EECA8BBD9CF}" srcOrd="1" destOrd="0" parTransId="{A1BD66B2-5489-41B1-BC09-7050AFE7B8A0}" sibTransId="{E20DE491-5CDA-46E4-B69E-A6E717C9B971}"/>
    <dgm:cxn modelId="{55018A42-6BE8-440B-A12E-F41614C2D1A7}" type="presOf" srcId="{C6BBB6B9-7B15-482B-B9D0-69282B9C1C78}" destId="{BDADAEAC-0120-45B2-9952-C77B57CD1EBC}" srcOrd="0" destOrd="0" presId="urn:microsoft.com/office/officeart/2005/8/layout/hierarchy2"/>
    <dgm:cxn modelId="{3549986E-28EC-4AEC-9064-0F065D77206F}" type="presOf" srcId="{F10089FF-6BE6-4A01-9FCB-6E15EA18D18C}" destId="{9977CB45-4AAD-4ECD-B4C0-A78F4C8BDE37}" srcOrd="1" destOrd="0" presId="urn:microsoft.com/office/officeart/2005/8/layout/hierarchy2"/>
    <dgm:cxn modelId="{15901E7B-FB70-4351-A13C-7F34841692A3}" type="presParOf" srcId="{26835002-120F-44C7-9D73-FC69CA20F35E}" destId="{055AF6CB-8B2A-4F61-8B07-64C191353626}" srcOrd="0" destOrd="0" presId="urn:microsoft.com/office/officeart/2005/8/layout/hierarchy2"/>
    <dgm:cxn modelId="{88799485-FA67-42DA-A577-DCF0FC9CE831}" type="presParOf" srcId="{055AF6CB-8B2A-4F61-8B07-64C191353626}" destId="{6FC72D2B-687E-4C56-BF7E-4259C3836E68}" srcOrd="0" destOrd="0" presId="urn:microsoft.com/office/officeart/2005/8/layout/hierarchy2"/>
    <dgm:cxn modelId="{799D9F52-379D-4D52-8469-A0AB1347D63D}" type="presParOf" srcId="{055AF6CB-8B2A-4F61-8B07-64C191353626}" destId="{249C0F7C-43E5-42D1-8A50-378D94078651}" srcOrd="1" destOrd="0" presId="urn:microsoft.com/office/officeart/2005/8/layout/hierarchy2"/>
    <dgm:cxn modelId="{D422F44C-298B-404D-A3DD-0CF58DF273E4}" type="presParOf" srcId="{249C0F7C-43E5-42D1-8A50-378D94078651}" destId="{2595DD61-67D2-4A0C-A897-DD4FEC7F9960}" srcOrd="0" destOrd="0" presId="urn:microsoft.com/office/officeart/2005/8/layout/hierarchy2"/>
    <dgm:cxn modelId="{E937C543-A969-41E3-AFAD-13F132005AFE}" type="presParOf" srcId="{2595DD61-67D2-4A0C-A897-DD4FEC7F9960}" destId="{9977CB45-4AAD-4ECD-B4C0-A78F4C8BDE37}" srcOrd="0" destOrd="0" presId="urn:microsoft.com/office/officeart/2005/8/layout/hierarchy2"/>
    <dgm:cxn modelId="{F45B18A8-F5C6-42AC-BBDC-E3FF66EF7361}" type="presParOf" srcId="{249C0F7C-43E5-42D1-8A50-378D94078651}" destId="{C33F1F26-9596-43E3-B3ED-0BBDB56A4128}" srcOrd="1" destOrd="0" presId="urn:microsoft.com/office/officeart/2005/8/layout/hierarchy2"/>
    <dgm:cxn modelId="{324F3F26-477A-4B0B-B6F1-0ACAB0DBA13C}" type="presParOf" srcId="{C33F1F26-9596-43E3-B3ED-0BBDB56A4128}" destId="{B25D5920-B46B-4D9C-8DE7-9697AEC71F7C}" srcOrd="0" destOrd="0" presId="urn:microsoft.com/office/officeart/2005/8/layout/hierarchy2"/>
    <dgm:cxn modelId="{D5D53C5A-F695-4E36-9D9A-AF232A53DCA1}" type="presParOf" srcId="{C33F1F26-9596-43E3-B3ED-0BBDB56A4128}" destId="{AA84B8EF-7D33-4BC2-BB4F-ED48A1FFCC78}" srcOrd="1" destOrd="0" presId="urn:microsoft.com/office/officeart/2005/8/layout/hierarchy2"/>
    <dgm:cxn modelId="{B7352B2F-2361-4C4F-84B1-77DC9DBEFEB6}" type="presParOf" srcId="{249C0F7C-43E5-42D1-8A50-378D94078651}" destId="{67AB5387-D824-4FF2-AA5E-ACDA5C402F34}" srcOrd="2" destOrd="0" presId="urn:microsoft.com/office/officeart/2005/8/layout/hierarchy2"/>
    <dgm:cxn modelId="{BEFB356D-BDA2-45AE-907F-6038995A8BA5}" type="presParOf" srcId="{67AB5387-D824-4FF2-AA5E-ACDA5C402F34}" destId="{E9217412-CADB-4173-8103-8CF3118C55CC}" srcOrd="0" destOrd="0" presId="urn:microsoft.com/office/officeart/2005/8/layout/hierarchy2"/>
    <dgm:cxn modelId="{83F25B69-BDFC-4D6F-B49B-127A2D2806A6}" type="presParOf" srcId="{249C0F7C-43E5-42D1-8A50-378D94078651}" destId="{86C4FFDE-5CB0-4174-93BF-875CBF0EE6BB}" srcOrd="3" destOrd="0" presId="urn:microsoft.com/office/officeart/2005/8/layout/hierarchy2"/>
    <dgm:cxn modelId="{A63EC002-0E38-45D6-B203-83EFBD99E143}" type="presParOf" srcId="{86C4FFDE-5CB0-4174-93BF-875CBF0EE6BB}" destId="{F849FEA4-EFF4-4BFF-9E04-3CE0F963D400}" srcOrd="0" destOrd="0" presId="urn:microsoft.com/office/officeart/2005/8/layout/hierarchy2"/>
    <dgm:cxn modelId="{6C758381-65D9-4886-AFBB-BF2F834E4121}" type="presParOf" srcId="{86C4FFDE-5CB0-4174-93BF-875CBF0EE6BB}" destId="{B59904F4-2E50-4967-ADA9-B929830D86AB}" srcOrd="1" destOrd="0" presId="urn:microsoft.com/office/officeart/2005/8/layout/hierarchy2"/>
    <dgm:cxn modelId="{3E8CEBF3-A49C-43A6-B26F-5D5065F7CF8D}" type="presParOf" srcId="{B59904F4-2E50-4967-ADA9-B929830D86AB}" destId="{BDADAEAC-0120-45B2-9952-C77B57CD1EBC}" srcOrd="0" destOrd="0" presId="urn:microsoft.com/office/officeart/2005/8/layout/hierarchy2"/>
    <dgm:cxn modelId="{764334BC-DA29-4E4E-BD3F-17AB70333465}" type="presParOf" srcId="{BDADAEAC-0120-45B2-9952-C77B57CD1EBC}" destId="{A10FFB75-3BAB-4932-B6D5-A3C06BE46463}" srcOrd="0" destOrd="0" presId="urn:microsoft.com/office/officeart/2005/8/layout/hierarchy2"/>
    <dgm:cxn modelId="{2804EA6F-A9B4-477C-B28A-51F70FA43DBC}" type="presParOf" srcId="{B59904F4-2E50-4967-ADA9-B929830D86AB}" destId="{90707DEC-CEB6-4448-BA5F-D5236875F7DD}" srcOrd="1" destOrd="0" presId="urn:microsoft.com/office/officeart/2005/8/layout/hierarchy2"/>
    <dgm:cxn modelId="{03818598-A9FA-4D97-AAD3-FE092D8D9CFE}" type="presParOf" srcId="{90707DEC-CEB6-4448-BA5F-D5236875F7DD}" destId="{9C48DF46-8938-4B4E-9CC1-93C9969A50AF}" srcOrd="0" destOrd="0" presId="urn:microsoft.com/office/officeart/2005/8/layout/hierarchy2"/>
    <dgm:cxn modelId="{43549747-F751-4DE2-ADC9-CC57CD0A62F6}" type="presParOf" srcId="{90707DEC-CEB6-4448-BA5F-D5236875F7DD}" destId="{DCAB979A-FC1F-47F0-9D29-FB7F3A450E5E}" srcOrd="1" destOrd="0" presId="urn:microsoft.com/office/officeart/2005/8/layout/hierarchy2"/>
    <dgm:cxn modelId="{7E47113A-310C-427E-A9B4-BBF4061A9718}" type="presParOf" srcId="{B59904F4-2E50-4967-ADA9-B929830D86AB}" destId="{4388E689-CF9E-4F3A-A990-B687F4B71585}" srcOrd="2" destOrd="0" presId="urn:microsoft.com/office/officeart/2005/8/layout/hierarchy2"/>
    <dgm:cxn modelId="{0E585537-D5EE-4418-89A5-61850ACC79A3}" type="presParOf" srcId="{4388E689-CF9E-4F3A-A990-B687F4B71585}" destId="{08E2BAF7-BE17-4A2F-A25B-EA77E0F3FEDE}" srcOrd="0" destOrd="0" presId="urn:microsoft.com/office/officeart/2005/8/layout/hierarchy2"/>
    <dgm:cxn modelId="{52468A09-B200-4AF4-8056-7870A8CDF7C5}" type="presParOf" srcId="{B59904F4-2E50-4967-ADA9-B929830D86AB}" destId="{DFC2CDC8-9FCC-49D0-ACEA-9807AA9577C3}" srcOrd="3" destOrd="0" presId="urn:microsoft.com/office/officeart/2005/8/layout/hierarchy2"/>
    <dgm:cxn modelId="{707CA1A6-0C24-48B6-BCFF-5811E25EA02B}" type="presParOf" srcId="{DFC2CDC8-9FCC-49D0-ACEA-9807AA9577C3}" destId="{F215DF2C-4C72-49A3-ADD5-C5556D790B00}" srcOrd="0" destOrd="0" presId="urn:microsoft.com/office/officeart/2005/8/layout/hierarchy2"/>
    <dgm:cxn modelId="{73B1B3B8-86E7-4AA6-BC14-74D88ADD964B}" type="presParOf" srcId="{DFC2CDC8-9FCC-49D0-ACEA-9807AA9577C3}" destId="{7DB8A44B-9C26-45CC-81AA-760A60107FC4}" srcOrd="1" destOrd="0" presId="urn:microsoft.com/office/officeart/2005/8/layout/hierarchy2"/>
    <dgm:cxn modelId="{0B77C82F-12FD-4FA5-99B4-0A474A9DB2B9}" type="presParOf" srcId="{B59904F4-2E50-4967-ADA9-B929830D86AB}" destId="{BEC7EA86-EEBA-4F0A-928A-AA61B923B227}" srcOrd="4" destOrd="0" presId="urn:microsoft.com/office/officeart/2005/8/layout/hierarchy2"/>
    <dgm:cxn modelId="{42648F51-6A7E-4265-974C-D17F20562492}" type="presParOf" srcId="{BEC7EA86-EEBA-4F0A-928A-AA61B923B227}" destId="{05B8C74E-3D0B-47F6-A173-9C813470ACC4}" srcOrd="0" destOrd="0" presId="urn:microsoft.com/office/officeart/2005/8/layout/hierarchy2"/>
    <dgm:cxn modelId="{50D652C2-610F-4471-8A4A-D82426A21B47}" type="presParOf" srcId="{B59904F4-2E50-4967-ADA9-B929830D86AB}" destId="{150E3C05-F07C-495D-8187-01D6F4AC7EF6}" srcOrd="5" destOrd="0" presId="urn:microsoft.com/office/officeart/2005/8/layout/hierarchy2"/>
    <dgm:cxn modelId="{169ADDDF-7525-484D-9711-B1FBBD18C5C0}" type="presParOf" srcId="{150E3C05-F07C-495D-8187-01D6F4AC7EF6}" destId="{FF781B78-F04F-4379-8B58-D9BD4595E489}" srcOrd="0" destOrd="0" presId="urn:microsoft.com/office/officeart/2005/8/layout/hierarchy2"/>
    <dgm:cxn modelId="{B6561594-D076-4BB8-8CD0-9D74791DE585}" type="presParOf" srcId="{150E3C05-F07C-495D-8187-01D6F4AC7EF6}" destId="{6606984B-D440-4EC0-8C4D-28D141C3E0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4EDCA59A-E933-4BF0-B203-282CD66B03E3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4EDCA59A-E933-4BF0-B203-282CD66B03E3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6062C70B-607F-47FF-BB32-0EDC1F5190AA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集合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1FA3CCA1-0920-4B52-9547-E995DDC71DA4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B3F84150-E935-4D3F-8C9D-5CB9AAD32CC3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EB7D78A6-BE87-4778-B217-10BC6C1D6C2E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A3190D73-1718-48B1-B99F-DCBB077C3D57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15C8F257-9706-488C-918A-E5935B93EEDB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F93DBF82-6A5D-4349-BD90-6A22ED33E807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1710" cy="1512168"/>
        <a:chOff x="0" y="0"/>
        <a:chExt cx="10031710" cy="1512168"/>
      </a:xfrm>
    </dsp:grpSpPr>
    <dsp:sp modelId="{0DB3D600-B25C-4E8A-BA65-D9F63B3AC8DC}">
      <dsp:nvSpPr>
        <dsp:cNvPr id="3" name="圆角矩形 2"/>
        <dsp:cNvSpPr/>
      </dsp:nvSpPr>
      <dsp:spPr bwMode="white">
        <a:xfrm>
          <a:off x="0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数值</a:t>
          </a:r>
          <a:endParaRPr lang="zh-CN" altLang="en-US" sz="2000" b="1" dirty="0"/>
        </a:p>
      </dsp:txBody>
      <dsp:txXfrm>
        <a:off x="0" y="0"/>
        <a:ext cx="1252711" cy="1512168"/>
      </dsp:txXfrm>
    </dsp:sp>
    <dsp:sp modelId="{1EAE2DB7-7235-4F88-8C45-EB6F89A8FC31}">
      <dsp:nvSpPr>
        <dsp:cNvPr id="4" name="圆角矩形 3"/>
        <dsp:cNvSpPr/>
      </dsp:nvSpPr>
      <dsp:spPr bwMode="white">
        <a:xfrm>
          <a:off x="14631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布尔</a:t>
          </a:r>
          <a:endParaRPr lang="zh-CN" altLang="en-US" sz="2000" b="1" dirty="0"/>
        </a:p>
      </dsp:txBody>
      <dsp:txXfrm>
        <a:off x="1463166" y="0"/>
        <a:ext cx="1252711" cy="1512168"/>
      </dsp:txXfrm>
    </dsp:sp>
    <dsp:sp modelId="{F6C78553-1DF7-4A16-80E3-D3712F2EFBF0}">
      <dsp:nvSpPr>
        <dsp:cNvPr id="5" name="圆角矩形 4"/>
        <dsp:cNvSpPr/>
      </dsp:nvSpPr>
      <dsp:spPr bwMode="white">
        <a:xfrm>
          <a:off x="2926333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字符串</a:t>
          </a:r>
          <a:endParaRPr lang="zh-CN" altLang="en-US" sz="2000" b="1" dirty="0"/>
        </a:p>
      </dsp:txBody>
      <dsp:txXfrm>
        <a:off x="2926333" y="0"/>
        <a:ext cx="1252711" cy="1512168"/>
      </dsp:txXfrm>
    </dsp:sp>
    <dsp:sp modelId="{7E6FDA57-10AD-493C-9D0B-E0303C0BDEEA}">
      <dsp:nvSpPr>
        <dsp:cNvPr id="6" name="圆角矩形 5"/>
        <dsp:cNvSpPr/>
      </dsp:nvSpPr>
      <dsp:spPr bwMode="white">
        <a:xfrm>
          <a:off x="4389499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列表</a:t>
          </a:r>
          <a:endParaRPr lang="zh-CN" altLang="en-US" sz="2000" b="1" dirty="0"/>
        </a:p>
      </dsp:txBody>
      <dsp:txXfrm>
        <a:off x="4389499" y="0"/>
        <a:ext cx="1252711" cy="1512168"/>
      </dsp:txXfrm>
    </dsp:sp>
    <dsp:sp modelId="{49EB3DAE-F092-4D7B-8385-DA974E06F8CA}">
      <dsp:nvSpPr>
        <dsp:cNvPr id="7" name="圆角矩形 6"/>
        <dsp:cNvSpPr/>
      </dsp:nvSpPr>
      <dsp:spPr bwMode="white">
        <a:xfrm>
          <a:off x="5852666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元组</a:t>
          </a:r>
          <a:endParaRPr lang="zh-CN" altLang="en-US" sz="2000" b="1" dirty="0"/>
        </a:p>
      </dsp:txBody>
      <dsp:txXfrm>
        <a:off x="5852666" y="0"/>
        <a:ext cx="1252711" cy="1512168"/>
      </dsp:txXfrm>
    </dsp:sp>
    <dsp:sp modelId="{1FA3CCA1-0920-4B52-9547-E995DDC71DA4}">
      <dsp:nvSpPr>
        <dsp:cNvPr id="8" name="圆角矩形 7"/>
        <dsp:cNvSpPr/>
      </dsp:nvSpPr>
      <dsp:spPr bwMode="white">
        <a:xfrm>
          <a:off x="7315832" y="0"/>
          <a:ext cx="1252711" cy="151216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字典</a:t>
          </a:r>
          <a:endParaRPr lang="zh-CN" altLang="en-US" sz="2000" b="1" dirty="0"/>
        </a:p>
      </dsp:txBody>
      <dsp:txXfrm>
        <a:off x="7315832" y="0"/>
        <a:ext cx="1252711" cy="1512168"/>
      </dsp:txXfrm>
    </dsp:sp>
    <dsp:sp modelId="{55A606B2-D848-44D0-8908-E3FAAAC8F6F2}">
      <dsp:nvSpPr>
        <dsp:cNvPr id="9" name="圆角矩形 8"/>
        <dsp:cNvSpPr/>
      </dsp:nvSpPr>
      <dsp:spPr bwMode="white">
        <a:xfrm>
          <a:off x="8778999" y="0"/>
          <a:ext cx="1252711" cy="1512168"/>
        </a:xfrm>
        <a:prstGeom prst="roundRect">
          <a:avLst>
            <a:gd name="adj" fmla="val 10000"/>
          </a:avLst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smtClean="0"/>
            <a:t>集合</a:t>
          </a:r>
          <a:endParaRPr lang="zh-CN" altLang="en-US" sz="2000" b="1" dirty="0"/>
        </a:p>
      </dsp:txBody>
      <dsp:txXfrm>
        <a:off x="8778999" y="0"/>
        <a:ext cx="1252711" cy="1512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10822" cy="3319264"/>
        <a:chOff x="0" y="0"/>
        <a:chExt cx="5310822" cy="3319264"/>
      </a:xfrm>
    </dsp:grpSpPr>
    <dsp:sp modelId="{027AA16C-A600-4319-A90F-FC0A52008906}">
      <dsp:nvSpPr>
        <dsp:cNvPr id="3" name="形状 2"/>
        <dsp:cNvSpPr/>
      </dsp:nvSpPr>
      <dsp:spPr bwMode="white">
        <a:xfrm>
          <a:off x="1727204" y="0"/>
          <a:ext cx="5310822" cy="3319264"/>
        </a:xfrm>
        <a:prstGeom prst="swooshArrow">
          <a:avLst>
            <a:gd name="adj1" fmla="val 25000"/>
            <a:gd name="adj2" fmla="val 2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727204" y="0"/>
        <a:ext cx="5310822" cy="3319264"/>
      </dsp:txXfrm>
    </dsp:sp>
    <dsp:sp modelId="{991CF3EC-8258-49F1-864E-01385B763A16}">
      <dsp:nvSpPr>
        <dsp:cNvPr id="4" name="椭圆 3"/>
        <dsp:cNvSpPr/>
      </dsp:nvSpPr>
      <dsp:spPr bwMode="white">
        <a:xfrm>
          <a:off x="2401679" y="2290956"/>
          <a:ext cx="138081" cy="13808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01679" y="2290956"/>
        <a:ext cx="138081" cy="138081"/>
      </dsp:txXfrm>
    </dsp:sp>
    <dsp:sp modelId="{7E163D29-589C-4FC5-BD8C-FD58DB2ED621}">
      <dsp:nvSpPr>
        <dsp:cNvPr id="5" name="矩形 4"/>
        <dsp:cNvSpPr/>
      </dsp:nvSpPr>
      <dsp:spPr bwMode="white">
        <a:xfrm>
          <a:off x="2470719" y="2359997"/>
          <a:ext cx="1237422" cy="95926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3166" tIns="0" rIns="0" bIns="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1989</a:t>
          </a:r>
          <a:endParaRPr lang="en-US" altLang="zh-CN" dirty="0" smtClean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tx1"/>
              </a:solidFill>
            </a:rPr>
            <a:t>发布第一个版本</a:t>
          </a:r>
          <a:endParaRPr lang="zh-CN" altLang="en-US" dirty="0">
            <a:solidFill>
              <a:schemeClr val="tx1"/>
            </a:solidFill>
          </a:endParaRPr>
        </a:p>
      </dsp:txBody>
      <dsp:txXfrm>
        <a:off x="2470719" y="2359997"/>
        <a:ext cx="1237422" cy="959267"/>
      </dsp:txXfrm>
    </dsp:sp>
    <dsp:sp modelId="{B76A9201-171B-4F1D-90D3-1D3CCE98ACA4}">
      <dsp:nvSpPr>
        <dsp:cNvPr id="6" name="椭圆 5"/>
        <dsp:cNvSpPr/>
      </dsp:nvSpPr>
      <dsp:spPr bwMode="white">
        <a:xfrm>
          <a:off x="3620512" y="1388780"/>
          <a:ext cx="249609" cy="2496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20512" y="1388780"/>
        <a:ext cx="249609" cy="249609"/>
      </dsp:txXfrm>
    </dsp:sp>
    <dsp:sp modelId="{087466AE-4439-41BD-9705-FEE08CF33A00}">
      <dsp:nvSpPr>
        <dsp:cNvPr id="7" name="矩形 6"/>
        <dsp:cNvSpPr/>
      </dsp:nvSpPr>
      <dsp:spPr bwMode="white">
        <a:xfrm>
          <a:off x="3745317" y="1513584"/>
          <a:ext cx="1274597" cy="1805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2262" tIns="0" rIns="0" bIns="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2000</a:t>
          </a:r>
          <a:endParaRPr lang="en-US" altLang="zh-CN" dirty="0" smtClean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python 2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Python 2.7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en-US" altLang="zh-CN" dirty="0" smtClean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rgbClr val="FF0000"/>
              </a:solidFill>
            </a:rPr>
            <a:t>停止官方支持</a:t>
          </a:r>
          <a:endParaRPr lang="zh-CN" altLang="en-US" dirty="0">
            <a:solidFill>
              <a:srgbClr val="FF0000"/>
            </a:solidFill>
          </a:endParaRPr>
        </a:p>
      </dsp:txBody>
      <dsp:txXfrm>
        <a:off x="3745317" y="1513584"/>
        <a:ext cx="1274597" cy="1805680"/>
      </dsp:txXfrm>
    </dsp:sp>
    <dsp:sp modelId="{9E4AC94B-2581-4D36-931F-D74A6DD75D9B}">
      <dsp:nvSpPr>
        <dsp:cNvPr id="8" name="椭圆 7"/>
        <dsp:cNvSpPr/>
      </dsp:nvSpPr>
      <dsp:spPr bwMode="white">
        <a:xfrm>
          <a:off x="5086299" y="839774"/>
          <a:ext cx="345203" cy="34520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086299" y="839774"/>
        <a:ext cx="345203" cy="345203"/>
      </dsp:txXfrm>
    </dsp:sp>
    <dsp:sp modelId="{258DB7AE-7F4C-4BFF-857B-E50B1F8C8897}">
      <dsp:nvSpPr>
        <dsp:cNvPr id="9" name="矩形 8"/>
        <dsp:cNvSpPr/>
      </dsp:nvSpPr>
      <dsp:spPr bwMode="white">
        <a:xfrm>
          <a:off x="5258901" y="1012376"/>
          <a:ext cx="1274597" cy="23068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82916" tIns="0" rIns="0" bIns="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2008</a:t>
          </a:r>
          <a:endParaRPr lang="en-US" altLang="zh-CN" dirty="0" smtClean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python3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tx1"/>
              </a:solidFill>
            </a:rPr>
            <a:t>Python 3.9</a:t>
          </a:r>
          <a:endParaRPr lang="zh-CN" altLang="en-US" dirty="0">
            <a:solidFill>
              <a:schemeClr val="tx1"/>
            </a:solidFill>
          </a:endParaRPr>
        </a:p>
      </dsp:txBody>
      <dsp:txXfrm>
        <a:off x="5258901" y="1012376"/>
        <a:ext cx="1274597" cy="23068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36504" cy="2520280"/>
        <a:chOff x="0" y="0"/>
        <a:chExt cx="4536504" cy="2520280"/>
      </a:xfrm>
    </dsp:grpSpPr>
    <dsp:sp modelId="{6FC72D2B-687E-4C56-BF7E-4259C3836E68}">
      <dsp:nvSpPr>
        <dsp:cNvPr id="3" name="圆角矩形 2"/>
        <dsp:cNvSpPr/>
      </dsp:nvSpPr>
      <dsp:spPr bwMode="white">
        <a:xfrm>
          <a:off x="0" y="618463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</a:t>
          </a:r>
          <a:endParaRPr lang="zh-CN" altLang="en-US" dirty="0"/>
        </a:p>
      </dsp:txBody>
      <dsp:txXfrm>
        <a:off x="0" y="618463"/>
        <a:ext cx="1193817" cy="596908"/>
      </dsp:txXfrm>
    </dsp:sp>
    <dsp:sp modelId="{2595DD61-67D2-4A0C-A897-DD4FEC7F9960}">
      <dsp:nvSpPr>
        <dsp:cNvPr id="4" name="任意多边形 3"/>
        <dsp:cNvSpPr/>
      </dsp:nvSpPr>
      <dsp:spPr bwMode="white">
        <a:xfrm>
          <a:off x="1138542" y="723991"/>
          <a:ext cx="588076" cy="42632"/>
        </a:xfrm>
        <a:custGeom>
          <a:avLst/>
          <a:gdLst/>
          <a:ahLst/>
          <a:cxnLst/>
          <a:pathLst>
            <a:path w="926" h="67">
              <a:moveTo>
                <a:pt x="87" y="304"/>
              </a:moveTo>
              <a:lnTo>
                <a:pt x="839" y="-23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138542" y="723991"/>
        <a:ext cx="588076" cy="42632"/>
      </dsp:txXfrm>
    </dsp:sp>
    <dsp:sp modelId="{B25D5920-B46B-4D9C-8DE7-9697AEC71F7C}">
      <dsp:nvSpPr>
        <dsp:cNvPr id="5" name="圆角矩形 4"/>
        <dsp:cNvSpPr/>
      </dsp:nvSpPr>
      <dsp:spPr bwMode="white">
        <a:xfrm>
          <a:off x="1671344" y="275241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名字</a:t>
          </a:r>
          <a:endParaRPr lang="zh-CN" altLang="en-US" dirty="0"/>
        </a:p>
      </dsp:txBody>
      <dsp:txXfrm>
        <a:off x="1671344" y="275241"/>
        <a:ext cx="1193817" cy="596908"/>
      </dsp:txXfrm>
    </dsp:sp>
    <dsp:sp modelId="{67AB5387-D824-4FF2-AA5E-ACDA5C402F34}">
      <dsp:nvSpPr>
        <dsp:cNvPr id="6" name="任意多边形 5"/>
        <dsp:cNvSpPr/>
      </dsp:nvSpPr>
      <dsp:spPr bwMode="white">
        <a:xfrm>
          <a:off x="1138542" y="1067213"/>
          <a:ext cx="588076" cy="42632"/>
        </a:xfrm>
        <a:custGeom>
          <a:avLst/>
          <a:gdLst/>
          <a:ahLst/>
          <a:cxnLst/>
          <a:pathLst>
            <a:path w="926" h="67">
              <a:moveTo>
                <a:pt x="87" y="-237"/>
              </a:moveTo>
              <a:lnTo>
                <a:pt x="839" y="30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138542" y="1067213"/>
        <a:ext cx="588076" cy="42632"/>
      </dsp:txXfrm>
    </dsp:sp>
    <dsp:sp modelId="{F849FEA4-EFF4-4BFF-9E04-3CE0F963D400}">
      <dsp:nvSpPr>
        <dsp:cNvPr id="7" name="圆角矩形 6"/>
        <dsp:cNvSpPr/>
      </dsp:nvSpPr>
      <dsp:spPr bwMode="white">
        <a:xfrm>
          <a:off x="1671344" y="961686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值</a:t>
          </a:r>
          <a:endParaRPr lang="zh-CN" altLang="en-US" dirty="0"/>
        </a:p>
      </dsp:txBody>
      <dsp:txXfrm>
        <a:off x="1671344" y="961686"/>
        <a:ext cx="1193817" cy="596908"/>
      </dsp:txXfrm>
    </dsp:sp>
    <dsp:sp modelId="{BDADAEAC-0120-45B2-9952-C77B57CD1EBC}">
      <dsp:nvSpPr>
        <dsp:cNvPr id="8" name="任意多边形 7"/>
        <dsp:cNvSpPr/>
      </dsp:nvSpPr>
      <dsp:spPr bwMode="white">
        <a:xfrm>
          <a:off x="2685822" y="895602"/>
          <a:ext cx="836205" cy="42632"/>
        </a:xfrm>
        <a:custGeom>
          <a:avLst/>
          <a:gdLst/>
          <a:ahLst/>
          <a:cxnLst/>
          <a:pathLst>
            <a:path w="1317" h="67">
              <a:moveTo>
                <a:pt x="282" y="574"/>
              </a:moveTo>
              <a:lnTo>
                <a:pt x="1034" y="-50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685822" y="895602"/>
        <a:ext cx="836205" cy="42632"/>
      </dsp:txXfrm>
    </dsp:sp>
    <dsp:sp modelId="{9C48DF46-8938-4B4E-9CC1-93C9969A50AF}">
      <dsp:nvSpPr>
        <dsp:cNvPr id="9" name="圆角矩形 8"/>
        <dsp:cNvSpPr/>
      </dsp:nvSpPr>
      <dsp:spPr bwMode="white">
        <a:xfrm>
          <a:off x="3342687" y="275241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类型</a:t>
          </a:r>
          <a:endParaRPr lang="zh-CN" altLang="en-US" dirty="0"/>
        </a:p>
      </dsp:txBody>
      <dsp:txXfrm>
        <a:off x="3342687" y="275241"/>
        <a:ext cx="1193817" cy="596908"/>
      </dsp:txXfrm>
    </dsp:sp>
    <dsp:sp modelId="{4388E689-CF9E-4F3A-A990-B687F4B71585}">
      <dsp:nvSpPr>
        <dsp:cNvPr id="10" name="任意多边形 9"/>
        <dsp:cNvSpPr/>
      </dsp:nvSpPr>
      <dsp:spPr bwMode="white">
        <a:xfrm>
          <a:off x="2865160" y="1238824"/>
          <a:ext cx="477527" cy="42632"/>
        </a:xfrm>
        <a:custGeom>
          <a:avLst/>
          <a:gdLst/>
          <a:ahLst/>
          <a:cxnLst/>
          <a:pathLst>
            <a:path w="752" h="67">
              <a:moveTo>
                <a:pt x="0" y="34"/>
              </a:moveTo>
              <a:lnTo>
                <a:pt x="752" y="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865160" y="1238824"/>
        <a:ext cx="477527" cy="42632"/>
      </dsp:txXfrm>
    </dsp:sp>
    <dsp:sp modelId="{F215DF2C-4C72-49A3-ADD5-C5556D790B00}">
      <dsp:nvSpPr>
        <dsp:cNvPr id="11" name="圆角矩形 10"/>
        <dsp:cNvSpPr/>
      </dsp:nvSpPr>
      <dsp:spPr bwMode="white">
        <a:xfrm>
          <a:off x="3342687" y="961686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存储</a:t>
          </a:r>
          <a:endParaRPr lang="zh-CN" altLang="en-US" dirty="0"/>
        </a:p>
      </dsp:txBody>
      <dsp:txXfrm>
        <a:off x="3342687" y="961686"/>
        <a:ext cx="1193817" cy="596908"/>
      </dsp:txXfrm>
    </dsp:sp>
    <dsp:sp modelId="{BEC7EA86-EEBA-4F0A-928A-AA61B923B227}">
      <dsp:nvSpPr>
        <dsp:cNvPr id="12" name="任意多边形 11"/>
        <dsp:cNvSpPr/>
      </dsp:nvSpPr>
      <dsp:spPr bwMode="white">
        <a:xfrm>
          <a:off x="2685822" y="1582047"/>
          <a:ext cx="836205" cy="42632"/>
        </a:xfrm>
        <a:custGeom>
          <a:avLst/>
          <a:gdLst/>
          <a:ahLst/>
          <a:cxnLst/>
          <a:pathLst>
            <a:path w="1317" h="67">
              <a:moveTo>
                <a:pt x="282" y="-507"/>
              </a:moveTo>
              <a:lnTo>
                <a:pt x="1034" y="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685822" y="1582047"/>
        <a:ext cx="836205" cy="42632"/>
      </dsp:txXfrm>
    </dsp:sp>
    <dsp:sp modelId="{FF781B78-F04F-4379-8B58-D9BD4595E489}">
      <dsp:nvSpPr>
        <dsp:cNvPr id="13" name="圆角矩形 12"/>
        <dsp:cNvSpPr/>
      </dsp:nvSpPr>
      <dsp:spPr bwMode="white">
        <a:xfrm>
          <a:off x="3342687" y="1648130"/>
          <a:ext cx="1193817" cy="5969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运算</a:t>
          </a:r>
          <a:endParaRPr lang="zh-CN" altLang="en-US" dirty="0"/>
        </a:p>
      </dsp:txBody>
      <dsp:txXfrm>
        <a:off x="3342687" y="1648130"/>
        <a:ext cx="1193817" cy="596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37.xml.rels><?xml version="1.0" encoding="UTF-8" standalone="yes"?>
<Relationships xmlns="http://schemas.openxmlformats.org/package/2006/relationships"><Relationship Id="rId5" Type="http://schemas.openxmlformats.org/officeDocument/2006/relationships/hyperlink" Target="https://pypi.python.org/pypi/Pillow/" TargetMode="External"/><Relationship Id="rId4" Type="http://schemas.openxmlformats.org/officeDocument/2006/relationships/hyperlink" Target="https://pypi.python.org/" TargetMode="External"/><Relationship Id="rId3" Type="http://schemas.openxmlformats.org/officeDocument/2006/relationships/hyperlink" Target="https://www.liaoxuefeng.com/wiki/0014316089557264a6b348958f449949df42a6d3a2e542c000/0014316090478912dab2a3a9e8f4ed49d28854b292f85bb00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38.xml.rels><?xml version="1.0" encoding="UTF-8" standalone="yes"?>
<Relationships xmlns="http://schemas.openxmlformats.org/package/2006/relationships"><Relationship Id="rId5" Type="http://schemas.openxmlformats.org/officeDocument/2006/relationships/hyperlink" Target="https://pypi.python.org/pypi/Pillow/" TargetMode="External"/><Relationship Id="rId4" Type="http://schemas.openxmlformats.org/officeDocument/2006/relationships/hyperlink" Target="https://pypi.python.org/" TargetMode="External"/><Relationship Id="rId3" Type="http://schemas.openxmlformats.org/officeDocument/2006/relationships/hyperlink" Target="https://www.liaoxuefeng.com/wiki/0014316089557264a6b348958f449949df42a6d3a2e542c000/0014316090478912dab2a3a9e8f4ed49d28854b292f85bb00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可以下载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PostScript </a:t>
            </a:r>
            <a:r>
              <a:rPr lang="zh-CN" altLang="en-US" dirty="0" smtClean="0"/>
              <a:t>等格式的文档。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安装注意事项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可以下载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PDF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PostScript </a:t>
            </a:r>
            <a:r>
              <a:rPr lang="zh-CN" altLang="en-US" dirty="0" smtClean="0"/>
              <a:t>等格式的文档。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数值型数据及运算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r>
              <a:rPr lang="en-US" altLang="zh-CN" dirty="0" smtClean="0"/>
              <a:t>And</a:t>
            </a:r>
            <a:r>
              <a:rPr lang="en-US" altLang="zh-CN" baseline="0" dirty="0" smtClean="0"/>
              <a:t> not or </a:t>
            </a:r>
            <a:r>
              <a:rPr lang="zh-CN" altLang="en-US" baseline="0" dirty="0" smtClean="0"/>
              <a:t>全部是小写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没有字符类型，单个字符也是字符串类型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转义符</a:t>
            </a:r>
            <a:r>
              <a:rPr lang="zh-CN" altLang="en-US" baseline="0" dirty="0" smtClean="0"/>
              <a:t>的作用：改变转义符 后面 字符的含义，比如</a:t>
            </a:r>
            <a:r>
              <a:rPr lang="en-US" altLang="zh-CN" baseline="0" dirty="0" smtClean="0"/>
              <a:t>\n</a:t>
            </a:r>
            <a:r>
              <a:rPr lang="zh-CN" altLang="en-US" baseline="0" dirty="0" smtClean="0"/>
              <a:t>，不再代表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，而是代表 换行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为什么要使用转义符：</a:t>
            </a: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有些符号打不出来，比如换行，这个时候可以使用转义符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特定字符表示，比如</a:t>
            </a:r>
            <a:r>
              <a:rPr lang="en-US" altLang="zh-CN" baseline="0" dirty="0" smtClean="0"/>
              <a:t>\n \t \a</a:t>
            </a:r>
            <a:r>
              <a:rPr lang="zh-CN" altLang="en-US" baseline="0" dirty="0" smtClean="0"/>
              <a:t>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                  2. </a:t>
            </a:r>
            <a:r>
              <a:rPr lang="zh-CN" altLang="en-US" baseline="0" dirty="0" smtClean="0"/>
              <a:t>保留有特殊含义的符号的原始含义，比如</a:t>
            </a:r>
            <a:r>
              <a:rPr lang="en-US" altLang="zh-CN" baseline="0" dirty="0" smtClean="0"/>
              <a:t>\\</a:t>
            </a:r>
            <a:r>
              <a:rPr lang="zh-CN" altLang="en-US" baseline="0" dirty="0" smtClean="0"/>
              <a:t>代表</a:t>
            </a:r>
            <a:r>
              <a:rPr lang="en-US" altLang="zh-CN" baseline="0" dirty="0" smtClean="0"/>
              <a:t>\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因为计算机只能处理数字，如果要处理文本，就必须先把文本转换为数字才能处理。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最早的计算机在设计时采用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个比特（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）作为一个字节（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），所以，一个字节能表示的最大的整数就是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（二进制</a:t>
            </a:r>
            <a:r>
              <a:rPr lang="en-US" altLang="zh-CN" dirty="0" smtClean="0"/>
              <a:t>11111111=</a:t>
            </a:r>
            <a:r>
              <a:rPr lang="zh-CN" altLang="en-US" dirty="0" smtClean="0"/>
              <a:t>十进制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），如果要表示更大的整数，就必须用更多的字节。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由于计算机是美国人发明的，因此，最早只有</a:t>
            </a:r>
            <a:r>
              <a:rPr lang="en-US" altLang="zh-CN" dirty="0" smtClean="0"/>
              <a:t>127</a:t>
            </a:r>
            <a:r>
              <a:rPr lang="zh-CN" altLang="en-US" dirty="0" smtClean="0"/>
              <a:t>个字符被编码到计算机里，也就是大小写英文字母、数字和一些符号，这个编码表被称为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编码，比如大写字母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的编码是</a:t>
            </a:r>
            <a:r>
              <a:rPr lang="en-US" altLang="zh-CN" dirty="0" smtClean="0"/>
              <a:t>65</a:t>
            </a:r>
            <a:r>
              <a:rPr lang="zh-CN" altLang="en-US" dirty="0" smtClean="0"/>
              <a:t>，小写字母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的编码是</a:t>
            </a:r>
            <a:r>
              <a:rPr lang="en-US" altLang="zh-CN" dirty="0" smtClean="0"/>
              <a:t>122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但是要处理中文显然一个字节是不够的，至少需要两个字节，而且还不能和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编码冲突，所以，中国制定了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编码，用来把中文编进去。各国有各国的标准，就会不可避免地出现冲突，结果就是，在多语言混合的文本中，显示出来会有乱码。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应运而生。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把所有语言都统一到一套编码里，这样就不会再有乱码问题了。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编码和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编码的区别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编码是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汉字中已经超出了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编码的范围，用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编码是十进制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新的问题又出现了：如果统一成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编码，乱码问题从此消失了。但是，如果你写的文本基本上全部是英文的话，用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编码比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编码需要多一倍的存储空间，在存储和传输上就十分不划算。</a:t>
            </a:r>
            <a:endParaRPr lang="en-US" altLang="zh-CN" dirty="0" smtClean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定义了编码方式，没有定义如何存储、传输和解析。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的一种实现方式。</a:t>
            </a:r>
            <a:endParaRPr lang="en-US" altLang="zh-CN" dirty="0" smtClean="0"/>
          </a:p>
          <a:p>
            <a:r>
              <a:rPr lang="zh-CN" altLang="en-US" dirty="0" smtClean="0"/>
              <a:t>所以，本着节约的精神，又出现了把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编码转化为“可变长编码”的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编码（</a:t>
            </a:r>
            <a:r>
              <a:rPr lang="en-US" altLang="zh-CN" dirty="0" smtClean="0"/>
              <a:t>Unicode Transformation Format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编码把一个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字符根据不同的数字大小编码成</a:t>
            </a:r>
            <a:r>
              <a:rPr lang="en-US" altLang="zh-CN" dirty="0" smtClean="0"/>
              <a:t>1-6</a:t>
            </a:r>
            <a:r>
              <a:rPr lang="zh-CN" altLang="en-US" dirty="0" smtClean="0"/>
              <a:t>个字节，常用的英文字母被编码成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个字节，汉字通常是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个字节，只有很生僻的字符才会被编码成</a:t>
            </a:r>
            <a:r>
              <a:rPr lang="en-US" altLang="zh-CN" dirty="0" smtClean="0"/>
              <a:t>4-6</a:t>
            </a:r>
            <a:r>
              <a:rPr lang="zh-CN" altLang="en-US" dirty="0" smtClean="0"/>
              <a:t>个字节。如果你要传输的文本包含大量英文字符，用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编码就能节省空间：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编码有一个额外的好处，就是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编码实际上可以被看成是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编码的一部分，所以，大量只支持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编码的历史遗留软件可以在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编码下继续工作。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用记事本编辑的时候，从文件读取的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字符被转换为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字符到内存里，编辑完成后，保存的时候再把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保存到文件：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浏览网页的时候，服务器会把动态生成的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内容转换为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再传输到浏览器：</a:t>
            </a:r>
            <a:endParaRPr lang="en-US" altLang="zh-CN" dirty="0" smtClean="0"/>
          </a:p>
          <a:p>
            <a:r>
              <a:rPr lang="zh-CN" altLang="en-US" dirty="0" smtClean="0"/>
              <a:t>看到很多网页的源码上会有类似</a:t>
            </a:r>
            <a:r>
              <a:rPr lang="en-US" altLang="zh-CN" dirty="0" smtClean="0"/>
              <a:t>&lt;meta charset="UTF-8" /&gt;</a:t>
            </a:r>
            <a:r>
              <a:rPr lang="zh-CN" altLang="en-US" dirty="0" smtClean="0"/>
              <a:t>的信息，表示该网页正是用的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用记事本编辑的时候，从文件读取的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字符被转换为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字符到内存里，编辑完成后，保存的时候再把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保存到文件：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 smtClean="0"/>
              <a:t>可见，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个中文字符经过</a:t>
            </a:r>
            <a:r>
              <a:rPr lang="en-US" altLang="zh-CN" sz="1200" dirty="0" smtClean="0"/>
              <a:t>UTF-8</a:t>
            </a:r>
            <a:r>
              <a:rPr lang="zh-CN" altLang="en-US" sz="1200" dirty="0" smtClean="0"/>
              <a:t>编码后通常会占用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个字节，而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个英文字符只占用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个字节。</a:t>
            </a:r>
            <a:endParaRPr lang="zh-CN" altLang="en-US" sz="1200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200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 smtClean="0"/>
              <a:t>在操作字符串时，我们经常遇到字符串和</a:t>
            </a:r>
            <a:r>
              <a:rPr lang="en-US" altLang="zh-CN" sz="1200" dirty="0" smtClean="0"/>
              <a:t>bytes</a:t>
            </a:r>
            <a:r>
              <a:rPr lang="zh-CN" altLang="en-US" sz="1200" dirty="0" smtClean="0"/>
              <a:t>的互相转换。为了避免乱码问题，应当始终坚持使用</a:t>
            </a:r>
            <a:r>
              <a:rPr lang="en-US" altLang="zh-CN" sz="1200" dirty="0" smtClean="0"/>
              <a:t>UTF-8</a:t>
            </a:r>
            <a:r>
              <a:rPr lang="zh-CN" altLang="en-US" sz="1200" dirty="0" smtClean="0"/>
              <a:t>编码对字符和</a:t>
            </a:r>
            <a:r>
              <a:rPr lang="en-US" altLang="zh-CN" sz="1200" dirty="0" smtClean="0"/>
              <a:t>bytes</a:t>
            </a:r>
            <a:r>
              <a:rPr lang="zh-CN" altLang="en-US" sz="1200" dirty="0" smtClean="0"/>
              <a:t>进行转换。</a:t>
            </a:r>
            <a:endParaRPr lang="zh-CN" altLang="en-US" sz="1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这里就要注意，从他们的存储地址就知道，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c</a:t>
            </a: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仅仅是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a</a:t>
            </a: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的一个标签，并不是真正意义上的复制，不论是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a</a:t>
            </a: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改变，或是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c</a:t>
            </a: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改变，其实改变的都是同一个地址里面的内容，所以相互有影响。只有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b</a:t>
            </a:r>
            <a:r>
              <a:rPr lang="zh-CN" altLang="zh-CN" dirty="0" smtClean="0">
                <a:solidFill>
                  <a:srgbClr val="000000"/>
                </a:solidFill>
                <a:latin typeface="宋体" pitchFamily="2" charset="-122"/>
                <a:ea typeface="仿宋" panose="02010609060101010101" pitchFamily="49" charset="-122"/>
                <a:cs typeface="宋体" pitchFamily="2" charset="-122"/>
              </a:rPr>
              <a:t>才是真正意义上的拷贝，后面我们还会遇到“深拷贝”。</a:t>
            </a:r>
            <a:endParaRPr lang="zh-CN" altLang="zh-CN" dirty="0" smtClean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需要注意的是：</a:t>
            </a:r>
            <a:endParaRPr lang="zh-CN" altLang="zh-CN" sz="1200" kern="100" dirty="0" smtClean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宋体" pitchFamily="2" charset="-122"/>
                <a:cs typeface="Arial" panose="020B0604020202020204" pitchFamily="34" charset="0"/>
              </a:rPr>
              <a:t>(1)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condition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之后要加冒号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'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'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else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后也要加冒号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':'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1200" kern="100" dirty="0" smtClean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宋体" pitchFamily="2" charset="-122"/>
                <a:cs typeface="Arial" panose="020B0604020202020204" pitchFamily="34" charset="0"/>
              </a:rPr>
              <a:t>(2)if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else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下的每条语句都要用缩进</a:t>
            </a:r>
            <a:r>
              <a:rPr lang="zh-CN" altLang="en-US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else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是与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对齐</a:t>
            </a:r>
            <a:r>
              <a:rPr lang="zh-CN" altLang="en-US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，即逻辑层次要缩进，四个空格或者一个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tab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键，但是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tab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和四个空格不能混用，以免程序出错。</a:t>
            </a:r>
            <a:endParaRPr lang="zh-CN" altLang="zh-CN" sz="1200" kern="100" dirty="0" smtClean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宋体" pitchFamily="2" charset="-122"/>
                <a:cs typeface="Arial" panose="020B0604020202020204" pitchFamily="34" charset="0"/>
              </a:rPr>
              <a:t>(3)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每个语句占一行</a:t>
            </a:r>
            <a:endParaRPr lang="en-US" altLang="zh-CN" sz="1200" kern="0" dirty="0" smtClean="0">
              <a:solidFill>
                <a:srgbClr val="333333"/>
              </a:solidFill>
              <a:latin typeface="Calibri" panose="020F050202020403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</a:pPr>
            <a:endParaRPr lang="en-US" altLang="zh-CN" sz="1200" kern="0" dirty="0" smtClean="0">
              <a:solidFill>
                <a:srgbClr val="333333"/>
              </a:solidFill>
              <a:effectLst/>
              <a:latin typeface="Calibri" panose="020F050202020403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冒号在行尾，另起一行时需要缩进</a:t>
            </a:r>
            <a:r>
              <a:rPr lang="en-US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zh-CN" sz="12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个空格。</a:t>
            </a:r>
            <a:endParaRPr lang="zh-CN" altLang="zh-CN" sz="1200" kern="100" dirty="0" smtClean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685" indent="0">
              <a:buNone/>
            </a:pP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&gt;&gt;&gt; for 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in range(100,1000):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ge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= 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% 10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shi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= 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//10 %10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bai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= 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// 100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   if 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ge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**3+shi**3+bai**3==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: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        print(</a:t>
            </a:r>
            <a:r>
              <a:rPr lang="en-US" altLang="zh-CN" sz="1200" kern="0" dirty="0" err="1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i</a:t>
            </a:r>
            <a:r>
              <a:rPr lang="en-US" altLang="zh-CN" sz="1200" kern="0" dirty="0" smtClean="0">
                <a:solidFill>
                  <a:schemeClr val="bg1">
                    <a:lumMod val="95000"/>
                  </a:schemeClr>
                </a:solidFill>
                <a:cs typeface="Helvetica" pitchFamily="34" charset="0"/>
              </a:rPr>
              <a:t>)</a:t>
            </a:r>
            <a:endParaRPr lang="zh-CN" altLang="zh-CN" sz="1200" kern="1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如果你已经把函数定义保存为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文件了，那么</a:t>
            </a:r>
            <a:endParaRPr lang="en-US" altLang="zh-CN" dirty="0" smtClean="0"/>
          </a:p>
          <a:p>
            <a:r>
              <a:rPr lang="zh-CN" altLang="en-US" dirty="0" smtClean="0"/>
              <a:t>，可以在该文件的当前目录下启动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解释器，用</a:t>
            </a:r>
            <a:r>
              <a:rPr lang="en-US" altLang="zh-CN" dirty="0" smtClean="0"/>
              <a:t>from import </a:t>
            </a:r>
            <a:r>
              <a:rPr lang="zh-CN" altLang="en-US" dirty="0" smtClean="0"/>
              <a:t>来导入函数，注意</a:t>
            </a:r>
            <a:r>
              <a:rPr lang="en-US" altLang="zh-CN" dirty="0" err="1" smtClean="0"/>
              <a:t>abstest</a:t>
            </a:r>
            <a:r>
              <a:rPr lang="zh-CN" altLang="en-US" dirty="0" smtClean="0"/>
              <a:t>是文件名（不含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扩展名）：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中，安装第三方模块，是通过包管理工具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完成的。</a:t>
            </a:r>
            <a:endParaRPr lang="zh-CN" altLang="en-US" dirty="0" smtClean="0"/>
          </a:p>
          <a:p>
            <a:r>
              <a:rPr lang="zh-CN" altLang="en-US" dirty="0" smtClean="0"/>
              <a:t>如果你正在使用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pip</a:t>
            </a:r>
            <a:r>
              <a:rPr lang="zh-CN" altLang="en-US" dirty="0" smtClean="0"/>
              <a:t>本身这个步骤就可以跳过了。</a:t>
            </a:r>
            <a:endParaRPr lang="zh-CN" altLang="en-US" dirty="0" smtClean="0"/>
          </a:p>
          <a:p>
            <a:r>
              <a:rPr lang="zh-CN" altLang="en-US" dirty="0" smtClean="0"/>
              <a:t>如果你正在使用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，请参考</a:t>
            </a:r>
            <a:r>
              <a:rPr lang="zh-CN" altLang="en-US" dirty="0" smtClean="0">
                <a:hlinkClick r:id="rId3"/>
              </a:rPr>
              <a:t>安装</a:t>
            </a:r>
            <a:r>
              <a:rPr lang="en-US" altLang="zh-CN" dirty="0" smtClean="0">
                <a:hlinkClick r:id="rId3"/>
              </a:rPr>
              <a:t>Python</a:t>
            </a:r>
            <a:r>
              <a:rPr lang="zh-CN" altLang="en-US" dirty="0" smtClean="0"/>
              <a:t>一节的内容，确保安装时勾选了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 python.exe to Path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在命令提示符窗口下尝试运行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提示未找到命令，可以重新运行安装程序添加</a:t>
            </a:r>
            <a:r>
              <a:rPr lang="en-US" altLang="zh-CN" dirty="0" smtClean="0"/>
              <a:t>pip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上有可能并存</a:t>
            </a:r>
            <a:r>
              <a:rPr lang="en-US" altLang="zh-CN" dirty="0" smtClean="0"/>
              <a:t>Python 3.x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 2.x</a:t>
            </a:r>
            <a:r>
              <a:rPr lang="zh-CN" altLang="en-US" dirty="0" smtClean="0"/>
              <a:t>，因此对应的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命令是</a:t>
            </a:r>
            <a:r>
              <a:rPr lang="en-US" altLang="zh-CN" dirty="0" smtClean="0"/>
              <a:t>pip3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例如，我们要安装一个第三方库</a:t>
            </a:r>
            <a:r>
              <a:rPr lang="en-US" altLang="zh-CN" dirty="0" smtClean="0"/>
              <a:t>——Python Imaging Library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下非常强大的处理图像的工具库。不过，</a:t>
            </a:r>
            <a:r>
              <a:rPr lang="en-US" altLang="zh-CN" dirty="0" smtClean="0"/>
              <a:t>PIL</a:t>
            </a:r>
            <a:r>
              <a:rPr lang="zh-CN" altLang="en-US" dirty="0" smtClean="0"/>
              <a:t>目前只支持到</a:t>
            </a:r>
            <a:r>
              <a:rPr lang="en-US" altLang="zh-CN" dirty="0" smtClean="0"/>
              <a:t>Python 2.7</a:t>
            </a:r>
            <a:r>
              <a:rPr lang="zh-CN" altLang="en-US" dirty="0" smtClean="0"/>
              <a:t>，并且有年头没有更新了，因此，基于</a:t>
            </a:r>
            <a:r>
              <a:rPr lang="en-US" altLang="zh-CN" dirty="0" smtClean="0"/>
              <a:t>PIL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项目开发非常活跃，并且支持最新的</a:t>
            </a:r>
            <a:r>
              <a:rPr lang="en-US" altLang="zh-CN" dirty="0" smtClean="0"/>
              <a:t>Python 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一般来说，第三方库都会在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官方的</a:t>
            </a:r>
            <a:r>
              <a:rPr lang="en-US" altLang="zh-CN" dirty="0" smtClean="0">
                <a:hlinkClick r:id="rId4"/>
              </a:rPr>
              <a:t>pypi.python.org</a:t>
            </a:r>
            <a:r>
              <a:rPr lang="zh-CN" altLang="en-US" dirty="0" smtClean="0"/>
              <a:t>网站注册，要安装一个第三方库，必须先知道该库的名称，可以在官网或者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上搜索，比如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的名称叫</a:t>
            </a:r>
            <a:r>
              <a:rPr lang="en-US" altLang="zh-CN" dirty="0" smtClean="0">
                <a:hlinkClick r:id="rId5"/>
              </a:rPr>
              <a:t>Pillow</a:t>
            </a:r>
            <a:r>
              <a:rPr lang="zh-CN" altLang="en-US" dirty="0" smtClean="0"/>
              <a:t>，因此，安装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的命令就是：</a:t>
            </a:r>
            <a:endParaRPr lang="zh-CN" altLang="en-US" dirty="0" smtClean="0"/>
          </a:p>
          <a:p>
            <a:r>
              <a:rPr lang="en-US" altLang="zh-CN" dirty="0" smtClean="0"/>
              <a:t>pip install Pillow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中，安装第三方模块，是通过包管理工具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完成的。</a:t>
            </a:r>
            <a:endParaRPr lang="zh-CN" altLang="en-US" dirty="0" smtClean="0"/>
          </a:p>
          <a:p>
            <a:r>
              <a:rPr lang="zh-CN" altLang="en-US" dirty="0" smtClean="0"/>
              <a:t>如果你正在使用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pip</a:t>
            </a:r>
            <a:r>
              <a:rPr lang="zh-CN" altLang="en-US" dirty="0" smtClean="0"/>
              <a:t>本身这个步骤就可以跳过了。</a:t>
            </a:r>
            <a:endParaRPr lang="zh-CN" altLang="en-US" dirty="0" smtClean="0"/>
          </a:p>
          <a:p>
            <a:r>
              <a:rPr lang="zh-CN" altLang="en-US" dirty="0" smtClean="0"/>
              <a:t>如果你正在使用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，请参考</a:t>
            </a:r>
            <a:r>
              <a:rPr lang="zh-CN" altLang="en-US" dirty="0" smtClean="0">
                <a:hlinkClick r:id="rId3"/>
              </a:rPr>
              <a:t>安装</a:t>
            </a:r>
            <a:r>
              <a:rPr lang="en-US" altLang="zh-CN" dirty="0" smtClean="0">
                <a:hlinkClick r:id="rId3"/>
              </a:rPr>
              <a:t>Python</a:t>
            </a:r>
            <a:r>
              <a:rPr lang="zh-CN" altLang="en-US" dirty="0" smtClean="0"/>
              <a:t>一节的内容，确保安装时勾选了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 python.exe to Path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在命令提示符窗口下尝试运行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提示未找到命令，可以重新运行安装程序添加</a:t>
            </a:r>
            <a:r>
              <a:rPr lang="en-US" altLang="zh-CN" dirty="0" smtClean="0"/>
              <a:t>pip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上有可能并存</a:t>
            </a:r>
            <a:r>
              <a:rPr lang="en-US" altLang="zh-CN" dirty="0" smtClean="0"/>
              <a:t>Python 3.x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 2.x</a:t>
            </a:r>
            <a:r>
              <a:rPr lang="zh-CN" altLang="en-US" dirty="0" smtClean="0"/>
              <a:t>，因此对应的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命令是</a:t>
            </a:r>
            <a:r>
              <a:rPr lang="en-US" altLang="zh-CN" dirty="0" smtClean="0"/>
              <a:t>pip3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例如，我们要安装一个第三方库</a:t>
            </a:r>
            <a:r>
              <a:rPr lang="en-US" altLang="zh-CN" dirty="0" smtClean="0"/>
              <a:t>——Python Imaging Library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下非常强大的处理图像的工具库。不过，</a:t>
            </a:r>
            <a:r>
              <a:rPr lang="en-US" altLang="zh-CN" dirty="0" smtClean="0"/>
              <a:t>PIL</a:t>
            </a:r>
            <a:r>
              <a:rPr lang="zh-CN" altLang="en-US" dirty="0" smtClean="0"/>
              <a:t>目前只支持到</a:t>
            </a:r>
            <a:r>
              <a:rPr lang="en-US" altLang="zh-CN" dirty="0" smtClean="0"/>
              <a:t>Python 2.7</a:t>
            </a:r>
            <a:r>
              <a:rPr lang="zh-CN" altLang="en-US" dirty="0" smtClean="0"/>
              <a:t>，并且有年头没有更新了，因此，基于</a:t>
            </a:r>
            <a:r>
              <a:rPr lang="en-US" altLang="zh-CN" dirty="0" smtClean="0"/>
              <a:t>PIL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项目开发非常活跃，并且支持最新的</a:t>
            </a:r>
            <a:r>
              <a:rPr lang="en-US" altLang="zh-CN" dirty="0" smtClean="0"/>
              <a:t>Python 3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一般来说，第三方库都会在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官方的</a:t>
            </a:r>
            <a:r>
              <a:rPr lang="en-US" altLang="zh-CN" dirty="0" smtClean="0">
                <a:hlinkClick r:id="rId4"/>
              </a:rPr>
              <a:t>pypi.python.org</a:t>
            </a:r>
            <a:r>
              <a:rPr lang="zh-CN" altLang="en-US" dirty="0" smtClean="0"/>
              <a:t>网站注册，要安装一个第三方库，必须先知道该库的名称，可以在官网或者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上搜索，比如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的名称叫</a:t>
            </a:r>
            <a:r>
              <a:rPr lang="en-US" altLang="zh-CN" dirty="0" smtClean="0">
                <a:hlinkClick r:id="rId5"/>
              </a:rPr>
              <a:t>Pillow</a:t>
            </a:r>
            <a:r>
              <a:rPr lang="zh-CN" altLang="en-US" dirty="0" smtClean="0"/>
              <a:t>，因此，安装</a:t>
            </a:r>
            <a:r>
              <a:rPr lang="en-US" altLang="zh-CN" dirty="0" smtClean="0"/>
              <a:t>Pillow</a:t>
            </a:r>
            <a:r>
              <a:rPr lang="zh-CN" altLang="en-US" dirty="0" smtClean="0"/>
              <a:t>的命令就是：</a:t>
            </a:r>
            <a:endParaRPr lang="zh-CN" altLang="en-US" dirty="0" smtClean="0"/>
          </a:p>
          <a:p>
            <a:r>
              <a:rPr lang="en-US" altLang="zh-CN" dirty="0" smtClean="0"/>
              <a:t>pip install Pillow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sz="1200" dirty="0" smtClean="0"/>
              <a:t>因此，要根据需要决定怎么调用。</a:t>
            </a:r>
            <a:endParaRPr lang="zh-CN" altLang="en-US" sz="1200" dirty="0" smtClean="0"/>
          </a:p>
          <a:p>
            <a:pPr marL="45720" indent="0">
              <a:buNone/>
            </a:pPr>
            <a:r>
              <a:rPr lang="zh-CN" altLang="en-US" sz="1200" dirty="0" smtClean="0"/>
              <a:t>如果文件很小，</a:t>
            </a:r>
            <a:r>
              <a:rPr lang="en-US" altLang="zh-CN" sz="1200" dirty="0" smtClean="0"/>
              <a:t>read()</a:t>
            </a:r>
            <a:r>
              <a:rPr lang="zh-CN" altLang="en-US" sz="1200" dirty="0" smtClean="0"/>
              <a:t>一次性读取最方便；如果不能确定文件大小，反复调用</a:t>
            </a:r>
            <a:r>
              <a:rPr lang="en-US" altLang="zh-CN" sz="1200" dirty="0" smtClean="0"/>
              <a:t>read(size)</a:t>
            </a:r>
            <a:r>
              <a:rPr lang="zh-CN" altLang="en-US" sz="1200" dirty="0" smtClean="0"/>
              <a:t>比较保险；如果是配置文件，调用</a:t>
            </a:r>
            <a:r>
              <a:rPr lang="en-US" altLang="zh-CN" sz="1200" dirty="0" err="1" smtClean="0"/>
              <a:t>readlines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最方便：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-*- coding: utf-8 -*-</a:t>
            </a:r>
            <a:endParaRPr lang="en-US" altLang="zh-CN" dirty="0" smtClean="0"/>
          </a:p>
          <a:p>
            <a:r>
              <a:rPr lang="en-US" altLang="zh-CN" dirty="0" err="1" smtClean="0"/>
              <a:t>fpath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r'C</a:t>
            </a:r>
            <a:r>
              <a:rPr lang="en-US" altLang="zh-CN" dirty="0" smtClean="0"/>
              <a:t>:\Windows\system.ini'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with open(</a:t>
            </a:r>
            <a:r>
              <a:rPr lang="en-US" altLang="zh-CN" dirty="0" err="1" smtClean="0"/>
              <a:t>fpath</a:t>
            </a:r>
            <a:r>
              <a:rPr lang="en-US" altLang="zh-CN" dirty="0" smtClean="0"/>
              <a:t>, 'r') as f:</a:t>
            </a:r>
            <a:endParaRPr lang="en-US" altLang="zh-CN" dirty="0" smtClean="0"/>
          </a:p>
          <a:p>
            <a:r>
              <a:rPr lang="en-US" altLang="zh-CN" dirty="0" smtClean="0"/>
              <a:t>    s = 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    print(s)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和普通函数相比，类中定义的函数只有一点不同，就是第一个参数永远是实例变量</a:t>
            </a:r>
            <a:r>
              <a:rPr lang="en-US" altLang="zh-CN" dirty="0" smtClean="0"/>
              <a:t>self</a:t>
            </a:r>
            <a:r>
              <a:rPr lang="zh-CN" altLang="en-US" sz="1200" b="0" i="0" u="none" strike="noStrike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，并且，调用时，不用传递该参数。除此之外，类的方法和普通函数没有什么区别，</a:t>
            </a:r>
            <a:endParaRPr lang="en-US" altLang="zh-CN" sz="1200" b="0" i="0" u="none" strike="noStrike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Python3 </a:t>
            </a:r>
            <a:r>
              <a:rPr lang="zh-CN" altLang="en-US" dirty="0" smtClean="0"/>
              <a:t>的设计采用了向后兼容的模式，使得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的第三方库不能直接在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中使用，所以学习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时，需要在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中做抉择。</a:t>
            </a:r>
            <a:endParaRPr lang="en-US" altLang="zh-CN" dirty="0" smtClean="0"/>
          </a:p>
          <a:p>
            <a:r>
              <a:rPr lang="en-US" altLang="zh-CN" dirty="0" smtClean="0"/>
              <a:t>Python 2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年元旦正式停止官方支持，</a:t>
            </a:r>
            <a:r>
              <a:rPr lang="en-US" altLang="zh-CN" dirty="0" smtClean="0"/>
              <a:t>python</a:t>
            </a:r>
            <a:r>
              <a:rPr lang="en-US" altLang="zh-CN" baseline="0" dirty="0" smtClean="0"/>
              <a:t> 3 </a:t>
            </a:r>
            <a:r>
              <a:rPr lang="zh-CN" altLang="en-US" baseline="0" dirty="0" smtClean="0"/>
              <a:t>是趋势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所以本课程选择</a:t>
            </a:r>
            <a:r>
              <a:rPr lang="en-US" altLang="zh-CN" baseline="0" dirty="0" smtClean="0"/>
              <a:t>python 3</a:t>
            </a:r>
            <a:endParaRPr lang="en-US" altLang="zh-CN" baseline="0" dirty="0" smtClean="0"/>
          </a:p>
          <a:p>
            <a:r>
              <a:rPr lang="en-US" altLang="zh-CN" baseline="0" dirty="0" smtClean="0"/>
              <a:t>Python3.7 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python 3 </a:t>
            </a:r>
            <a:r>
              <a:rPr lang="zh-CN" altLang="en-US" baseline="0" dirty="0" smtClean="0"/>
              <a:t>中比较稳定的版本，所以后续以</a:t>
            </a:r>
            <a:r>
              <a:rPr lang="en-US" altLang="zh-CN" baseline="0" dirty="0" smtClean="0"/>
              <a:t>python 3.7 </a:t>
            </a:r>
            <a:r>
              <a:rPr lang="zh-CN" altLang="en-US" baseline="0" dirty="0" smtClean="0"/>
              <a:t>为例讲解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的使用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https://www.bilibili.com/video/BV1K7411c7EL?p=1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https://www.bilibili.com/video/BV1K7411c7EL?p=1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数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布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9" name="图示 8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布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布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布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defRPr/>
            </a:lvl1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F33987-6305-4E2A-BF18-EF013ECE927B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hyperlink" Target="https://www.python.org/doc/" TargetMode="External"/><Relationship Id="rId1" Type="http://schemas.openxmlformats.org/officeDocument/2006/relationships/hyperlink" Target="https://www.python.org/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hyperlink" Target="https://www.bilibili.com/video/BV1tx411X7LH?from=search&amp;seid=11643622122291619329&#13;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pypi.python.org/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anaconda.com/" TargetMode="Externa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学习内容</a:t>
            </a:r>
            <a:r>
              <a:rPr lang="zh-CN" altLang="en-US" dirty="0"/>
              <a:t>：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第一部分 </a:t>
            </a:r>
            <a:r>
              <a:rPr lang="en-US" altLang="zh-CN" sz="2000" b="1" dirty="0">
                <a:solidFill>
                  <a:srgbClr val="FFFF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简介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第二部分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Anaconda 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的安装</a:t>
            </a:r>
            <a:endParaRPr lang="zh-CN" altLang="en-US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第三部分 数据新闻的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编程基础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3990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pPr lvl="1" latinLnBrk="1"/>
            <a:r>
              <a:rPr lang="en-US" altLang="zh-CN" u="sng" dirty="0" smtClean="0">
                <a:hlinkClick r:id="rId1"/>
              </a:rPr>
              <a:t>https</a:t>
            </a:r>
            <a:r>
              <a:rPr lang="en-US" altLang="zh-CN" u="sng" dirty="0">
                <a:hlinkClick r:id="rId1"/>
              </a:rPr>
              <a:t>://www.python.org/</a:t>
            </a:r>
            <a:endParaRPr lang="en-US" altLang="zh-CN" dirty="0"/>
          </a:p>
          <a:p>
            <a:pPr lvl="1" latinLnBrk="1"/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://www.python.org/doc</a:t>
            </a:r>
            <a:r>
              <a:rPr lang="en-US" altLang="zh-CN" u="sng" dirty="0" smtClean="0">
                <a:hlinkClick r:id="rId2"/>
              </a:rPr>
              <a:t>/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4.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字典内置方法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——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其他方法</a:t>
            </a: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D.get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(key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 0)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  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同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dict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[key]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，多了个没有则返回指定的值（此处为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6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D.pop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(key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      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从字典中删除指定的键值对，键名这个参数必须有。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6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D.popitem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   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没有参数则从字典中随机删除一个键值对。已空则抛异常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6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D.copy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        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拷贝字典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64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Dict1=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dict.copy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克隆，即另一个浅拷贝，</a:t>
            </a:r>
            <a:r>
              <a:rPr lang="zh-CN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深拷贝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则是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deepcopy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，如下例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4.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字典内置方法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——copy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方法</a:t>
            </a:r>
            <a:endParaRPr lang="en-US" altLang="zh-CN" sz="2000" kern="0" dirty="0">
              <a:solidFill>
                <a:srgbClr val="C00000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dict2=dict1.copy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复制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(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浅拷贝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)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一个字典，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浅拷贝只对简单类型拷贝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dict2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{'age': 10, 'name': 10}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dict1.clear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  #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清空字典，不是删除字典，即得到一个空字典</a:t>
            </a:r>
            <a:endParaRPr lang="zh-CN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         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#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已经变成了一个空</a:t>
            </a:r>
            <a:r>
              <a:rPr lang="zh-CN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字典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dict2          </a:t>
            </a:r>
            <a:r>
              <a:rPr altLang="en-US" sz="2000" kern="0" dirty="0" smtClean="0">
                <a:solidFill>
                  <a:srgbClr val="3E3E3E"/>
                </a:solidFill>
                <a:cs typeface="Helvetica" pitchFamily="34" charset="0"/>
              </a:rPr>
              <a:t>？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         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5. 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字典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排序</a:t>
            </a:r>
            <a:endParaRPr lang="en-US" altLang="zh-CN" sz="2000" kern="0" dirty="0">
              <a:solidFill>
                <a:srgbClr val="C00000"/>
              </a:solidFill>
              <a:cs typeface="Helvetica" pitchFamily="34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464646"/>
                </a:solidFill>
                <a:latin typeface="宋体" pitchFamily="2" charset="-122"/>
                <a:cs typeface="宋体" pitchFamily="2" charset="-122"/>
              </a:rPr>
              <a:t>  </a:t>
            </a:r>
            <a:r>
              <a:rPr lang="zh-CN" altLang="zh-CN" sz="2000" dirty="0">
                <a:solidFill>
                  <a:srgbClr val="464646"/>
                </a:solidFill>
                <a:latin typeface="宋体" pitchFamily="2" charset="-122"/>
                <a:cs typeface="宋体" pitchFamily="2" charset="-122"/>
              </a:rPr>
              <a:t>在程序中使用字典进行数据信息统计时，由于字典是无序的，所以打印字典时内容也是无序的。因此，为了使统计得到的结果更方便查看需要进行排序。</a:t>
            </a:r>
            <a:r>
              <a:rPr lang="en-US" altLang="zh-CN" sz="2000" dirty="0">
                <a:solidFill>
                  <a:srgbClr val="464646"/>
                </a:solidFill>
                <a:latin typeface="宋体" pitchFamily="2" charset="-122"/>
                <a:cs typeface="宋体" pitchFamily="2" charset="-122"/>
              </a:rPr>
              <a:t>Python</a:t>
            </a:r>
            <a:r>
              <a:rPr lang="zh-CN" altLang="zh-CN" sz="2000" dirty="0">
                <a:solidFill>
                  <a:srgbClr val="464646"/>
                </a:solidFill>
                <a:latin typeface="宋体" pitchFamily="2" charset="-122"/>
                <a:cs typeface="宋体" pitchFamily="2" charset="-122"/>
              </a:rPr>
              <a:t>中字典的排序分为按“键”排序和按“值”排序。</a:t>
            </a:r>
            <a:endParaRPr lang="zh-CN" altLang="zh-CN" sz="2000" dirty="0">
              <a:cs typeface="宋体" pitchFamily="2" charset="-122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5.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字典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排序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——</a:t>
            </a:r>
            <a:r>
              <a:rPr lang="en-US" altLang="zh-CN" sz="2000" b="1" kern="0" dirty="0" smtClean="0">
                <a:solidFill>
                  <a:srgbClr val="C00000"/>
                </a:solidFill>
                <a:cs typeface="Helvetica" pitchFamily="34" charset="0"/>
              </a:rPr>
              <a:t>sorted</a:t>
            </a:r>
            <a:r>
              <a:rPr lang="zh-CN" altLang="en-US" sz="2000" b="1" kern="0" dirty="0" smtClean="0">
                <a:solidFill>
                  <a:srgbClr val="C00000"/>
                </a:solidFill>
                <a:cs typeface="Helvetica" pitchFamily="34" charset="0"/>
              </a:rPr>
              <a:t>：</a:t>
            </a:r>
            <a:r>
              <a:rPr lang="zh-CN" altLang="zh-CN" sz="2000" dirty="0" smtClean="0">
                <a:solidFill>
                  <a:srgbClr val="C00000"/>
                </a:solidFill>
                <a:cs typeface="宋体" pitchFamily="2" charset="-122"/>
              </a:rPr>
              <a:t>按“值”排序</a:t>
            </a:r>
            <a:endParaRPr lang="en-US" altLang="zh-CN" sz="2000" kern="0" dirty="0">
              <a:solidFill>
                <a:srgbClr val="C00000"/>
              </a:solidFill>
              <a:cs typeface="Helvetica" pitchFamily="34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dirty="0" smtClean="0">
                <a:solidFill>
                  <a:srgbClr val="464646"/>
                </a:solidFill>
                <a:cs typeface="宋体" pitchFamily="2" charset="-122"/>
              </a:rPr>
              <a:t>按</a:t>
            </a:r>
            <a:r>
              <a:rPr lang="zh-CN" altLang="zh-CN" sz="2000" dirty="0">
                <a:solidFill>
                  <a:srgbClr val="464646"/>
                </a:solidFill>
                <a:cs typeface="宋体" pitchFamily="2" charset="-122"/>
              </a:rPr>
              <a:t>“值”排序就是根据字典的值进行排序，可以使用内置的</a:t>
            </a:r>
            <a:r>
              <a:rPr lang="en-US" altLang="zh-CN" sz="2000" dirty="0">
                <a:solidFill>
                  <a:srgbClr val="464646"/>
                </a:solidFill>
                <a:cs typeface="宋体" pitchFamily="2" charset="-122"/>
              </a:rPr>
              <a:t>sorted()</a:t>
            </a:r>
            <a:r>
              <a:rPr lang="zh-CN" altLang="zh-CN" sz="2000" dirty="0">
                <a:solidFill>
                  <a:srgbClr val="464646"/>
                </a:solidFill>
                <a:cs typeface="宋体" pitchFamily="2" charset="-122"/>
              </a:rPr>
              <a:t>函数。</a:t>
            </a:r>
            <a:endParaRPr lang="zh-CN" altLang="zh-CN" sz="2000" dirty="0"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={'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班级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': 1, 'age': 10, 'score': 10}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b="1" kern="0" dirty="0">
                <a:solidFill>
                  <a:srgbClr val="3E3E3E"/>
                </a:solidFill>
                <a:cs typeface="Helvetica" pitchFamily="34" charset="0"/>
              </a:rPr>
              <a:t>sorted(</a:t>
            </a:r>
            <a:r>
              <a:rPr lang="en-US" altLang="zh-CN" sz="2000" b="1" kern="0" dirty="0" err="1">
                <a:solidFill>
                  <a:srgbClr val="3E3E3E"/>
                </a:solidFill>
                <a:cs typeface="Helvetica" pitchFamily="34" charset="0"/>
              </a:rPr>
              <a:t>dict.items</a:t>
            </a:r>
            <a:r>
              <a:rPr lang="en-US" altLang="zh-CN" sz="2000" b="1" kern="0" dirty="0">
                <a:solidFill>
                  <a:srgbClr val="3E3E3E"/>
                </a:solidFill>
                <a:cs typeface="Helvetica" pitchFamily="34" charset="0"/>
              </a:rPr>
              <a:t>(), key=lambda e:e[1], reverse=True)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其中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e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表示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dict.items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()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中的一个元素，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e[1]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则表示按值排序。如果把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e[1]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改成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e[0]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，那么则是按键排序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，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key</a:t>
            </a:r>
            <a:r>
              <a:rPr lang="zh-CN" altLang="en-US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和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reverse=False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可以省略，</a:t>
            </a:r>
            <a:r>
              <a:rPr lang="zh-CN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默认</a:t>
            </a:r>
            <a:r>
              <a:rPr lang="zh-CN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为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按值</a:t>
            </a:r>
            <a:r>
              <a:rPr lang="zh-CN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升序排列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。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字典</a:t>
            </a:r>
            <a:r>
              <a:rPr lang="zh-CN" altLang="zh-CN" sz="2000" kern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000" kern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items()</a:t>
            </a:r>
            <a:r>
              <a:rPr lang="zh-CN" altLang="zh-CN" sz="2000" kern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函数返回的是一个列表，列表的每个元素是一个键和值</a:t>
            </a:r>
            <a:r>
              <a:rPr lang="zh-CN" altLang="zh-CN" sz="2000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组成的元组。</a:t>
            </a:r>
            <a:endParaRPr lang="en-US" altLang="zh-CN" sz="2000" kern="1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sorted(</a:t>
            </a:r>
            <a:r>
              <a:rPr lang="en-US" altLang="zh-CN" sz="2000" b="1" kern="10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dict.items</a:t>
            </a:r>
            <a:r>
              <a:rPr lang="en-US" altLang="zh-CN" sz="2000" b="1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altLang="zh-CN" sz="2000" b="1" kern="1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key=lambda e:e[1</a:t>
            </a:r>
            <a:r>
              <a:rPr lang="en-US" altLang="zh-CN" sz="2000" b="1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], reverse=True)</a:t>
            </a:r>
            <a:r>
              <a:rPr lang="zh-CN" altLang="zh-CN" sz="2000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返回的值同样是由元组组成的列表。</a:t>
            </a:r>
            <a:endParaRPr lang="zh-CN" altLang="zh-CN" sz="2000" kern="1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集合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set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）是一个</a:t>
            </a:r>
            <a:r>
              <a:rPr lang="zh-CN" altLang="zh-CN" sz="2000" b="1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无序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不重复元素的集，基本功能是</a:t>
            </a:r>
            <a:r>
              <a:rPr lang="zh-CN" altLang="zh-CN" sz="2000" b="1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去重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创建集合</a:t>
            </a: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大括号</a:t>
            </a:r>
            <a:r>
              <a:rPr lang="en-US" altLang="zh-CN" sz="2000" b="1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{ }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或者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set()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函数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创建集合。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注意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：创建一个空集合必须用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set()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而不是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{ }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，因为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{ }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是用来创建一个空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字典</a:t>
            </a:r>
            <a:r>
              <a:rPr lang="en-US" altLang="zh-CN" sz="2000" kern="0" dirty="0">
                <a:latin typeface="仿宋" panose="02010609060101010101" pitchFamily="49" charset="-122"/>
                <a:cs typeface="宋体" pitchFamily="2" charset="-122"/>
              </a:rPr>
              <a:t>	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student = {'Tom', 'Jim', 'Mary', 'Tom', 'Jack', 'Rose'}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print(student) # 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重复的元素被自动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去掉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集合运算（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- | &amp; ^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kern="0" dirty="0">
              <a:solidFill>
                <a:srgbClr val="C00000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 = set('abracadabra')  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将字符串拆成集合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                       # {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'b', 'd', 'r', 'a', 'c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b = set('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alacazam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')    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将字符串拆成集合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b                      #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l','m','z','a','c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a-b                   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中去</a:t>
            </a:r>
            <a:r>
              <a:rPr lang="zh-CN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除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元素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{'b', 'd', 'r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a|b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               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 a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并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集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l','r','a','c','z','b','m','d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a&amp;b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         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提取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a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的公共元素——</a:t>
            </a:r>
            <a:r>
              <a:rPr lang="zh-CN" altLang="zh-CN" sz="2000" b="1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交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集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{'a', 'c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60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＾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b  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  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提取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a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和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b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中不同时存在的元素（</a:t>
            </a:r>
            <a:r>
              <a:rPr lang="zh-CN" altLang="zh-CN" sz="2000" b="1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交集的补集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，也叫对称差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）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l','r','z','m','b','d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20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其他</a:t>
            </a:r>
            <a:r>
              <a:rPr lang="en-US" altLang="zh-CN" sz="2000" kern="100" dirty="0"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endParaRPr lang="en-US" altLang="zh-CN" sz="2000" kern="100" dirty="0" smtClean="0">
              <a:latin typeface="仿宋" panose="02010609060101010101" pitchFamily="49" charset="-122"/>
              <a:cs typeface="Calibri" panose="020F050202020403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'Rose' in student     # membership testing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（成员测试）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True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student.add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('Ben')   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增加一个元素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200000"/>
              </a:lnSpc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35699" y="1628776"/>
          <a:ext cx="9917358" cy="5144990"/>
        </p:xfrm>
        <a:graphic>
          <a:graphicData uri="http://schemas.openxmlformats.org/drawingml/2006/table">
            <a:tbl>
              <a:tblPr/>
              <a:tblGrid>
                <a:gridCol w="3087801"/>
                <a:gridCol w="6829557"/>
              </a:tblGrid>
              <a:tr h="363220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</a:t>
                      </a:r>
                      <a:r>
                        <a:rPr lang="en-US" altLang="zh-CN" sz="2000" b="1" u="none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2000" b="1" u="none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转换为一个整数</a:t>
                      </a:r>
                      <a:endParaRPr lang="zh-CN" altLang="en-US" sz="2000" b="1" u="none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str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将对象 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x 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转换为字符串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eval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用来计算在字符串中的有效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Python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表达式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并返回一个对象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tuple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将序列 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 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转换为一个元组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list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将序列 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 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转换为一个列表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set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转换为可变集合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dict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创建一个字典。</a:t>
                      </a:r>
                      <a:r>
                        <a:rPr 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 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必须是一个</a:t>
                      </a:r>
                      <a:r>
                        <a:rPr lang="zh-CN" altLang="en-US" sz="2000" b="1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序列</a:t>
                      </a:r>
                      <a:r>
                        <a:rPr lang="en-US" altLang="zh-CN" sz="2000" b="1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2000" b="1" u="none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key,value</a:t>
                      </a:r>
                      <a:r>
                        <a:rPr 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元组。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chr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将一个整数转换为一个字符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unichr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将一个整数转换为</a:t>
                      </a:r>
                      <a:r>
                        <a:rPr lang="en-US" altLang="zh-CN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Unicode</a:t>
                      </a:r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ord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将一个字符转换为它的整数值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hex()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将一个整数转换为一个十六进制字符串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5745">
                <a:tc>
                  <a:txBody>
                    <a:bodyPr/>
                    <a:lstStyle/>
                    <a:p>
                      <a:r>
                        <a:rPr lang="en-US" sz="2000" b="0" u="none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oct</a:t>
                      </a:r>
                      <a:r>
                        <a:rPr lang="en-US" sz="2000" b="0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sz="2000" b="0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将一个整数转换为一个八进制</a:t>
                      </a:r>
                      <a:r>
                        <a:rPr lang="zh-CN" altLang="en-US" sz="2000" b="1" u="none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字符串</a:t>
                      </a:r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83062">
                <a:tc>
                  <a:txBody>
                    <a:bodyPr/>
                    <a:lstStyle/>
                    <a:p>
                      <a:pPr marL="40640" indent="0"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 kern="100" dirty="0" err="1" smtClean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2000" b="0" kern="1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2000" b="0" kern="100" baseline="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 max()  min()</a:t>
                      </a:r>
                      <a:endParaRPr lang="zh-CN" altLang="zh-CN" sz="2000" b="0" kern="100" dirty="0" smtClea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u="none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58695" marR="58695" marT="29347" marB="293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04800">
              <a:lnSpc>
                <a:spcPct val="150000"/>
              </a:lnSpc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python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进行格式化输出，有以下几种模式，代码如下：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．打印字符串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("His name is </a:t>
            </a:r>
            <a:r>
              <a:rPr lang="en-US" altLang="zh-CN" sz="2000" b="1" kern="0" dirty="0">
                <a:solidFill>
                  <a:srgbClr val="C00000"/>
                </a:solidFill>
                <a:cs typeface="Helvetica" pitchFamily="34" charset="0"/>
              </a:rPr>
              <a:t>%s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"%("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Aviad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His name is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Aviad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要打印的内容里（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"His name is %s"%("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Aviad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")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）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有两个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，这里的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%s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表示先在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"His name is %s"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这个字符串中占个位置，而后面的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Aviad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才是真正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%s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位置上要显示的内容，也就是说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%("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Aviad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这个东西是要告诉前面的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%s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，它要显示的内容在我的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%()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这里面。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ts val="18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2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．打印整数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("He is </a:t>
            </a: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%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d years old"</a:t>
            </a: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%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(25))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He is 25 years old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5720" indent="0">
              <a:lnSpc>
                <a:spcPts val="18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3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．打印浮点数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("His height is %f m"%(1.83))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His height is 1.830000 m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这里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是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%f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表示替浮点数占位置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。</a:t>
            </a: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5720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     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上面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的例子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%s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是要替字符串占位置，这里的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%d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是替整数占位置。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5" y="1772816"/>
            <a:ext cx="4032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linkClick r:id="rId1" tooltip="" action="ppaction://hlinkfile"/>
              </a:rPr>
              <a:t>安装视频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0:00m-3:50m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pic>
        <p:nvPicPr>
          <p:cNvPr id="1026" name="Picture 2" descr="https://www.runoob.com/wp-content/uploads/2018/07/20180226150011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2337704"/>
            <a:ext cx="655026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ts val="18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4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．打印浮点数（指定保留小数点位数）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("His height is %.2f m"%(1.83))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His height is 1.83 m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这里的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%.2f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表示浮点数占位置，表示只显示小数点后两位数字，也就是指定了保留小数点位数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en-US" altLang="zh-CN" sz="2000" kern="0" dirty="0" smtClean="0">
              <a:solidFill>
                <a:srgbClr val="333333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5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．指定占位符宽度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("Name:%10s Age:%8d Height:%8.2f"%("Aviad",25,1.83))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Name:    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Aviad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Age:      25 Height:    1.83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6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．指定占位符宽度（左对齐）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 ("Name:%-10s Age:%-8d Height:%-8.2f"%("Aviad",25,1.83))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50000"/>
              </a:lnSpc>
              <a:buNone/>
            </a:pP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Name:Aviad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    Age:25       Height:1.83    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lnSpc>
                <a:spcPct val="150000"/>
              </a:lnSpc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768" y="260648"/>
            <a:ext cx="11089232" cy="76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latinLnBrk="1">
              <a:lnSpc>
                <a:spcPct val="180000"/>
              </a:lnSpc>
            </a:pPr>
            <a:r>
              <a:rPr lang="en-US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   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格式化字符串的函数</a:t>
            </a:r>
            <a:r>
              <a:rPr lang="en-US" altLang="zh-CN" sz="2000" kern="0" dirty="0" err="1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str.format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()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，它</a:t>
            </a:r>
            <a:r>
              <a:rPr lang="zh-CN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通过</a:t>
            </a:r>
            <a:r>
              <a:rPr lang="en-US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{}</a:t>
            </a:r>
            <a:r>
              <a:rPr lang="zh-CN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和</a:t>
            </a:r>
            <a:r>
              <a:rPr lang="en-US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.</a:t>
            </a:r>
            <a:r>
              <a:rPr lang="zh-CN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来代替</a:t>
            </a:r>
            <a:r>
              <a:rPr lang="en-US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%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，看示例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：</a:t>
            </a:r>
            <a:endParaRPr lang="en-US" altLang="zh-CN" sz="2000" kern="0" dirty="0" smtClean="0">
              <a:solidFill>
                <a:srgbClr val="3E3E3E"/>
              </a:solidFill>
              <a:latin typeface="Calibri" panose="020F0502020204030204" pitchFamily="34" charset="0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'{0},{1}'.format('yubg',39)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这里的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0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和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1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表示的是位置索引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'yubg,39'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'{},{}'.format('yubg',39)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位置索引也可以是为空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'yubg,39'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'{1},{0},{1}'.format('yubg',39)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可以接受多个参数，位置可以无序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'39,yubg,39'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Format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的关键字参数：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'{name},{age}'.format(age=39,name='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yubg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'yubg,39'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通过下标：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p=['yubg',39]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'{0[0]},{0[1]}'.format(p)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'yubg,39'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格式限定符：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它有着丰富的的“格式限定符”（语法是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{}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中带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号），比如：填充与对齐，填充常跟对齐一起使用：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^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&gt;    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分别是居中、左对齐、右对齐，后面带宽度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:       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后面带填充的字符，只能是一个字符，不指定默认空格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填充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'{:&gt;8}'.format('189') 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默认是空格来占位，要显示的内容靠右对齐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     189'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格式化输出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'{:0&gt;8}'.format('189') #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用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0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来占位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'00000189'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'{:a&lt;8}'.format('189') #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用字母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来占位，要显示的内容靠左对齐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'189aaaaa'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'{:*</a:t>
            </a:r>
            <a:r>
              <a:rPr lang="en-US" altLang="zh-CN" sz="2000" kern="0" dirty="0">
                <a:solidFill>
                  <a:srgbClr val="333333"/>
                </a:solidFill>
                <a:cs typeface="Times New Roman" panose="02020603050405020304" pitchFamily="18" charset="0"/>
              </a:rPr>
              <a:t>^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7}'.format('189')#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用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*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来占位，共显示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7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位，要显示内容居中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'**189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**'</a:t>
            </a:r>
            <a:endParaRPr lang="en-US" altLang="zh-CN" sz="2000" kern="0" dirty="0" smtClean="0">
              <a:solidFill>
                <a:srgbClr val="333333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精度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与类型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：精度常跟类型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一起使用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'{:.2f}'.format(321.33345)#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保留两位有效数字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'321.33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Python</a:t>
            </a:r>
            <a:r>
              <a:rPr lang="zh-CN" altLang="en-US" dirty="0" smtClean="0">
                <a:solidFill>
                  <a:srgbClr val="FFFF00"/>
                </a:solidFill>
              </a:rPr>
              <a:t>编程基础</a:t>
            </a:r>
            <a:endParaRPr lang="zh-CN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基础知识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基本数据类型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流程控制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函数与模块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数据读写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代码块（组）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000" dirty="0"/>
              <a:t>学习 </a:t>
            </a:r>
            <a:r>
              <a:rPr lang="en-US" altLang="zh-CN" sz="2000" dirty="0"/>
              <a:t>Python </a:t>
            </a:r>
            <a:r>
              <a:rPr lang="zh-CN" altLang="en-US" sz="2000" dirty="0"/>
              <a:t>与其他语言最大的区别就是，</a:t>
            </a:r>
            <a:r>
              <a:rPr lang="en-US" altLang="zh-CN" sz="2000" dirty="0">
                <a:solidFill>
                  <a:srgbClr val="C00000"/>
                </a:solidFill>
              </a:rPr>
              <a:t>Python </a:t>
            </a:r>
            <a:r>
              <a:rPr lang="zh-CN" altLang="en-US" sz="2000" dirty="0">
                <a:solidFill>
                  <a:srgbClr val="C00000"/>
                </a:solidFill>
              </a:rPr>
              <a:t>的代码块不使用大括号 </a:t>
            </a:r>
            <a:r>
              <a:rPr lang="en-US" altLang="zh-CN" sz="2000" dirty="0">
                <a:solidFill>
                  <a:srgbClr val="C00000"/>
                </a:solidFill>
              </a:rPr>
              <a:t>{} </a:t>
            </a:r>
            <a:r>
              <a:rPr lang="zh-CN" altLang="en-US" sz="2000" dirty="0"/>
              <a:t>来控制类，函数以及其他逻辑判断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python </a:t>
            </a:r>
            <a:r>
              <a:rPr lang="zh-CN" altLang="en-US" sz="2000" dirty="0"/>
              <a:t>最具特色的就是</a:t>
            </a:r>
            <a:r>
              <a:rPr lang="zh-CN" altLang="en-US" sz="2000" dirty="0">
                <a:solidFill>
                  <a:srgbClr val="C00000"/>
                </a:solidFill>
              </a:rPr>
              <a:t>用缩进</a:t>
            </a:r>
            <a:r>
              <a:rPr lang="zh-CN" altLang="en-US" sz="2000" dirty="0" smtClean="0">
                <a:solidFill>
                  <a:srgbClr val="C00000"/>
                </a:solidFill>
              </a:rPr>
              <a:t>来标识代码块</a:t>
            </a:r>
            <a:r>
              <a:rPr lang="zh-CN" altLang="en-US" sz="2000" dirty="0"/>
              <a:t>。缩进相同的一组语句构成一个代码</a:t>
            </a:r>
            <a:r>
              <a:rPr lang="zh-CN" altLang="en-US" sz="2000" dirty="0" smtClean="0"/>
              <a:t>块。</a:t>
            </a:r>
            <a:endParaRPr lang="zh-CN" altLang="en-US" sz="2000" dirty="0"/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仿宋" panose="02010609060101010101" pitchFamily="49" charset="-122"/>
                <a:ea typeface="宋体" pitchFamily="2" charset="-122"/>
                <a:cs typeface="Arial" panose="020B0604020202020204" pitchFamily="34" charset="0"/>
              </a:rPr>
              <a:t>if-else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altLang="zh-CN" sz="2000" dirty="0" smtClean="0">
                <a:solidFill>
                  <a:srgbClr val="3E3E3E"/>
                </a:solidFill>
                <a:cs typeface="Helvetica" pitchFamily="34" charset="0"/>
              </a:rPr>
              <a:t>if </a:t>
            </a: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condition1</a:t>
            </a:r>
            <a:r>
              <a:rPr lang="zh-C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：</a:t>
            </a:r>
            <a:endParaRPr lang="zh-CN" altLang="zh-CN" sz="20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    statement1</a:t>
            </a:r>
            <a:endParaRPr lang="en-US" altLang="zh-CN" sz="2000" dirty="0">
              <a:solidFill>
                <a:srgbClr val="3E3E3E"/>
              </a:solidFill>
              <a:cs typeface="Helvetica" pitchFamily="34" charset="0"/>
            </a:endParaRPr>
          </a:p>
          <a:p>
            <a:pPr marL="45720" lvl="0" indent="0">
              <a:buNone/>
            </a:pPr>
            <a:r>
              <a:rPr lang="en-US" altLang="zh-CN" sz="2000" b="1" dirty="0" err="1">
                <a:solidFill>
                  <a:srgbClr val="C00000"/>
                </a:solidFill>
                <a:cs typeface="Helvetica" pitchFamily="34" charset="0"/>
              </a:rPr>
              <a:t>elif</a:t>
            </a:r>
            <a:r>
              <a:rPr lang="en-US" altLang="zh-CN" sz="2000" b="1" dirty="0">
                <a:solidFill>
                  <a:srgbClr val="C00000"/>
                </a:solidFill>
                <a:cs typeface="Helvetica" pitchFamily="34" charset="0"/>
              </a:rPr>
              <a:t> </a:t>
            </a: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condition2</a:t>
            </a:r>
            <a:r>
              <a:rPr lang="zh-C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：</a:t>
            </a:r>
            <a:endParaRPr lang="en-US" altLang="zh-CN" sz="2000" dirty="0">
              <a:solidFill>
                <a:srgbClr val="C00000"/>
              </a:solidFill>
              <a:cs typeface="Helvetica" pitchFamily="34" charset="0"/>
            </a:endParaRPr>
          </a:p>
          <a:p>
            <a:pPr marL="45720" lvl="0" indent="0">
              <a:buNone/>
            </a:pP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    statement2</a:t>
            </a:r>
            <a:endParaRPr lang="zh-CN" altLang="zh-CN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else</a:t>
            </a:r>
            <a:r>
              <a:rPr lang="zh-C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：</a:t>
            </a:r>
            <a:endParaRPr lang="zh-CN" altLang="zh-CN" sz="20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zh-CN" sz="2000" dirty="0">
                <a:solidFill>
                  <a:srgbClr val="3E3E3E"/>
                </a:solidFill>
                <a:cs typeface="Helvetica" pitchFamily="34" charset="0"/>
              </a:rPr>
              <a:t>    statement3</a:t>
            </a:r>
            <a:r>
              <a:rPr lang="en-US" altLang="zh-CN" sz="2000" dirty="0">
                <a:solidFill>
                  <a:srgbClr val="3E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zh-CN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13892" y="5445224"/>
            <a:ext cx="69781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练习：使用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语句输出</a:t>
            </a:r>
            <a:r>
              <a:rPr lang="en-US" altLang="zh-CN" sz="2400" dirty="0" err="1" smtClean="0"/>
              <a:t>a,b,c</a:t>
            </a:r>
            <a:r>
              <a:rPr lang="zh-CN" altLang="en-US" sz="2400" dirty="0" smtClean="0"/>
              <a:t>三个整数中的最大数。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for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...in....: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句型，它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可枚举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列表中的所有元素并进行循环处理。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ts val="2100"/>
              </a:lnSpc>
              <a:spcAft>
                <a:spcPts val="1875"/>
              </a:spcAft>
              <a:buNone/>
            </a:pP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枚举列表</a:t>
            </a:r>
            <a:endParaRPr lang="zh-CN" altLang="zh-CN" sz="2000" dirty="0">
              <a:solidFill>
                <a:srgbClr val="C00000"/>
              </a:solidFill>
              <a:latin typeface="仿宋" panose="02010609060101010101" pitchFamily="49" charset="-122"/>
              <a:cs typeface="宋体" pitchFamily="2" charset="-122"/>
            </a:endParaRPr>
          </a:p>
          <a:p>
            <a:pPr marL="57467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for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in [2,3,4]: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57467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i,end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=',')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57467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上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面的代码的意思是将列表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[2,3,4]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中的每一个元素输出。在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print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语句中加上“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end=','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”表示将结果显示在一行中，用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','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分隔开。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2582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检验是否安装成功</a:t>
            </a:r>
            <a:endParaRPr lang="en-US" altLang="zh-CN" sz="2000" dirty="0"/>
          </a:p>
        </p:txBody>
      </p:sp>
      <p:pic>
        <p:nvPicPr>
          <p:cNvPr id="2050" name="Picture 2" descr="https://www.runoob.com/wp-content/uploads/2018/07/201707071557421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4" y="2348936"/>
            <a:ext cx="64484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处理字符串</a:t>
            </a:r>
            <a:endParaRPr lang="en-US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for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in '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abcd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260648"/>
            <a:ext cx="97930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1875"/>
              </a:spcAft>
            </a:pP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1875"/>
              </a:spcAft>
              <a:buNone/>
            </a:pP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range()</a:t>
            </a:r>
            <a:endParaRPr lang="en-US" altLang="zh-CN" sz="2000" kern="100" dirty="0" smtClean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range(n)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代表从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的一个序列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即长度为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的一个序列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ange(</a:t>
            </a: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自定义起始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点和结束点，如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range(1,5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  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代表从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到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5(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不包含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5)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，即：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2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3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4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range(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m,n,p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):</a:t>
            </a:r>
            <a:r>
              <a:rPr lang="zh-CN" altLang="en-US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自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定义步长</a:t>
            </a:r>
            <a:r>
              <a:rPr lang="zh-CN" altLang="en-US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，如：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range(1,30,3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一个从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开始到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结束，步长为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可为负数。</a:t>
            </a:r>
            <a:endParaRPr lang="en-US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</a:pPr>
            <a:endParaRPr lang="zh-CN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0"/>
              </a:spcBef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31115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311150" indent="0">
              <a:spcBef>
                <a:spcPts val="0"/>
              </a:spcBef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range()</a:t>
            </a:r>
            <a:endParaRPr lang="en-US" altLang="zh-CN" sz="2000" kern="100" dirty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a=range(5)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list(a)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[0, 1, 2, 3, 4]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tuple(a)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(0, 1, 2, 3, 4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4252" y="378904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说明：在以前的版本中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range()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函数直接返回一个列表，但在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3.5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版本中，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range()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作为一个容器存在，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当需要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将它作为列表时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list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一下</a:t>
            </a:r>
            <a:r>
              <a:rPr lang="zh-CN" altLang="en-US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；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如果需要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将它作为元组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tuple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一下即可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260648"/>
            <a:ext cx="97930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1875"/>
              </a:spcAft>
            </a:pP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1875"/>
              </a:spcAft>
              <a:buNone/>
            </a:pP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range()</a:t>
            </a:r>
            <a:endParaRPr lang="en-US" altLang="zh-CN" sz="2000" kern="1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for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in range(3):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	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311150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[x**2 for x in range(3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)]      #</a:t>
            </a:r>
            <a:r>
              <a:rPr lang="zh-CN" altLang="en-US" sz="2000" kern="0" dirty="0" smtClean="0">
                <a:solidFill>
                  <a:srgbClr val="3E3E3E"/>
                </a:solidFill>
                <a:cs typeface="Helvetica" pitchFamily="34" charset="0"/>
              </a:rPr>
              <a:t>生成列表 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[0, 1, 4]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[</a:t>
            </a:r>
            <a:r>
              <a:rPr lang="en-US" altLang="zh-CN" sz="2000" kern="100" dirty="0">
                <a:cs typeface="Times New Roman" panose="02020603050405020304" pitchFamily="18" charset="0"/>
              </a:rPr>
              <a:t>x**2 for x in range(10) if </a:t>
            </a:r>
            <a:r>
              <a:rPr lang="en-US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zh-CN" sz="2000" kern="100" dirty="0">
                <a:cs typeface="Times New Roman" panose="02020603050405020304" pitchFamily="18" charset="0"/>
              </a:rPr>
              <a:t> x%2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]    </a:t>
            </a:r>
            <a:r>
              <a:rPr lang="zh-CN" altLang="en-US" sz="2000" kern="100" dirty="0" smtClean="0">
                <a:cs typeface="Times New Roman" panose="02020603050405020304" pitchFamily="18" charset="0"/>
              </a:rPr>
              <a:t>生成条件列表  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[</a:t>
            </a:r>
            <a:r>
              <a:rPr lang="en-US" altLang="zh-CN" sz="2000" kern="100" dirty="0">
                <a:cs typeface="Times New Roman" panose="02020603050405020304" pitchFamily="18" charset="0"/>
              </a:rPr>
              <a:t>0, 4, 16, 36, 64]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311150" indent="0">
              <a:lnSpc>
                <a:spcPct val="150000"/>
              </a:lnSpc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311150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range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()-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遍历列表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cs typeface="Helvetica" pitchFamily="34" charset="0"/>
              </a:rPr>
              <a:t>test_list</a:t>
            </a:r>
            <a:r>
              <a:rPr lang="en-US" altLang="zh-CN" sz="2000" kern="0" dirty="0">
                <a:cs typeface="Helvetica" pitchFamily="34" charset="0"/>
              </a:rPr>
              <a:t> =[1,3,4,'Hongten',3,6,23,'hello',2]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cs typeface="Helvetica" pitchFamily="34" charset="0"/>
              </a:rPr>
              <a:t>&gt;&gt;&gt; for </a:t>
            </a:r>
            <a:r>
              <a:rPr lang="en-US" altLang="zh-CN" sz="2000" kern="0" dirty="0" err="1">
                <a:cs typeface="Helvetica" pitchFamily="34" charset="0"/>
              </a:rPr>
              <a:t>i</a:t>
            </a:r>
            <a:r>
              <a:rPr lang="en-US" altLang="zh-CN" sz="2000" kern="0" dirty="0">
                <a:cs typeface="Helvetica" pitchFamily="34" charset="0"/>
              </a:rPr>
              <a:t> in range(</a:t>
            </a:r>
            <a:r>
              <a:rPr lang="en-US" altLang="zh-CN" sz="2000" kern="0" dirty="0" err="1">
                <a:cs typeface="Helvetica" pitchFamily="34" charset="0"/>
              </a:rPr>
              <a:t>len</a:t>
            </a:r>
            <a:r>
              <a:rPr lang="en-US" altLang="zh-CN" sz="2000" kern="0" dirty="0">
                <a:cs typeface="Helvetica" pitchFamily="34" charset="0"/>
              </a:rPr>
              <a:t>(</a:t>
            </a:r>
            <a:r>
              <a:rPr lang="en-US" altLang="zh-CN" sz="2000" kern="0" dirty="0" err="1">
                <a:cs typeface="Helvetica" pitchFamily="34" charset="0"/>
              </a:rPr>
              <a:t>test_list</a:t>
            </a:r>
            <a:r>
              <a:rPr lang="en-US" altLang="zh-CN" sz="2000" kern="0" dirty="0">
                <a:cs typeface="Helvetica" pitchFamily="34" charset="0"/>
              </a:rPr>
              <a:t>)):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cs typeface="Helvetica" pitchFamily="34" charset="0"/>
              </a:rPr>
              <a:t>	</a:t>
            </a:r>
            <a:r>
              <a:rPr lang="en-US" altLang="zh-CN" sz="2000" kern="0" dirty="0" smtClean="0">
                <a:cs typeface="Helvetica" pitchFamily="34" charset="0"/>
              </a:rPr>
              <a:t>    print(</a:t>
            </a:r>
            <a:r>
              <a:rPr lang="en-US" altLang="zh-CN" sz="2000" kern="0" dirty="0" err="1" smtClean="0">
                <a:cs typeface="Helvetica" pitchFamily="34" charset="0"/>
              </a:rPr>
              <a:t>test_list</a:t>
            </a:r>
            <a:r>
              <a:rPr lang="en-US" altLang="zh-CN" sz="2000" kern="0" dirty="0" smtClean="0">
                <a:cs typeface="Helvetica" pitchFamily="34" charset="0"/>
              </a:rPr>
              <a:t>[</a:t>
            </a:r>
            <a:r>
              <a:rPr lang="en-US" altLang="zh-CN" sz="2000" kern="0" dirty="0" err="1" smtClean="0">
                <a:cs typeface="Helvetica" pitchFamily="34" charset="0"/>
              </a:rPr>
              <a:t>i</a:t>
            </a:r>
            <a:r>
              <a:rPr lang="en-US" altLang="zh-CN" sz="2000" kern="0" dirty="0">
                <a:cs typeface="Helvetica" pitchFamily="34" charset="0"/>
              </a:rPr>
              <a:t>],end=',') # </a:t>
            </a:r>
            <a:r>
              <a:rPr lang="zh-CN" altLang="zh-CN" sz="2000" kern="0" dirty="0" smtClean="0">
                <a:latin typeface="Calibri" panose="020F0502020204030204" pitchFamily="34" charset="0"/>
                <a:cs typeface="Helvetica" pitchFamily="34" charset="0"/>
              </a:rPr>
              <a:t>打印</a:t>
            </a:r>
            <a:r>
              <a:rPr lang="zh-CN" altLang="zh-CN" sz="2000" kern="0" dirty="0">
                <a:latin typeface="Calibri" panose="020F0502020204030204" pitchFamily="34" charset="0"/>
                <a:cs typeface="Helvetica" pitchFamily="34" charset="0"/>
              </a:rPr>
              <a:t>在一行以逗号分隔开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cs typeface="Helvetica" pitchFamily="34" charset="0"/>
              </a:rPr>
              <a:t>	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cs typeface="Helvetica" pitchFamily="34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range()-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遍历元组</a:t>
            </a:r>
            <a:endParaRPr lang="en-US" altLang="zh-CN" sz="2000" kern="100" dirty="0" smtClean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tup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=('abd','123')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tup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)):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   print(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tup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])</a:t>
            </a:r>
            <a:endParaRPr lang="en-US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>
                <a:latin typeface="仿宋" panose="02010609060101010101" pitchFamily="49" charset="-122"/>
                <a:cs typeface="Helvetica" pitchFamily="34" charset="0"/>
              </a:rPr>
              <a:t>	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句型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：搭配内置函数</a:t>
            </a:r>
            <a:r>
              <a:rPr lang="en-US" altLang="zh-CN" sz="2000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range()-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遍历元组</a:t>
            </a:r>
            <a:endParaRPr lang="en-US" altLang="zh-CN" sz="2000" kern="100" dirty="0" smtClean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user 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=((1,2,3),(4,5,6))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(user)):  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   for j in range(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(user[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])): 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       print('user['+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)+']['+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)+']=',user[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][j])</a:t>
            </a:r>
            <a:r>
              <a:rPr lang="en-US" altLang="zh-CN" sz="2000" kern="0" dirty="0">
                <a:latin typeface="仿宋" panose="02010609060101010101" pitchFamily="49" charset="-122"/>
                <a:cs typeface="Helvetica" pitchFamily="34" charset="0"/>
              </a:rPr>
              <a:t>	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user =((1,2,3),(4,5,6))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for </a:t>
            </a:r>
            <a:r>
              <a:rPr lang="en-US" altLang="zh-CN" sz="2000" dirty="0" err="1">
                <a:latin typeface="仿宋" panose="02010609060101010101" pitchFamily="49" charset="-122"/>
              </a:rPr>
              <a:t>i</a:t>
            </a:r>
            <a:r>
              <a:rPr lang="en-US" altLang="zh-CN" sz="2000" dirty="0">
                <a:latin typeface="仿宋" panose="02010609060101010101" pitchFamily="49" charset="-122"/>
              </a:rPr>
              <a:t> in range(</a:t>
            </a:r>
            <a:r>
              <a:rPr lang="en-US" altLang="zh-CN" sz="2000" dirty="0" err="1">
                <a:latin typeface="仿宋" panose="02010609060101010101" pitchFamily="49" charset="-122"/>
              </a:rPr>
              <a:t>len</a:t>
            </a:r>
            <a:r>
              <a:rPr lang="en-US" altLang="zh-CN" sz="2000" dirty="0">
                <a:latin typeface="仿宋" panose="02010609060101010101" pitchFamily="49" charset="-122"/>
              </a:rPr>
              <a:t>(user)):  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    for j in range(</a:t>
            </a:r>
            <a:r>
              <a:rPr lang="en-US" altLang="zh-CN" sz="2000" dirty="0" err="1">
                <a:latin typeface="仿宋" panose="02010609060101010101" pitchFamily="49" charset="-122"/>
              </a:rPr>
              <a:t>len</a:t>
            </a:r>
            <a:r>
              <a:rPr lang="en-US" altLang="zh-CN" sz="2000" dirty="0">
                <a:latin typeface="仿宋" panose="02010609060101010101" pitchFamily="49" charset="-122"/>
              </a:rPr>
              <a:t>(user[</a:t>
            </a:r>
            <a:r>
              <a:rPr lang="en-US" altLang="zh-CN" sz="2000" dirty="0" err="1">
                <a:latin typeface="仿宋" panose="02010609060101010101" pitchFamily="49" charset="-122"/>
              </a:rPr>
              <a:t>i</a:t>
            </a:r>
            <a:r>
              <a:rPr lang="en-US" altLang="zh-CN" sz="2000" dirty="0">
                <a:latin typeface="仿宋" panose="02010609060101010101" pitchFamily="49" charset="-122"/>
              </a:rPr>
              <a:t>])): 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        print(</a:t>
            </a:r>
            <a:r>
              <a:rPr lang="en-US" altLang="zh-CN" sz="2000" dirty="0" err="1">
                <a:latin typeface="仿宋" panose="02010609060101010101" pitchFamily="49" charset="-122"/>
              </a:rPr>
              <a:t>i,j</a:t>
            </a:r>
            <a:r>
              <a:rPr lang="en-US" altLang="zh-CN" sz="2000" dirty="0">
                <a:latin typeface="仿宋" panose="02010609060101010101" pitchFamily="49" charset="-122"/>
              </a:rPr>
              <a:t>)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        if </a:t>
            </a:r>
            <a:r>
              <a:rPr lang="en-US" altLang="zh-CN" sz="2000" dirty="0" err="1">
                <a:latin typeface="仿宋" panose="02010609060101010101" pitchFamily="49" charset="-122"/>
              </a:rPr>
              <a:t>i</a:t>
            </a:r>
            <a:r>
              <a:rPr lang="en-US" altLang="zh-CN" sz="2000" dirty="0">
                <a:latin typeface="仿宋" panose="02010609060101010101" pitchFamily="49" charset="-122"/>
              </a:rPr>
              <a:t> == j: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            </a:t>
            </a:r>
            <a:r>
              <a:rPr lang="en-US" altLang="zh-CN" sz="2000" dirty="0" smtClean="0">
                <a:latin typeface="仿宋" panose="02010609060101010101" pitchFamily="49" charset="-122"/>
              </a:rPr>
              <a:t>break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r>
              <a:rPr lang="en-US" altLang="zh-CN" sz="2000" dirty="0">
                <a:latin typeface="仿宋" panose="02010609060101010101" pitchFamily="49" charset="-122"/>
              </a:rPr>
              <a:t>        </a:t>
            </a:r>
            <a:r>
              <a:rPr lang="en-US" altLang="zh-CN" sz="2000" dirty="0" smtClean="0">
                <a:latin typeface="仿宋" panose="02010609060101010101" pitchFamily="49" charset="-122"/>
              </a:rPr>
              <a:t>print</a:t>
            </a:r>
            <a:r>
              <a:rPr lang="en-US" altLang="zh-CN" sz="2000" dirty="0">
                <a:latin typeface="仿宋" panose="02010609060101010101" pitchFamily="49" charset="-122"/>
              </a:rPr>
              <a:t>('user['+</a:t>
            </a:r>
            <a:r>
              <a:rPr lang="en-US" altLang="zh-CN" sz="2000" dirty="0" err="1">
                <a:latin typeface="仿宋" panose="02010609060101010101" pitchFamily="49" charset="-122"/>
              </a:rPr>
              <a:t>str</a:t>
            </a:r>
            <a:r>
              <a:rPr lang="en-US" altLang="zh-CN" sz="2000" dirty="0">
                <a:latin typeface="仿宋" panose="02010609060101010101" pitchFamily="49" charset="-122"/>
              </a:rPr>
              <a:t>(</a:t>
            </a:r>
            <a:r>
              <a:rPr lang="en-US" altLang="zh-CN" sz="2000" dirty="0" err="1">
                <a:latin typeface="仿宋" panose="02010609060101010101" pitchFamily="49" charset="-122"/>
              </a:rPr>
              <a:t>i</a:t>
            </a:r>
            <a:r>
              <a:rPr lang="en-US" altLang="zh-CN" sz="2000" dirty="0">
                <a:latin typeface="仿宋" panose="02010609060101010101" pitchFamily="49" charset="-122"/>
              </a:rPr>
              <a:t>)+']['+</a:t>
            </a:r>
            <a:r>
              <a:rPr lang="en-US" altLang="zh-CN" sz="2000" dirty="0" err="1">
                <a:latin typeface="仿宋" panose="02010609060101010101" pitchFamily="49" charset="-122"/>
              </a:rPr>
              <a:t>str</a:t>
            </a:r>
            <a:r>
              <a:rPr lang="en-US" altLang="zh-CN" sz="2000" dirty="0">
                <a:latin typeface="仿宋" panose="02010609060101010101" pitchFamily="49" charset="-122"/>
              </a:rPr>
              <a:t>(j)+']=',user[</a:t>
            </a:r>
            <a:r>
              <a:rPr lang="en-US" altLang="zh-CN" sz="2000" dirty="0" err="1">
                <a:latin typeface="仿宋" panose="02010609060101010101" pitchFamily="49" charset="-122"/>
              </a:rPr>
              <a:t>i</a:t>
            </a:r>
            <a:r>
              <a:rPr lang="en-US" altLang="zh-CN" sz="2000" dirty="0">
                <a:latin typeface="仿宋" panose="02010609060101010101" pitchFamily="49" charset="-122"/>
              </a:rPr>
              <a:t>][j])</a:t>
            </a:r>
            <a:endParaRPr lang="zh-CN" altLang="en-US" sz="2000" dirty="0">
              <a:latin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1384" y="544522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输出结果是：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780" y="476672"/>
            <a:ext cx="108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while 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语句用于循环执行程序，即在某条件下，循环执行某段程序，以处理需要重复处理的相同任务。其基本形式为：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24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while 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判断条件：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24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   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执行语句……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执行语句可以是单个语句或语句块。判断条件可以是任何表达式，</a:t>
            </a:r>
            <a:r>
              <a:rPr lang="zh-CN" altLang="zh-CN" sz="2000" b="1" kern="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任何非零、或非空（</a:t>
            </a:r>
            <a:r>
              <a:rPr lang="en-US" altLang="zh-CN" sz="2000" b="1" kern="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zh-CN" altLang="zh-CN" sz="2000" b="1" kern="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）的值均为</a:t>
            </a:r>
            <a:r>
              <a:rPr lang="en-US" altLang="zh-CN" sz="2000" b="1" kern="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。当判断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条件</a:t>
            </a:r>
            <a:r>
              <a:rPr lang="zh-CN" altLang="en-US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时，循环结束。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66821" y="2348880"/>
            <a:ext cx="2016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0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1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2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3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4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5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6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7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8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This is 9</a:t>
            </a:r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endParaRPr lang="zh-CN" altLang="zh-CN" sz="16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【例】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=0</a:t>
            </a:r>
            <a:endParaRPr lang="en-US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&lt;10: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print('This is '+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将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转化为字符型才能用“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+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”连接输出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+=1                     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相当如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=i+1</a:t>
            </a:r>
            <a:endParaRPr lang="zh-CN" altLang="zh-CN" sz="2000" kern="100" dirty="0" smtClean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以上代码输出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结果为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 </a:t>
            </a: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runoob.com/wp-content/uploads/2018/07/460F6DFB-3BBF-4683-BEA0-23BE8DF021B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564904"/>
            <a:ext cx="98679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2582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检验是否安装成功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continue </a:t>
            </a:r>
            <a:r>
              <a:rPr lang="zh-CN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和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break </a:t>
            </a:r>
            <a:r>
              <a:rPr lang="zh-CN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用法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836" y="1828800"/>
            <a:ext cx="5472608" cy="434340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【例】将小于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10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的偶数输出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= 1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while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&lt; 10: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+= 1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if i%2 &gt; 0: 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 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非</a:t>
            </a:r>
            <a:r>
              <a:rPr lang="zh-CN" altLang="en-US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偶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数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时跳过输出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    continue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 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 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输出</a:t>
            </a:r>
            <a:r>
              <a:rPr lang="zh-CN" altLang="en-US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偶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数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2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4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6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8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10</a:t>
            </a:r>
            <a:endParaRPr lang="zh-CN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2444" y="1828800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685" indent="0"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【例】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输出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小于等于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10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的正整数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j = 1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while 1:      # 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循环条件为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1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必定成立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  print(j)     # 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输出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1~10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  j += 1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  if j &gt; 10:   # 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当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i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大于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10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时跳出循环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      break</a:t>
            </a:r>
            <a:endParaRPr lang="zh-CN" altLang="en-US" sz="2000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continue </a:t>
            </a:r>
            <a:r>
              <a:rPr lang="zh-CN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和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break </a:t>
            </a:r>
            <a:r>
              <a:rPr lang="zh-CN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用法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17614" y="1828800"/>
            <a:ext cx="5544612" cy="4343400"/>
          </a:xfrm>
        </p:spPr>
        <p:txBody>
          <a:bodyPr>
            <a:normAutofit/>
          </a:bodyPr>
          <a:lstStyle/>
          <a:p>
            <a:pPr marL="400685" indent="0">
              <a:buNone/>
            </a:pP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避免死循环</a:t>
            </a: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while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&lt;10: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if i%2 == 0: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continue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+=1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continue </a:t>
            </a:r>
            <a:r>
              <a:rPr lang="zh-CN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和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break </a:t>
            </a:r>
            <a:r>
              <a:rPr lang="zh-CN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用法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while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&lt;10: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if i%2 == 0: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	</a:t>
            </a:r>
            <a:r>
              <a:rPr lang="en-US" altLang="zh-CN" sz="2000" kern="0" dirty="0" err="1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+=1</a:t>
            </a:r>
            <a:endParaRPr lang="zh-CN" altLang="zh-CN" sz="2000" kern="100" dirty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	continue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	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+=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zh-CN" altLang="en-US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练习：</a:t>
                </a:r>
                <a:endParaRPr lang="en-US" altLang="zh-CN" sz="2000" kern="0" dirty="0" smtClean="0">
                  <a:solidFill>
                    <a:srgbClr val="3E3E3E"/>
                  </a:solidFill>
                  <a:cs typeface="Helvetica" pitchFamily="34" charset="0"/>
                </a:endParaRPr>
              </a:p>
              <a:p>
                <a:pPr indent="0">
                  <a:buNone/>
                </a:pPr>
                <a:r>
                  <a:rPr lang="zh-CN" altLang="zh-CN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求</a:t>
                </a:r>
                <a:r>
                  <a:rPr lang="en-US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100</a:t>
                </a:r>
                <a:r>
                  <a:rPr lang="zh-CN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到</a:t>
                </a:r>
                <a:r>
                  <a:rPr lang="en-US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1000</a:t>
                </a:r>
                <a:r>
                  <a:rPr lang="zh-CN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的水仙花数。</a:t>
                </a:r>
                <a:r>
                  <a:rPr lang="zh-CN" altLang="zh-CN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若</a:t>
                </a:r>
                <a:r>
                  <a:rPr lang="en-US" altLang="zh-CN" sz="2000" kern="0" dirty="0" err="1" smtClean="0">
                    <a:solidFill>
                      <a:srgbClr val="3E3E3E"/>
                    </a:solidFill>
                    <a:cs typeface="Helvetica" pitchFamily="34" charset="0"/>
                  </a:rPr>
                  <a:t>i</a:t>
                </a:r>
                <a:r>
                  <a:rPr lang="en-US" altLang="zh-CN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=</a:t>
                </a:r>
                <a:r>
                  <a:rPr lang="en-US" altLang="zh-CN" sz="2000" kern="0" dirty="0" err="1" smtClean="0">
                    <a:solidFill>
                      <a:srgbClr val="3E3E3E"/>
                    </a:solidFill>
                    <a:cs typeface="Helvetica" pitchFamily="34" charset="0"/>
                  </a:rPr>
                  <a:t>abc</a:t>
                </a:r>
                <a:r>
                  <a:rPr lang="zh-CN" altLang="en-US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且</a:t>
                </a:r>
                <a:r>
                  <a:rPr lang="en-US" altLang="zh-CN" sz="2000" kern="0" dirty="0" err="1" smtClean="0">
                    <a:solidFill>
                      <a:srgbClr val="3E3E3E"/>
                    </a:solidFill>
                    <a:cs typeface="Helvetica" pitchFamily="34" charset="0"/>
                  </a:rPr>
                  <a:t>i</a:t>
                </a:r>
                <a:r>
                  <a:rPr lang="en-US" altLang="zh-CN" sz="2000" kern="0" dirty="0" smtClean="0">
                    <a:solidFill>
                      <a:srgbClr val="3E3E3E"/>
                    </a:solidFill>
                    <a:cs typeface="Helvetica" pitchFamily="34" charset="0"/>
                  </a:rPr>
                  <a:t>=a^3+b^3+c^3</a:t>
                </a:r>
                <a:r>
                  <a:rPr lang="en-US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,</a:t>
                </a:r>
                <a:r>
                  <a:rPr lang="zh-CN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则称</a:t>
                </a:r>
                <a:r>
                  <a:rPr lang="en-US" altLang="zh-CN" sz="2000" kern="0" dirty="0" err="1">
                    <a:solidFill>
                      <a:srgbClr val="3E3E3E"/>
                    </a:solidFill>
                    <a:cs typeface="Helvetica" pitchFamily="34" charset="0"/>
                  </a:rPr>
                  <a:t>i</a:t>
                </a:r>
                <a:r>
                  <a:rPr lang="zh-CN" altLang="zh-CN" sz="2000" kern="0" dirty="0">
                    <a:solidFill>
                      <a:srgbClr val="3E3E3E"/>
                    </a:solidFill>
                    <a:cs typeface="Helvetica" pitchFamily="34" charset="0"/>
                  </a:rPr>
                  <a:t>为水仙花数。</a:t>
                </a:r>
                <a:endParaRPr lang="zh-CN" altLang="zh-CN" sz="2000" kern="100" dirty="0">
                  <a:cs typeface="Times New Roman" panose="02020603050405020304" pitchFamily="18" charset="0"/>
                </a:endParaRPr>
              </a:p>
              <a:p>
                <a:pPr marL="400685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 kern="100" dirty="0">
                        <a:ln>
                          <a:solidFill>
                            <a:srgbClr val="FF0000"/>
                          </a:solidFill>
                        </a:ln>
                        <a:blipFill>
                          <a:blip r:embed="rId1"/>
                          <a:tile tx="0" ty="0" sx="100000" sy="100000" flip="none" algn="tl"/>
                        </a:blipFill>
                        <a:latin typeface="Cambria Math" panose="02040503050406030204" pitchFamily="18" charset="0"/>
                        <a:ea typeface="宋体" pitchFamily="2" charset="-122"/>
                        <a:cs typeface="Helvetica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 kern="100" dirty="0">
                        <a:ln>
                          <a:solidFill>
                            <a:srgbClr val="FF0000"/>
                          </a:solidFill>
                        </a:ln>
                        <a:blipFill>
                          <a:blip r:embed="rId1"/>
                          <a:tile tx="0" ty="0" sx="100000" sy="100000" flip="none" algn="tl"/>
                        </a:blipFill>
                        <a:latin typeface="Cambria Math" panose="02040503050406030204" pitchFamily="18" charset="0"/>
                        <a:ea typeface="宋体" pitchFamily="2" charset="-122"/>
                        <a:cs typeface="Helvetica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</m:ctrlPr>
                      </m:sSupPr>
                      <m:e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 kern="100" dirty="0">
                            <a:ln>
                              <a:solidFill>
                                <a:srgbClr val="FF0000"/>
                              </a:solidFill>
                            </a:ln>
                            <a:blipFill>
                              <a:blip r:embed="rId1"/>
                              <a:tile tx="0" ty="0" sx="100000" sy="100000" flip="none" algn="tl"/>
                            </a:blipFill>
                            <a:latin typeface="Cambria Math" panose="02040503050406030204" pitchFamily="18" charset="0"/>
                            <a:ea typeface="宋体" pitchFamily="2" charset="-122"/>
                            <a:cs typeface="Helvetica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kern="0" dirty="0">
                    <a:ln>
                      <a:solidFill>
                        <a:srgbClr val="FF0000"/>
                      </a:solidFill>
                    </a:ln>
                    <a:blipFill>
                      <a:blip r:embed="rId1"/>
                      <a:tile tx="0" ty="0" sx="100000" sy="100000" flip="none" algn="tl"/>
                    </a:blipFill>
                    <a:cs typeface="Helvetica" pitchFamily="34" charset="0"/>
                  </a:rPr>
                  <a:t> = </a:t>
                </a:r>
                <a:r>
                  <a:rPr lang="en-US" altLang="zh-CN" sz="2000" kern="0" dirty="0" err="1">
                    <a:ln>
                      <a:solidFill>
                        <a:srgbClr val="FF0000"/>
                      </a:solidFill>
                    </a:ln>
                    <a:blipFill>
                      <a:blip r:embed="rId1"/>
                      <a:tile tx="0" ty="0" sx="100000" sy="100000" flip="none" algn="tl"/>
                    </a:blipFill>
                    <a:cs typeface="Helvetica" pitchFamily="34" charset="0"/>
                  </a:rPr>
                  <a:t>i</a:t>
                </a:r>
                <a:endParaRPr lang="en-US" altLang="zh-CN" sz="2000" kern="0" dirty="0">
                  <a:ln>
                    <a:solidFill>
                      <a:srgbClr val="FF0000"/>
                    </a:solidFill>
                  </a:ln>
                  <a:blipFill>
                    <a:blip r:embed="rId1"/>
                    <a:tile tx="0" ty="0" sx="100000" sy="100000" flip="none" algn="tl"/>
                  </a:blipFill>
                  <a:cs typeface="Helvetica" pitchFamily="34" charset="0"/>
                </a:endParaRPr>
              </a:p>
              <a:p>
                <a:pPr marL="400685" indent="0">
                  <a:buNone/>
                </a:pPr>
                <a:endParaRPr lang="zh-CN" altLang="zh-CN" sz="2000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第三部分</a:t>
            </a:r>
            <a:endParaRPr lang="zh-CN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基本数据类型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基本数据结构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流程控制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函数与模块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数据读写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b="1" dirty="0" smtClean="0"/>
              <a:t>函数定义：</a:t>
            </a:r>
            <a:r>
              <a:rPr lang="zh-CN" altLang="en-US" dirty="0" smtClean="0"/>
              <a:t>使用</a:t>
            </a:r>
            <a:r>
              <a:rPr lang="en-US" altLang="zh-CN" dirty="0" err="1"/>
              <a:t>def</a:t>
            </a:r>
            <a:r>
              <a:rPr lang="zh-CN" altLang="en-US" dirty="0"/>
              <a:t>语句，依次写出函数名、括号、括号中的参数和冒号</a:t>
            </a:r>
            <a:r>
              <a:rPr lang="en-US" altLang="zh-CN" dirty="0"/>
              <a:t>:</a:t>
            </a:r>
            <a:r>
              <a:rPr lang="zh-CN" altLang="en-US" dirty="0"/>
              <a:t>，然后，在缩进块中编写函数体，函数的返回值用</a:t>
            </a:r>
            <a:r>
              <a:rPr lang="en-US" altLang="zh-CN" dirty="0"/>
              <a:t>return</a:t>
            </a:r>
            <a:r>
              <a:rPr lang="zh-CN" altLang="en-US" dirty="0"/>
              <a:t>语句返回。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我们以自</a:t>
            </a:r>
            <a:r>
              <a:rPr lang="zh-CN" altLang="en-US" b="1" dirty="0"/>
              <a:t>定义</a:t>
            </a:r>
            <a:r>
              <a:rPr lang="zh-CN" altLang="en-US" dirty="0"/>
              <a:t>一个求绝对值的</a:t>
            </a:r>
            <a:r>
              <a:rPr lang="en-US" altLang="zh-CN" dirty="0" err="1"/>
              <a:t>my_abs</a:t>
            </a:r>
            <a:r>
              <a:rPr lang="zh-CN" altLang="en-US" dirty="0"/>
              <a:t>函数为例：</a:t>
            </a:r>
            <a:endParaRPr lang="zh-CN" altLang="en-US" dirty="0"/>
          </a:p>
          <a:p>
            <a:pPr marL="4572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my_abs</a:t>
            </a:r>
            <a:r>
              <a:rPr lang="en-US" altLang="zh-CN" dirty="0"/>
              <a:t>(x):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 if x &gt;= 0: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     return x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 else: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–x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b="1" dirty="0" smtClean="0"/>
              <a:t>函数返回值：</a:t>
            </a:r>
            <a:r>
              <a:rPr lang="zh-CN" altLang="en-US" dirty="0" smtClean="0"/>
              <a:t>通过返回一个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，实现多个返回值的传递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move(x, y, </a:t>
            </a:r>
            <a:r>
              <a:rPr lang="en-US" altLang="zh-CN" dirty="0" smtClean="0"/>
              <a:t>step): 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</a:t>
            </a:r>
            <a:r>
              <a:rPr lang="en-US" altLang="zh-CN" dirty="0"/>
              <a:t>= x + </a:t>
            </a:r>
            <a:r>
              <a:rPr lang="en-US" altLang="zh-CN" dirty="0" smtClean="0"/>
              <a:t>step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ny</a:t>
            </a:r>
            <a:r>
              <a:rPr lang="en-US" altLang="zh-CN" dirty="0" smtClean="0"/>
              <a:t> </a:t>
            </a:r>
            <a:r>
              <a:rPr lang="en-US" altLang="zh-CN" dirty="0"/>
              <a:t>= y - step 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ny</a:t>
            </a:r>
            <a:endParaRPr lang="zh-CN" altLang="en-US" dirty="0" smtClean="0"/>
          </a:p>
          <a:p>
            <a:pPr marL="4572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b="1" dirty="0"/>
              <a:t>函数调用</a:t>
            </a:r>
            <a:r>
              <a:rPr lang="zh-CN" altLang="en-US" dirty="0"/>
              <a:t>：函数名（参数列表）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b="1" dirty="0" smtClean="0"/>
              <a:t>函数启动：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dirty="0"/>
              <a:t>from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 </a:t>
            </a:r>
            <a:r>
              <a:rPr lang="en-US" altLang="zh-CN" dirty="0"/>
              <a:t>import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文件名不含扩展名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py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b="1" dirty="0" smtClean="0"/>
              <a:t>空函数：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nop</a:t>
            </a:r>
            <a:r>
              <a:rPr lang="en-US" altLang="zh-CN" dirty="0"/>
              <a:t>(): 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pass   </a:t>
            </a:r>
            <a:r>
              <a:rPr lang="en-US" altLang="zh-CN" dirty="0" smtClean="0"/>
              <a:t>#</a:t>
            </a:r>
            <a:r>
              <a:rPr lang="en-US" altLang="zh-CN" dirty="0"/>
              <a:t>pass</a:t>
            </a:r>
            <a:r>
              <a:rPr lang="zh-CN" altLang="en-US" dirty="0"/>
              <a:t>可以用来作为占位</a:t>
            </a:r>
            <a:r>
              <a:rPr lang="zh-CN" altLang="en-US" dirty="0" smtClean="0"/>
              <a:t>符，让代码可以运行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b="1" dirty="0" smtClean="0"/>
              <a:t>练习：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zh-CN" altLang="en-US" dirty="0" smtClean="0"/>
              <a:t>请</a:t>
            </a:r>
            <a:r>
              <a:rPr lang="zh-CN" altLang="en-US" dirty="0"/>
              <a:t>定义一个函数</a:t>
            </a:r>
            <a:r>
              <a:rPr lang="en-US" altLang="zh-CN" dirty="0"/>
              <a:t>quadratic(a, b, c)</a:t>
            </a:r>
            <a:r>
              <a:rPr lang="zh-CN" altLang="en-US" dirty="0"/>
              <a:t>，接收</a:t>
            </a:r>
            <a:r>
              <a:rPr lang="en-US" altLang="zh-CN" dirty="0"/>
              <a:t>3</a:t>
            </a:r>
            <a:r>
              <a:rPr lang="zh-CN" altLang="en-US" dirty="0"/>
              <a:t>个参数，返回一元二次方程：</a:t>
            </a:r>
            <a:endParaRPr lang="zh-CN" altLang="en-US" dirty="0"/>
          </a:p>
          <a:p>
            <a:pPr marL="45720" indent="0">
              <a:buNone/>
            </a:pPr>
            <a:r>
              <a:rPr lang="en-US" altLang="zh-CN" dirty="0"/>
              <a:t>ax</a:t>
            </a:r>
            <a:r>
              <a:rPr lang="en-US" altLang="zh-CN" baseline="30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bx</a:t>
            </a:r>
            <a:r>
              <a:rPr lang="en-US" altLang="zh-CN" dirty="0"/>
              <a:t> + c = 0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的两个解。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/>
              <a:t>为了编写可维护的代码，我们把很多函数分组，分别放到不同的文件里，这样，每个文件包含的代码就相对较少，很多编程语言都采用这种组织</a:t>
            </a:r>
            <a:r>
              <a:rPr lang="zh-CN" altLang="en-US" dirty="0" smtClean="0"/>
              <a:t>代码的方式</a:t>
            </a:r>
            <a:r>
              <a:rPr lang="zh-CN" altLang="en-US" dirty="0"/>
              <a:t>。在</a:t>
            </a:r>
            <a:r>
              <a:rPr lang="en-US" altLang="zh-CN" dirty="0"/>
              <a:t>Python</a:t>
            </a:r>
            <a:r>
              <a:rPr lang="zh-CN" altLang="en-US" dirty="0"/>
              <a:t>中，</a:t>
            </a:r>
            <a:r>
              <a:rPr lang="zh-CN" altLang="en-US" b="1" dirty="0"/>
              <a:t>一个</a:t>
            </a:r>
            <a:r>
              <a:rPr lang="en-US" altLang="zh-CN" b="1" dirty="0"/>
              <a:t>.</a:t>
            </a:r>
            <a:r>
              <a:rPr lang="en-US" altLang="zh-CN" b="1" dirty="0" err="1"/>
              <a:t>py</a:t>
            </a:r>
            <a:r>
              <a:rPr lang="zh-CN" altLang="en-US" b="1" dirty="0"/>
              <a:t>文件就称之为一个模块</a:t>
            </a:r>
            <a:r>
              <a:rPr lang="zh-CN" altLang="en-US" dirty="0"/>
              <a:t>（</a:t>
            </a:r>
            <a:r>
              <a:rPr lang="en-US" altLang="zh-CN" dirty="0"/>
              <a:t>Module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使用模块有什么好处？</a:t>
            </a:r>
            <a:endParaRPr lang="zh-CN" altLang="en-US" dirty="0"/>
          </a:p>
          <a:p>
            <a:r>
              <a:rPr lang="zh-CN" altLang="en-US" dirty="0" smtClean="0"/>
              <a:t>提高代码</a:t>
            </a:r>
            <a:r>
              <a:rPr lang="zh-CN" altLang="en-US" dirty="0"/>
              <a:t>的</a:t>
            </a:r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r>
              <a:rPr lang="zh-CN" altLang="en-US" dirty="0" smtClean="0"/>
              <a:t>可复用性。包括</a:t>
            </a:r>
            <a:r>
              <a:rPr lang="en-US" altLang="zh-CN" dirty="0"/>
              <a:t>Python</a:t>
            </a:r>
            <a:r>
              <a:rPr lang="zh-CN" altLang="en-US" dirty="0"/>
              <a:t>内置的模块和来自第三方的模块。</a:t>
            </a:r>
            <a:endParaRPr lang="zh-CN" altLang="en-US" dirty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函数名和变量名冲突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4709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环境变量设置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path=%path</a:t>
            </a:r>
            <a:r>
              <a:rPr lang="en-US" altLang="zh-CN" sz="2000" dirty="0" smtClean="0"/>
              <a:t>%;python</a:t>
            </a:r>
            <a:r>
              <a:rPr lang="zh-CN" altLang="en-US" sz="2000" dirty="0" smtClean="0"/>
              <a:t>安装路径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zh-CN" altLang="en-US" b="1" dirty="0" smtClean="0"/>
              <a:t>使用模块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dirty="0" smtClean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env</a:t>
            </a:r>
            <a:r>
              <a:rPr lang="en-US" altLang="zh-CN" dirty="0"/>
              <a:t> python3 </a:t>
            </a:r>
            <a:r>
              <a:rPr lang="en-US" altLang="zh-CN" dirty="0" smtClean="0"/>
              <a:t>       #</a:t>
            </a:r>
            <a:r>
              <a:rPr lang="zh-CN" altLang="en-US" dirty="0" smtClean="0"/>
              <a:t>标准注释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# </a:t>
            </a:r>
            <a:r>
              <a:rPr lang="en-US" altLang="zh-CN" dirty="0"/>
              <a:t>-*- coding: utf-8 -*- ' </a:t>
            </a:r>
            <a:r>
              <a:rPr lang="en-US" altLang="zh-CN" dirty="0" smtClean="0"/>
              <a:t>    </a:t>
            </a:r>
            <a:r>
              <a:rPr lang="en-US" altLang="zh-CN" dirty="0"/>
              <a:t>#</a:t>
            </a:r>
            <a:r>
              <a:rPr lang="zh-CN" altLang="en-US" dirty="0"/>
              <a:t>标准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' a </a:t>
            </a:r>
            <a:r>
              <a:rPr lang="en-US" altLang="zh-CN" dirty="0"/>
              <a:t>test module </a:t>
            </a:r>
            <a:r>
              <a:rPr lang="en-US" altLang="zh-CN" dirty="0" smtClean="0"/>
              <a:t>'             #</a:t>
            </a:r>
            <a:r>
              <a:rPr lang="zh-CN" altLang="en-US" dirty="0" smtClean="0"/>
              <a:t>模块注释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' </a:t>
            </a:r>
            <a:r>
              <a:rPr lang="en-US" altLang="zh-CN" dirty="0"/>
              <a:t>__author__ = 'Michael Liao' 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sys </a:t>
            </a:r>
            <a:r>
              <a:rPr lang="en-US" altLang="zh-CN" dirty="0" smtClean="0"/>
              <a:t>                   #</a:t>
            </a:r>
            <a:r>
              <a:rPr lang="zh-CN" altLang="en-US" dirty="0" smtClean="0"/>
              <a:t>引入其他模块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/>
              <a:t>test(): 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sys.argv</a:t>
            </a:r>
            <a:r>
              <a:rPr lang="en-US" altLang="zh-CN" dirty="0" smtClean="0"/>
              <a:t>           #</a:t>
            </a:r>
            <a:r>
              <a:rPr lang="zh-CN" altLang="en-US" dirty="0" smtClean="0"/>
              <a:t>使用其他模块的变量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000" b="1" dirty="0" smtClean="0"/>
              <a:t>安装第三方模块：</a:t>
            </a:r>
            <a:endParaRPr lang="en-US" altLang="zh-CN" sz="2000" b="1" dirty="0" smtClean="0"/>
          </a:p>
          <a:p>
            <a:pPr marL="45720" indent="0">
              <a:buNone/>
            </a:pPr>
            <a:r>
              <a:rPr lang="zh-CN" altLang="en-US" sz="2000" dirty="0" smtClean="0"/>
              <a:t>通过</a:t>
            </a:r>
            <a:r>
              <a:rPr lang="zh-CN" altLang="en-US" sz="2000" dirty="0"/>
              <a:t>包管理工具</a:t>
            </a:r>
            <a:r>
              <a:rPr lang="en-US" altLang="zh-CN" sz="2000" dirty="0"/>
              <a:t>pip</a:t>
            </a:r>
            <a:r>
              <a:rPr lang="zh-CN" altLang="en-US" sz="2000" dirty="0"/>
              <a:t>完成的。</a:t>
            </a:r>
            <a:endParaRPr lang="zh-CN" altLang="en-US" sz="2000" dirty="0"/>
          </a:p>
          <a:p>
            <a:pPr marL="4572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环境下，确保</a:t>
            </a:r>
            <a:r>
              <a:rPr lang="zh-CN" altLang="en-US" sz="2000" dirty="0"/>
              <a:t>安装时勾选了</a:t>
            </a:r>
            <a:r>
              <a:rPr lang="en-US" altLang="zh-CN" sz="2000" dirty="0"/>
              <a:t>pip</a:t>
            </a:r>
            <a:r>
              <a:rPr lang="zh-CN" altLang="en-US" sz="2000" dirty="0"/>
              <a:t>和</a:t>
            </a:r>
            <a:r>
              <a:rPr lang="en-US" altLang="zh-CN" sz="2000" dirty="0"/>
              <a:t>Add python.exe to Path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45720" indent="0">
              <a:buNone/>
            </a:pPr>
            <a:r>
              <a:rPr lang="zh-CN" altLang="en-US" sz="2000" dirty="0"/>
              <a:t>在命令提示符窗口下尝试运行</a:t>
            </a:r>
            <a:r>
              <a:rPr lang="en-US" altLang="zh-CN" sz="2000" dirty="0"/>
              <a:t>pip</a:t>
            </a:r>
            <a:r>
              <a:rPr lang="zh-CN" altLang="en-US" sz="2000" dirty="0"/>
              <a:t>，如果</a:t>
            </a:r>
            <a:r>
              <a:rPr lang="en-US" altLang="zh-CN" sz="2000" dirty="0"/>
              <a:t>Windows</a:t>
            </a:r>
            <a:r>
              <a:rPr lang="zh-CN" altLang="en-US" sz="2000" dirty="0"/>
              <a:t>提示未找到命令，可以重新运行安装程序添加</a:t>
            </a:r>
            <a:r>
              <a:rPr lang="en-US" altLang="zh-CN" sz="2000" dirty="0"/>
              <a:t>pip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45720" indent="0">
              <a:buNone/>
            </a:pPr>
            <a:r>
              <a:rPr lang="zh-CN" altLang="en-US" sz="2000" dirty="0" smtClean="0"/>
              <a:t>一般来说</a:t>
            </a:r>
            <a:r>
              <a:rPr lang="zh-CN" altLang="en-US" sz="2000" dirty="0"/>
              <a:t>，第三方库都会在</a:t>
            </a:r>
            <a:r>
              <a:rPr lang="en-US" altLang="zh-CN" sz="2000" dirty="0"/>
              <a:t>Python</a:t>
            </a:r>
            <a:r>
              <a:rPr lang="zh-CN" altLang="en-US" sz="2000" dirty="0"/>
              <a:t>官方的</a:t>
            </a:r>
            <a:r>
              <a:rPr lang="en-US" altLang="zh-CN" sz="2000" dirty="0">
                <a:hlinkClick r:id="rId1"/>
              </a:rPr>
              <a:t>pypi.python.org</a:t>
            </a:r>
            <a:r>
              <a:rPr lang="zh-CN" altLang="en-US" sz="2000" dirty="0"/>
              <a:t>网站注册，要安装一个第三方库，必须先知道该库的名称，可以在官网或者</a:t>
            </a:r>
            <a:r>
              <a:rPr lang="en-US" altLang="zh-CN" sz="2000" dirty="0" err="1"/>
              <a:t>pypi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搜索。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zh-CN" altLang="en-US" sz="2000" dirty="0" smtClean="0"/>
              <a:t>安装命令：</a:t>
            </a:r>
            <a:r>
              <a:rPr lang="en-US" altLang="zh-CN" sz="2000" dirty="0" smtClean="0"/>
              <a:t>pip install </a:t>
            </a:r>
            <a:r>
              <a:rPr lang="zh-CN" altLang="en-US" sz="2000" dirty="0" smtClean="0"/>
              <a:t>库名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pip install Pillow </a:t>
            </a:r>
            <a:endParaRPr lang="zh-CN" altLang="en-US" sz="2000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>
                <a:hlinkClick r:id="rId1"/>
              </a:rPr>
              <a:t>Anaconda</a:t>
            </a:r>
            <a:r>
              <a:rPr lang="zh-CN" altLang="en-US" dirty="0"/>
              <a:t>，这是一个基于</a:t>
            </a:r>
            <a:r>
              <a:rPr lang="en-US" altLang="zh-CN" dirty="0"/>
              <a:t>Python</a:t>
            </a:r>
            <a:r>
              <a:rPr lang="zh-CN" altLang="en-US" dirty="0"/>
              <a:t>的数据处理和科学计算平台，它已经内置了许多非常有用的第三方库，我们装上</a:t>
            </a:r>
            <a:r>
              <a:rPr lang="en-US" altLang="zh-CN" dirty="0"/>
              <a:t>Anaconda</a:t>
            </a:r>
            <a:r>
              <a:rPr lang="zh-CN" altLang="en-US" dirty="0"/>
              <a:t>，就相当于把数十个第三方模块自动安装好了，非常简单易用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Anaconda</a:t>
            </a:r>
            <a:r>
              <a:rPr altLang="en-US" dirty="0" smtClean="0"/>
              <a:t>安装</a:t>
            </a:r>
            <a:r>
              <a:rPr lang="zh-CN" altLang="en-US" dirty="0" smtClean="0"/>
              <a:t>第三方库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44" y="1856438"/>
            <a:ext cx="8891665" cy="50015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2388" y="2061483"/>
            <a:ext cx="350212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Environment-&gt;Search-&gt;apply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prompt-&gt;pip install xx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prompt-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测试是否安装成功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-c "import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xx;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xx.test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第三部分</a:t>
            </a:r>
            <a:endParaRPr lang="zh-CN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基本数据类型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基本数据结构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流程控制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函数与模块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数据读写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2000" b="1" dirty="0"/>
              <a:t>o</a:t>
            </a:r>
            <a:r>
              <a:rPr lang="en-US" altLang="zh-CN" sz="2000" b="1" dirty="0" smtClean="0"/>
              <a:t>pen(</a:t>
            </a:r>
            <a:r>
              <a:rPr lang="zh-CN" altLang="en-US" sz="2000" b="1" dirty="0" smtClean="0"/>
              <a:t>文件名，打开模式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  <a:p>
            <a:pPr marL="45720" indent="0">
              <a:buNone/>
            </a:pPr>
            <a:r>
              <a:rPr lang="en-US" altLang="zh-CN" sz="2000" dirty="0"/>
              <a:t>&gt;&gt;&gt; f = open</a:t>
            </a:r>
            <a:r>
              <a:rPr lang="en-US" altLang="zh-CN" sz="2000" dirty="0" smtClean="0"/>
              <a:t>(‘/Users/</a:t>
            </a:r>
            <a:r>
              <a:rPr lang="en-US" altLang="zh-CN" sz="2000" dirty="0" err="1" smtClean="0"/>
              <a:t>michael</a:t>
            </a:r>
            <a:r>
              <a:rPr lang="en-US" altLang="zh-CN" sz="2000" dirty="0" smtClean="0"/>
              <a:t>/test.txt’, ‘r’) #</a:t>
            </a:r>
            <a:r>
              <a:rPr lang="zh-CN" altLang="en-US" sz="2000" dirty="0" smtClean="0"/>
              <a:t>已只读方式打开</a:t>
            </a:r>
            <a:r>
              <a:rPr lang="en-US" altLang="zh-CN" sz="2000" dirty="0" smtClean="0"/>
              <a:t>test.txt</a:t>
            </a:r>
            <a:endParaRPr lang="zh-CN" altLang="en-US" sz="2000" dirty="0"/>
          </a:p>
          <a:p>
            <a:pPr marL="45720" indent="0">
              <a:buNone/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文件打开成功，接下来，调用</a:t>
            </a:r>
            <a:r>
              <a:rPr lang="en-US" altLang="zh-CN" sz="2000" b="1" dirty="0"/>
              <a:t>read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方法可以一次读取文件的全部内容，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把内容读到内存，用一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字符串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表示：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f.read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zh-CN" altLang="en-US" sz="2000" dirty="0" smtClean="0"/>
              <a:t>最后</a:t>
            </a:r>
            <a:r>
              <a:rPr lang="zh-CN" altLang="en-US" sz="2000" dirty="0"/>
              <a:t>一步是调用</a:t>
            </a:r>
            <a:r>
              <a:rPr lang="en-US" altLang="zh-CN" sz="2000" dirty="0"/>
              <a:t>close()</a:t>
            </a:r>
            <a:r>
              <a:rPr lang="zh-CN" altLang="en-US" sz="2000" dirty="0"/>
              <a:t>方法关闭文件。文件使用完毕后必须关闭，因为文件对象会占用操作系统的资源，并且操作系统同一时间能打开的文件数量也是有限的：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f.close</a:t>
            </a:r>
            <a:r>
              <a:rPr lang="en-US" altLang="zh-CN" sz="2000" dirty="0"/>
              <a:t>() 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f.tell()</a:t>
            </a:r>
            <a:endParaRPr lang="en-US" altLang="zh-CN" sz="2000" dirty="0"/>
          </a:p>
          <a:p>
            <a:pPr marL="45720" indent="0">
              <a:buNone/>
            </a:pPr>
            <a:r>
              <a:rPr altLang="en-US" sz="2000" dirty="0" smtClean="0"/>
              <a:t>文件指针的位置</a:t>
            </a:r>
            <a:endParaRPr lang="en-US" altLang="zh-CN" sz="2000" dirty="0" smtClean="0"/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由于</a:t>
            </a:r>
            <a:r>
              <a:rPr lang="zh-CN" altLang="en-US" sz="2000" dirty="0"/>
              <a:t>文件读写时都有可能产生</a:t>
            </a:r>
            <a:r>
              <a:rPr lang="en-US" altLang="zh-CN" sz="2000" dirty="0" err="1"/>
              <a:t>IOError</a:t>
            </a:r>
            <a:r>
              <a:rPr lang="zh-CN" altLang="en-US" sz="2000" dirty="0"/>
              <a:t>，一旦出错，后面的</a:t>
            </a:r>
            <a:r>
              <a:rPr lang="en-US" altLang="zh-CN" sz="2000" dirty="0" err="1"/>
              <a:t>f.close</a:t>
            </a:r>
            <a:r>
              <a:rPr lang="en-US" altLang="zh-CN" sz="2000" dirty="0"/>
              <a:t>()</a:t>
            </a:r>
            <a:r>
              <a:rPr lang="zh-CN" altLang="en-US" sz="2000" dirty="0"/>
              <a:t>就不会调用。所以，为了保证无论是否出错都能正确地关闭文件，我们可以</a:t>
            </a:r>
            <a:r>
              <a:rPr lang="zh-CN" altLang="en-US" sz="2000" dirty="0" smtClean="0"/>
              <a:t>使用</a:t>
            </a:r>
            <a:r>
              <a:rPr lang="en-US" altLang="zh-CN" sz="2000" b="1" dirty="0" smtClean="0"/>
              <a:t>with</a:t>
            </a:r>
            <a:endParaRPr lang="en-US" altLang="zh-CN" sz="2000" b="1" dirty="0" smtClean="0"/>
          </a:p>
          <a:p>
            <a:pPr marL="45720" indent="0">
              <a:buNone/>
            </a:pPr>
            <a:r>
              <a:rPr lang="en-US" altLang="zh-CN" sz="2000" dirty="0" smtClean="0"/>
              <a:t>with </a:t>
            </a:r>
            <a:r>
              <a:rPr lang="en-US" altLang="zh-CN" sz="2000" dirty="0"/>
              <a:t>open('/path/to/file', 'r') as f: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    print(</a:t>
            </a:r>
            <a:r>
              <a:rPr lang="en-US" altLang="zh-CN" sz="2000" dirty="0" err="1" smtClean="0"/>
              <a:t>f.read</a:t>
            </a:r>
            <a:r>
              <a:rPr lang="en-US" altLang="zh-CN" sz="2000" dirty="0"/>
              <a:t>())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read(size)</a:t>
            </a:r>
            <a:r>
              <a:rPr lang="zh-CN" altLang="en-US" sz="2000" dirty="0" smtClean="0"/>
              <a:t>：一次读取</a:t>
            </a:r>
            <a:r>
              <a:rPr lang="en-US" altLang="zh-CN" sz="2000" dirty="0"/>
              <a:t>size</a:t>
            </a:r>
            <a:r>
              <a:rPr lang="zh-CN" altLang="en-US" sz="2000" dirty="0"/>
              <a:t>个字节的内容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err="1" smtClean="0"/>
              <a:t>readline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：每次</a:t>
            </a:r>
            <a:r>
              <a:rPr lang="zh-CN" altLang="en-US" sz="2000" dirty="0"/>
              <a:t>读取一行</a:t>
            </a:r>
            <a:r>
              <a:rPr lang="zh-CN" altLang="en-US" sz="2000" dirty="0" smtClean="0"/>
              <a:t>内容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err="1" smtClean="0"/>
              <a:t>readlines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：一</a:t>
            </a:r>
            <a:r>
              <a:rPr lang="zh-CN" altLang="en-US" sz="2000" dirty="0"/>
              <a:t>次读取所有内容并按行返回</a:t>
            </a:r>
            <a:r>
              <a:rPr lang="en-US" altLang="zh-CN" sz="2000" dirty="0"/>
              <a:t>list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for </a:t>
            </a:r>
            <a:r>
              <a:rPr lang="en-US" altLang="zh-CN" sz="2000" dirty="0"/>
              <a:t>line in </a:t>
            </a:r>
            <a:r>
              <a:rPr lang="en-US" altLang="zh-CN" sz="2000" dirty="0" err="1"/>
              <a:t>f.readlines</a:t>
            </a:r>
            <a:r>
              <a:rPr lang="en-US" altLang="zh-CN" sz="2000" dirty="0"/>
              <a:t>():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print(</a:t>
            </a:r>
            <a:r>
              <a:rPr lang="en-US" altLang="zh-CN" sz="2000" dirty="0" err="1" smtClean="0"/>
              <a:t>line.strip</a:t>
            </a:r>
            <a:r>
              <a:rPr lang="en-US" altLang="zh-CN" sz="2000" dirty="0"/>
              <a:t>()) # </a:t>
            </a:r>
            <a:r>
              <a:rPr lang="zh-CN" altLang="en-US" sz="2000" dirty="0"/>
              <a:t>把末尾的</a:t>
            </a:r>
            <a:r>
              <a:rPr lang="en-US" altLang="zh-CN" sz="2000" dirty="0"/>
              <a:t>'\n'</a:t>
            </a:r>
            <a:r>
              <a:rPr lang="zh-CN" altLang="en-US" sz="2000" dirty="0"/>
              <a:t>删</a:t>
            </a:r>
            <a:r>
              <a:rPr lang="zh-CN" altLang="en-US" sz="2000" dirty="0" smtClean="0"/>
              <a:t>掉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000" b="1" dirty="0" smtClean="0"/>
              <a:t>二进制</a:t>
            </a:r>
            <a:r>
              <a:rPr lang="zh-CN" altLang="en-US" sz="2000" b="1" dirty="0"/>
              <a:t>文件</a:t>
            </a:r>
            <a:endParaRPr lang="zh-CN" altLang="en-US" sz="2000" b="1" dirty="0"/>
          </a:p>
          <a:p>
            <a:pPr marL="45720" indent="0">
              <a:buNone/>
            </a:pPr>
            <a:r>
              <a:rPr lang="zh-CN" altLang="en-US" sz="2000" dirty="0"/>
              <a:t>前面讲的默认都是读取文本文件，并且是</a:t>
            </a:r>
            <a:r>
              <a:rPr lang="en-US" altLang="zh-CN" sz="2000" dirty="0"/>
              <a:t>UTF-8</a:t>
            </a:r>
            <a:r>
              <a:rPr lang="zh-CN" altLang="en-US" sz="2000" dirty="0"/>
              <a:t>编码的文本文件。要读取二进制文件，比如图片、视频等等，用</a:t>
            </a:r>
            <a:r>
              <a:rPr lang="en-US" altLang="zh-CN" sz="2000" dirty="0"/>
              <a:t>'</a:t>
            </a:r>
            <a:r>
              <a:rPr lang="en-US" altLang="zh-CN" sz="2000" dirty="0" err="1"/>
              <a:t>rb</a:t>
            </a:r>
            <a:r>
              <a:rPr lang="en-US" altLang="zh-CN" sz="2000" dirty="0"/>
              <a:t>'</a:t>
            </a:r>
            <a:r>
              <a:rPr lang="zh-CN" altLang="en-US" sz="2000" dirty="0"/>
              <a:t>模式打开文件即可：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&gt;&gt;&gt; f = open('/Users/</a:t>
            </a:r>
            <a:r>
              <a:rPr lang="en-US" altLang="zh-CN" sz="2000" dirty="0" err="1"/>
              <a:t>michael</a:t>
            </a:r>
            <a:r>
              <a:rPr lang="en-US" altLang="zh-CN" sz="2000" dirty="0"/>
              <a:t>/test.jpg', '</a:t>
            </a:r>
            <a:r>
              <a:rPr lang="en-US" altLang="zh-CN" sz="2000" dirty="0" err="1"/>
              <a:t>r</a:t>
            </a:r>
            <a:r>
              <a:rPr lang="en-US" altLang="zh-CN" sz="2000" b="1" dirty="0" err="1"/>
              <a:t>b</a:t>
            </a:r>
            <a:r>
              <a:rPr lang="en-US" altLang="zh-CN" sz="2000" dirty="0"/>
              <a:t>')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f.read</a:t>
            </a:r>
            <a:r>
              <a:rPr lang="en-US" altLang="zh-CN" sz="2000" dirty="0"/>
              <a:t>() b'\</a:t>
            </a:r>
            <a:r>
              <a:rPr lang="en-US" altLang="zh-CN" sz="2000" dirty="0" err="1"/>
              <a:t>xff</a:t>
            </a:r>
            <a:r>
              <a:rPr lang="en-US" altLang="zh-CN" sz="2000" dirty="0"/>
              <a:t>\xd8\</a:t>
            </a:r>
            <a:r>
              <a:rPr lang="en-US" altLang="zh-CN" sz="2000" dirty="0" err="1"/>
              <a:t>xff</a:t>
            </a:r>
            <a:r>
              <a:rPr lang="en-US" altLang="zh-CN" sz="2000" dirty="0"/>
              <a:t>\xe1\x00\x18Exif\x00\x00...' # </a:t>
            </a:r>
            <a:r>
              <a:rPr lang="zh-CN" altLang="en-US" sz="2000" dirty="0"/>
              <a:t>十六进制表示的字节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zh-CN" altLang="en-US" sz="2000" b="1" dirty="0" smtClean="0"/>
              <a:t>字符</a:t>
            </a:r>
            <a:r>
              <a:rPr lang="zh-CN" altLang="en-US" sz="2000" b="1" dirty="0"/>
              <a:t>编码</a:t>
            </a:r>
            <a:endParaRPr lang="zh-CN" altLang="en-US" sz="2000" b="1" dirty="0"/>
          </a:p>
          <a:p>
            <a:pPr marL="45720" indent="0">
              <a:buNone/>
            </a:pPr>
            <a:r>
              <a:rPr lang="zh-CN" altLang="en-US" sz="2000" dirty="0"/>
              <a:t>要读取非</a:t>
            </a:r>
            <a:r>
              <a:rPr lang="en-US" altLang="zh-CN" sz="2000" dirty="0"/>
              <a:t>UTF-8</a:t>
            </a:r>
            <a:r>
              <a:rPr lang="zh-CN" altLang="en-US" sz="2000" dirty="0"/>
              <a:t>编码的文本文件，需要给</a:t>
            </a:r>
            <a:r>
              <a:rPr lang="en-US" altLang="zh-CN" sz="2000" dirty="0"/>
              <a:t>open()</a:t>
            </a:r>
            <a:r>
              <a:rPr lang="zh-CN" altLang="en-US" sz="2000" dirty="0"/>
              <a:t>函数传入</a:t>
            </a:r>
            <a:r>
              <a:rPr lang="en-US" altLang="zh-CN" sz="2000" dirty="0"/>
              <a:t>encoding</a:t>
            </a:r>
            <a:r>
              <a:rPr lang="zh-CN" altLang="en-US" sz="2000" dirty="0"/>
              <a:t>参数，例如，读取</a:t>
            </a:r>
            <a:r>
              <a:rPr lang="en-US" altLang="zh-CN" sz="2000" dirty="0"/>
              <a:t>GBK</a:t>
            </a:r>
            <a:r>
              <a:rPr lang="zh-CN" altLang="en-US" sz="2000" dirty="0"/>
              <a:t>编码的文件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f = open('/Users/</a:t>
            </a:r>
            <a:r>
              <a:rPr lang="en-US" altLang="zh-CN" sz="2000" dirty="0" err="1"/>
              <a:t>michael</a:t>
            </a:r>
            <a:r>
              <a:rPr lang="en-US" altLang="zh-CN" sz="2000" dirty="0"/>
              <a:t>/gbk.txt', 'r', encoding='</a:t>
            </a:r>
            <a:r>
              <a:rPr lang="en-US" altLang="zh-CN" sz="2000" dirty="0" err="1"/>
              <a:t>gbk</a:t>
            </a:r>
            <a:r>
              <a:rPr lang="en-US" altLang="zh-CN" sz="2000" dirty="0"/>
              <a:t>', errors='ignore') 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写</a:t>
            </a:r>
            <a:r>
              <a:rPr lang="zh-CN" altLang="en-US" sz="2000" dirty="0"/>
              <a:t>文件和读文件是一样的，唯一区别是调用</a:t>
            </a:r>
            <a:r>
              <a:rPr lang="en-US" altLang="zh-CN" sz="2000" dirty="0"/>
              <a:t>open()</a:t>
            </a:r>
            <a:r>
              <a:rPr lang="zh-CN" altLang="en-US" sz="2000" dirty="0"/>
              <a:t>函数时，传入标识符</a:t>
            </a:r>
            <a:r>
              <a:rPr lang="en-US" altLang="zh-CN" sz="2000" dirty="0"/>
              <a:t>'w'</a:t>
            </a:r>
            <a:r>
              <a:rPr lang="zh-CN" altLang="en-US" sz="2000" dirty="0"/>
              <a:t>或者</a:t>
            </a:r>
            <a:r>
              <a:rPr lang="en-US" altLang="zh-CN" sz="2000" dirty="0"/>
              <a:t>'</a:t>
            </a:r>
            <a:r>
              <a:rPr lang="en-US" altLang="zh-CN" sz="2000" dirty="0" err="1"/>
              <a:t>wb</a:t>
            </a:r>
            <a:r>
              <a:rPr lang="en-US" altLang="zh-CN" sz="2000" dirty="0"/>
              <a:t>'</a:t>
            </a:r>
            <a:r>
              <a:rPr lang="zh-CN" altLang="en-US" sz="2000" dirty="0"/>
              <a:t>表示写文本文件或写二进制文件：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&gt;&gt;&gt; f = open('/Users/</a:t>
            </a:r>
            <a:r>
              <a:rPr lang="en-US" altLang="zh-CN" sz="2000" dirty="0" err="1"/>
              <a:t>michael</a:t>
            </a:r>
            <a:r>
              <a:rPr lang="en-US" altLang="zh-CN" sz="2000" dirty="0"/>
              <a:t>/test.txt', 'w')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f.write</a:t>
            </a:r>
            <a:r>
              <a:rPr lang="en-US" altLang="zh-CN" sz="2000" dirty="0"/>
              <a:t>('Hello, world</a:t>
            </a:r>
            <a:r>
              <a:rPr lang="en-US" altLang="zh-CN" sz="2000" dirty="0" smtClean="0"/>
              <a:t>!')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&gt;&gt;&gt; </a:t>
            </a:r>
            <a:r>
              <a:rPr lang="en-US" altLang="zh-CN" sz="2000" dirty="0" err="1"/>
              <a:t>f.close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 #</a:t>
            </a:r>
            <a:r>
              <a:rPr lang="zh-CN" altLang="en-US" sz="2000" dirty="0"/>
              <a:t>只有调用</a:t>
            </a:r>
            <a:r>
              <a:rPr lang="en-US" altLang="zh-CN" sz="2000" dirty="0"/>
              <a:t>close()</a:t>
            </a:r>
            <a:r>
              <a:rPr lang="zh-CN" altLang="en-US" sz="2000" dirty="0"/>
              <a:t>方法时，操作系统才保证把没有写入的数据全部写入</a:t>
            </a:r>
            <a:r>
              <a:rPr lang="zh-CN" altLang="en-US" sz="2000" dirty="0" smtClean="0"/>
              <a:t>磁盘。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zh-CN" altLang="en-US" sz="2000" dirty="0" smtClean="0"/>
              <a:t>忘记</a:t>
            </a:r>
            <a:r>
              <a:rPr lang="zh-CN" altLang="en-US" sz="2000" dirty="0"/>
              <a:t>调用</a:t>
            </a:r>
            <a:r>
              <a:rPr lang="en-US" altLang="zh-CN" sz="2000" dirty="0"/>
              <a:t>close()</a:t>
            </a:r>
            <a:r>
              <a:rPr lang="zh-CN" altLang="en-US" sz="2000" dirty="0"/>
              <a:t>的后果是数据可能只写了一部分到磁盘，剩下的丢失了。所以，还是用</a:t>
            </a:r>
            <a:r>
              <a:rPr lang="en-US" altLang="zh-CN" sz="2000" dirty="0"/>
              <a:t>with</a:t>
            </a:r>
            <a:r>
              <a:rPr lang="zh-CN" altLang="en-US" sz="2000" dirty="0"/>
              <a:t>语句来得保险：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/>
              <a:t>with open('/Users/</a:t>
            </a:r>
            <a:r>
              <a:rPr lang="en-US" altLang="zh-CN" sz="2000" dirty="0" err="1"/>
              <a:t>michael</a:t>
            </a:r>
            <a:r>
              <a:rPr lang="en-US" altLang="zh-CN" sz="2000" dirty="0"/>
              <a:t>/test.txt', 'w') as f: 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f.write</a:t>
            </a:r>
            <a:r>
              <a:rPr lang="en-US" altLang="zh-CN" sz="2000" dirty="0"/>
              <a:t>('Hello, world</a:t>
            </a:r>
            <a:r>
              <a:rPr lang="en-US" altLang="zh-CN" sz="2000" dirty="0" smtClean="0"/>
              <a:t>!')</a:t>
            </a:r>
            <a:endParaRPr lang="zh-CN" altLang="en-US" sz="2000" dirty="0"/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要</a:t>
            </a:r>
            <a:r>
              <a:rPr lang="zh-CN" altLang="en-US" dirty="0"/>
              <a:t>写入特定编码的文本文件</a:t>
            </a:r>
            <a:r>
              <a:rPr lang="zh-CN" altLang="en-US" dirty="0" smtClean="0"/>
              <a:t>，需要给</a:t>
            </a:r>
            <a:r>
              <a:rPr lang="en-US" altLang="zh-CN" dirty="0"/>
              <a:t>open()</a:t>
            </a:r>
            <a:r>
              <a:rPr lang="zh-CN" altLang="en-US" dirty="0"/>
              <a:t>函数传入</a:t>
            </a:r>
            <a:r>
              <a:rPr lang="en-US" altLang="zh-CN" dirty="0">
                <a:highlight>
                  <a:srgbClr val="FFFF00"/>
                </a:highlight>
              </a:rPr>
              <a:t>encoding</a:t>
            </a:r>
            <a:r>
              <a:rPr lang="zh-CN" altLang="en-US" dirty="0"/>
              <a:t>参数，将字符串自动转换成指定编码。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/>
              <a:t>'w'</a:t>
            </a:r>
            <a:r>
              <a:rPr lang="zh-CN" altLang="en-US" dirty="0"/>
              <a:t>模式写入文件时，如果文件已存在，会直接覆盖（相当于删掉后新写入一个文件）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如果希望</a:t>
            </a:r>
            <a:r>
              <a:rPr lang="zh-CN" altLang="en-US" dirty="0"/>
              <a:t>追加到文件末尾怎么办？可以传入</a:t>
            </a:r>
            <a:r>
              <a:rPr lang="en-US" altLang="zh-CN" dirty="0"/>
              <a:t>'a'</a:t>
            </a:r>
            <a:r>
              <a:rPr lang="zh-CN" altLang="en-US" dirty="0"/>
              <a:t>以追加（</a:t>
            </a:r>
            <a:r>
              <a:rPr lang="en-US" altLang="zh-CN" dirty="0"/>
              <a:t>append</a:t>
            </a:r>
            <a:r>
              <a:rPr lang="zh-CN" altLang="en-US" dirty="0"/>
              <a:t>）模式写入。</a:t>
            </a: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运行</a:t>
            </a:r>
            <a:r>
              <a:rPr lang="en-US" altLang="zh-CN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285366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交互式解释器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进入</a:t>
            </a:r>
            <a:r>
              <a:rPr lang="en-US" altLang="zh-CN" sz="2000" dirty="0" smtClean="0"/>
              <a:t>python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&gt;&gt;&gt;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命令行脚本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 script.py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集成开发环境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Anaconda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Pycharm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Vs code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sublime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b="1" dirty="0" smtClean="0"/>
              <a:t>练习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zh-CN" altLang="en-US" dirty="0" smtClean="0"/>
              <a:t>请</a:t>
            </a:r>
            <a:r>
              <a:rPr lang="zh-CN" altLang="en-US" dirty="0"/>
              <a:t>将本地一个</a:t>
            </a:r>
            <a:r>
              <a:rPr lang="zh-CN" altLang="en-US" dirty="0" smtClean="0"/>
              <a:t>文本文件读出并</a:t>
            </a:r>
            <a:r>
              <a:rPr lang="zh-CN" altLang="en-US" dirty="0"/>
              <a:t>打印出来：</a:t>
            </a: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b="1" dirty="0"/>
              <a:t>class Student(</a:t>
            </a:r>
            <a:r>
              <a:rPr lang="en-US" altLang="zh-CN" sz="1400" b="1" dirty="0">
                <a:solidFill>
                  <a:srgbClr val="FF0000"/>
                </a:solidFill>
              </a:rPr>
              <a:t>object</a:t>
            </a:r>
            <a:r>
              <a:rPr lang="en-US" altLang="zh-CN" sz="1400" b="1" dirty="0"/>
              <a:t>):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400" b="1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__</a:t>
            </a:r>
            <a:r>
              <a:rPr lang="en-US" altLang="zh-CN" sz="1400" b="1" dirty="0" err="1">
                <a:solidFill>
                  <a:srgbClr val="FF0000"/>
                </a:solidFill>
              </a:rPr>
              <a:t>init</a:t>
            </a:r>
            <a:r>
              <a:rPr lang="en-US" altLang="zh-CN" sz="1400" b="1" dirty="0">
                <a:solidFill>
                  <a:srgbClr val="FF0000"/>
                </a:solidFill>
              </a:rPr>
              <a:t>__</a:t>
            </a:r>
            <a:r>
              <a:rPr lang="en-US" altLang="zh-CN" sz="1400" dirty="0">
                <a:solidFill>
                  <a:srgbClr val="FF0000"/>
                </a:solidFill>
              </a:rPr>
              <a:t>(self</a:t>
            </a:r>
            <a:r>
              <a:rPr lang="en-US" altLang="zh-CN" sz="1400" dirty="0"/>
              <a:t>, name, score):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self.name </a:t>
            </a:r>
            <a:r>
              <a:rPr lang="en-US" altLang="zh-CN" sz="1400" dirty="0"/>
              <a:t>= name </a:t>
            </a:r>
            <a:r>
              <a:rPr lang="en-US" altLang="zh-CN" sz="1400" dirty="0" smtClean="0"/>
              <a:t> #</a:t>
            </a:r>
            <a:r>
              <a:rPr lang="zh-CN" altLang="en-US" sz="1400" dirty="0"/>
              <a:t>在创建实例的时候，可以把必须绑定的属性强制绑定到实例变量</a:t>
            </a:r>
            <a:r>
              <a:rPr lang="zh-CN" altLang="en-US" sz="1400" dirty="0" smtClean="0"/>
              <a:t>上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self.</a:t>
            </a:r>
            <a:r>
              <a:rPr lang="zh-CN" altLang="en-US" sz="1400" dirty="0"/>
              <a:t> </a:t>
            </a:r>
            <a:r>
              <a:rPr lang="en-US" altLang="zh-CN" sz="1400" dirty="0"/>
              <a:t>__</a:t>
            </a:r>
            <a:r>
              <a:rPr lang="en-US" altLang="zh-CN" sz="1400" dirty="0" smtClean="0"/>
              <a:t>score </a:t>
            </a:r>
            <a:r>
              <a:rPr lang="en-US" altLang="zh-CN" sz="1400" dirty="0"/>
              <a:t>= score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400" b="1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b="1" dirty="0" err="1"/>
              <a:t>print_score</a:t>
            </a:r>
            <a:r>
              <a:rPr lang="en-US" altLang="zh-CN" sz="1400" dirty="0"/>
              <a:t>(self):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print</a:t>
            </a:r>
            <a:r>
              <a:rPr lang="en-US" altLang="zh-CN" sz="1400" dirty="0"/>
              <a:t>('%s: %s' % (self.name, </a:t>
            </a:r>
            <a:r>
              <a:rPr lang="en-US" altLang="zh-CN" sz="1400" dirty="0" err="1"/>
              <a:t>self.score</a:t>
            </a:r>
            <a:r>
              <a:rPr lang="en-US" altLang="zh-CN" sz="1400" dirty="0" smtClean="0"/>
              <a:t>))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&gt;&gt;&gt; </a:t>
            </a:r>
            <a:r>
              <a:rPr lang="en-US" altLang="zh-CN" sz="1400" dirty="0" err="1" smtClean="0"/>
              <a:t>bart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Student('Bart Simpson', 59)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&gt;&gt;&gt; bart.name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&gt;&gt;&gt; </a:t>
            </a:r>
            <a:r>
              <a:rPr lang="en-US" altLang="zh-CN" sz="1400" dirty="0" err="1" smtClean="0"/>
              <a:t>print_score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bart</a:t>
            </a:r>
            <a:r>
              <a:rPr lang="en-US" altLang="zh-CN" sz="1400" dirty="0" smtClean="0"/>
              <a:t>)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对于静态语言（例如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）来说，如果需要传入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Animal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类型，则传入的对象必须是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Animal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类型或者它的子类，否则，将无法调用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run()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方法。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对于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这样的动态语言来说，则不一定需要传入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Animal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类型。我们只需要保证传入的对象有一个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run()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</a:rPr>
              <a:t>方法就可以了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820" y="836712"/>
            <a:ext cx="8856984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的安装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530915" cy="49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607341" y="1772816"/>
            <a:ext cx="887955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优点：第三</a:t>
            </a:r>
            <a:r>
              <a:rPr lang="zh-CN" altLang="en-US" sz="2400" dirty="0" smtClean="0"/>
              <a:t>方库丰富、编辑器、可同时配置多个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highlight>
                  <a:srgbClr val="FFFF00"/>
                </a:highlight>
              </a:rPr>
              <a:t>安装视频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3:54m-8:50m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https://www.bilibili.com/video/BV1tx411X7LH?from=search&amp;seid=11643622122291619329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学习内容</a:t>
            </a:r>
            <a:r>
              <a:rPr lang="zh-CN" altLang="en-US" dirty="0"/>
              <a:t>：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第一部分 </a:t>
            </a:r>
            <a:r>
              <a:rPr lang="en-US" altLang="zh-CN" sz="2000" b="1" dirty="0">
                <a:solidFill>
                  <a:srgbClr val="FFFF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简介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第二部分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Anaconda 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的安装</a:t>
            </a:r>
            <a:endParaRPr lang="zh-CN" altLang="en-US" sz="2000" b="1" dirty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第三部分 数据新闻的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编程基础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编程基础</a:t>
            </a:r>
            <a:endParaRPr lang="zh-CN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基础知识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基本数据类型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流程控制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函数与模块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数据读写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语句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一行默认显示一条语句</a:t>
            </a:r>
            <a:r>
              <a:rPr lang="zh-CN" altLang="en-US" sz="2000" dirty="0" smtClean="0"/>
              <a:t>。不需要语句结束符。</a:t>
            </a:r>
            <a:endParaRPr lang="en-US" altLang="zh-CN" sz="2000" dirty="0" smtClean="0"/>
          </a:p>
          <a:p>
            <a:r>
              <a:rPr lang="zh-CN" altLang="en-US" sz="2000" dirty="0" smtClean="0"/>
              <a:t>可以使用多行连接符（ </a:t>
            </a:r>
            <a:r>
              <a:rPr lang="en-US" altLang="zh-CN" sz="2000" dirty="0"/>
              <a:t>\</a:t>
            </a:r>
            <a:r>
              <a:rPr lang="zh-CN" altLang="en-US" sz="2000" dirty="0"/>
              <a:t>）将一行的语句分为多行</a:t>
            </a:r>
            <a:r>
              <a:rPr lang="zh-CN" altLang="en-US" sz="2000" dirty="0" smtClean="0"/>
              <a:t>显示</a:t>
            </a:r>
            <a:endParaRPr lang="en-US" altLang="zh-CN" sz="2000" dirty="0" smtClean="0"/>
          </a:p>
          <a:p>
            <a:pPr marL="45720" lvl="0" indent="0">
              <a:buNone/>
            </a:pPr>
            <a:r>
              <a:rPr lang="en-US" altLang="zh-CN" sz="2000" dirty="0" smtClean="0">
                <a:latin typeface="Arial Unicode MS" panose="020B0604020202020204" charset="-122"/>
              </a:rPr>
              <a:t>【</a:t>
            </a:r>
            <a:r>
              <a:rPr lang="zh-CN" altLang="en-US" sz="2000" dirty="0" smtClean="0">
                <a:latin typeface="Arial Unicode MS" panose="020B0604020202020204" charset="-122"/>
              </a:rPr>
              <a:t>例</a:t>
            </a:r>
            <a:r>
              <a:rPr lang="en-US" altLang="zh-CN" sz="2000" dirty="0" smtClean="0">
                <a:latin typeface="Arial Unicode MS" panose="020B0604020202020204" charset="-122"/>
              </a:rPr>
              <a:t>】</a:t>
            </a:r>
            <a:r>
              <a:rPr lang="zh-CN" altLang="zh-CN" sz="2000" dirty="0" smtClean="0">
                <a:latin typeface="Arial Unicode MS" panose="020B0604020202020204" charset="-122"/>
              </a:rPr>
              <a:t>total </a:t>
            </a:r>
            <a:r>
              <a:rPr lang="zh-CN" altLang="zh-CN" sz="2000" dirty="0">
                <a:latin typeface="Arial Unicode MS" panose="020B0604020202020204" charset="-122"/>
              </a:rPr>
              <a:t>= item_one + \ </a:t>
            </a:r>
            <a:endParaRPr lang="en-US" altLang="zh-CN" sz="2000" dirty="0" smtClean="0">
              <a:latin typeface="Arial Unicode MS" panose="020B0604020202020204" charset="-122"/>
            </a:endParaRPr>
          </a:p>
          <a:p>
            <a:pPr marL="45720" lvl="0" indent="0">
              <a:buNone/>
            </a:pPr>
            <a:r>
              <a:rPr lang="en-US" altLang="zh-CN" sz="2000" dirty="0" smtClean="0">
                <a:latin typeface="Arial Unicode MS" panose="020B0604020202020204" charset="-122"/>
              </a:rPr>
              <a:t>        </a:t>
            </a:r>
            <a:r>
              <a:rPr lang="zh-CN" altLang="zh-CN" sz="2000" dirty="0" smtClean="0">
                <a:latin typeface="Arial Unicode MS" panose="020B0604020202020204" charset="-122"/>
              </a:rPr>
              <a:t>item</a:t>
            </a:r>
            <a:r>
              <a:rPr lang="zh-CN" altLang="zh-CN" sz="2000" dirty="0">
                <a:latin typeface="Arial Unicode MS" panose="020B0604020202020204" charset="-122"/>
              </a:rPr>
              <a:t>_two + \</a:t>
            </a:r>
            <a:endParaRPr lang="en-US" altLang="zh-CN" sz="2000" dirty="0" smtClean="0">
              <a:latin typeface="Arial Unicode MS" panose="020B0604020202020204" charset="-122"/>
            </a:endParaRPr>
          </a:p>
          <a:p>
            <a:pPr marL="45720" lvl="0" indent="0">
              <a:buNone/>
            </a:pPr>
            <a:r>
              <a:rPr lang="en-US" altLang="zh-CN" sz="2000" dirty="0" smtClean="0">
                <a:latin typeface="Arial Unicode MS" panose="020B0604020202020204" charset="-122"/>
              </a:rPr>
              <a:t>        </a:t>
            </a:r>
            <a:r>
              <a:rPr lang="zh-CN" altLang="zh-CN" sz="2000" dirty="0" smtClean="0">
                <a:latin typeface="Arial Unicode MS" panose="020B0604020202020204" charset="-122"/>
              </a:rPr>
              <a:t>item</a:t>
            </a:r>
            <a:r>
              <a:rPr lang="zh-CN" altLang="zh-CN" sz="2000" dirty="0">
                <a:latin typeface="Arial Unicode MS" panose="020B0604020202020204" charset="-122"/>
              </a:rPr>
              <a:t>_three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/>
              <a:t>语句中包含 </a:t>
            </a:r>
            <a:r>
              <a:rPr lang="en-US" altLang="zh-CN" sz="2000" dirty="0"/>
              <a:t>[], {} </a:t>
            </a:r>
            <a:r>
              <a:rPr lang="zh-CN" altLang="en-US" sz="2000" dirty="0"/>
              <a:t>或 </a:t>
            </a:r>
            <a:r>
              <a:rPr lang="en-US" altLang="zh-CN" sz="2000" dirty="0"/>
              <a:t>() </a:t>
            </a:r>
            <a:r>
              <a:rPr lang="zh-CN" altLang="en-US" sz="2000" dirty="0"/>
              <a:t>括号就不需要使用多行</a:t>
            </a:r>
            <a:r>
              <a:rPr lang="zh-CN" altLang="en-US" sz="2000" dirty="0" smtClean="0"/>
              <a:t>连接符</a:t>
            </a:r>
            <a:r>
              <a:rPr lang="zh-CN" altLang="en-US" sz="2000" dirty="0"/>
              <a:t>（ </a:t>
            </a:r>
            <a:r>
              <a:rPr lang="en-US" altLang="zh-CN" sz="2000" dirty="0"/>
              <a:t>\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marL="45720" indent="0">
              <a:buNone/>
            </a:pPr>
            <a:r>
              <a:rPr lang="en-US" altLang="zh-CN" sz="2000" dirty="0">
                <a:latin typeface="Arial Unicode MS" panose="020B0604020202020204" charset="-122"/>
              </a:rPr>
              <a:t>【</a:t>
            </a:r>
            <a:r>
              <a:rPr lang="zh-CN" altLang="en-US" sz="2000" dirty="0">
                <a:latin typeface="Arial Unicode MS" panose="020B0604020202020204" charset="-122"/>
              </a:rPr>
              <a:t>例</a:t>
            </a:r>
            <a:r>
              <a:rPr lang="en-US" altLang="zh-CN" sz="2000" dirty="0">
                <a:latin typeface="Arial Unicode MS" panose="020B0604020202020204" charset="-122"/>
              </a:rPr>
              <a:t>】 </a:t>
            </a:r>
            <a:r>
              <a:rPr lang="zh-CN" altLang="zh-CN" sz="2000" dirty="0" smtClean="0">
                <a:latin typeface="Arial Unicode MS" panose="020B0604020202020204" charset="-122"/>
              </a:rPr>
              <a:t>days </a:t>
            </a:r>
            <a:r>
              <a:rPr lang="zh-CN" altLang="zh-CN" sz="2000" dirty="0">
                <a:latin typeface="Arial Unicode MS" panose="020B0604020202020204" charset="-122"/>
              </a:rPr>
              <a:t>= ['Monday', </a:t>
            </a:r>
            <a:endParaRPr lang="en-US" altLang="zh-CN" sz="2000" dirty="0" smtClean="0">
              <a:latin typeface="Arial Unicode MS" panose="020B0604020202020204" charset="-122"/>
            </a:endParaRPr>
          </a:p>
          <a:p>
            <a:pPr marL="45720" indent="0">
              <a:buNone/>
            </a:pPr>
            <a:r>
              <a:rPr lang="zh-CN" altLang="zh-CN" sz="2000" dirty="0" smtClean="0">
                <a:latin typeface="Arial Unicode MS" panose="020B0604020202020204" charset="-122"/>
              </a:rPr>
              <a:t>'</a:t>
            </a:r>
            <a:r>
              <a:rPr lang="zh-CN" altLang="zh-CN" sz="2000" dirty="0">
                <a:latin typeface="Arial Unicode MS" panose="020B0604020202020204" charset="-122"/>
              </a:rPr>
              <a:t>Friday']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/>
              <a:t>一</a:t>
            </a:r>
            <a:r>
              <a:rPr lang="zh-CN" altLang="en-US" sz="2000" dirty="0" smtClean="0"/>
              <a:t>行显示多条语句，</a:t>
            </a:r>
            <a:r>
              <a:rPr lang="zh-CN" altLang="en-US" sz="2000" dirty="0"/>
              <a:t>需用分号 </a:t>
            </a:r>
            <a:r>
              <a:rPr lang="en-US" altLang="zh-CN" sz="2000" dirty="0"/>
              <a:t>; </a:t>
            </a:r>
            <a:r>
              <a:rPr lang="zh-CN" altLang="en-US" sz="2000" dirty="0" smtClean="0"/>
              <a:t>分开</a:t>
            </a:r>
            <a:endParaRPr lang="zh-CN" altLang="en-US" sz="2000" dirty="0" smtClean="0"/>
          </a:p>
          <a:p>
            <a:r>
              <a:rPr altLang="en-US" sz="2000" dirty="0"/>
              <a:t>代码块</a:t>
            </a:r>
            <a:r>
              <a:rPr lang="en-US" altLang="zh-CN" sz="2000" dirty="0"/>
              <a:t>-</a:t>
            </a:r>
            <a:r>
              <a:rPr altLang="en-US" sz="2000" dirty="0"/>
              <a:t>缩进</a:t>
            </a:r>
            <a:endParaRPr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127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为什么选择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100" dirty="0">
                <a:latin typeface="黑体" panose="02010609060101010101" pitchFamily="49" charset="-122"/>
                <a:ea typeface="宋体" pitchFamily="2" charset="-122"/>
                <a:cs typeface="Helvetica" pitchFamily="34" charset="0"/>
              </a:rPr>
              <a:t>？</a:t>
            </a:r>
            <a:endParaRPr lang="en-US" altLang="zh-CN" kern="0" dirty="0" smtClean="0">
              <a:solidFill>
                <a:srgbClr val="3E3E3E"/>
              </a:solidFill>
              <a:latin typeface="仿宋" panose="02010609060101010101" pitchFamily="49" charset="-122"/>
              <a:ea typeface="宋体" pitchFamily="2" charset="-122"/>
              <a:cs typeface="Helvetica" pitchFamily="34" charset="0"/>
            </a:endParaRPr>
          </a:p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876" y="1916832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简单、易学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功能强大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开源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跨平台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资源</a:t>
            </a:r>
            <a:r>
              <a:rPr lang="zh-CN" altLang="en-US" sz="2400" dirty="0" smtClean="0"/>
              <a:t>丰富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在数据新闻领域有广泛应用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476672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28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zh-CN" sz="28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代码</a:t>
            </a:r>
            <a:r>
              <a:rPr lang="zh-CN" altLang="zh-CN" sz="2800" b="1" kern="0" dirty="0">
                <a:solidFill>
                  <a:schemeClr val="tx2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注释方法</a:t>
            </a:r>
            <a:endParaRPr lang="zh-CN" altLang="zh-CN" sz="2800" b="1" kern="100" dirty="0">
              <a:solidFill>
                <a:schemeClr val="tx2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28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1)</a:t>
            </a:r>
            <a:r>
              <a:rPr lang="zh-CN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在一行中，“</a:t>
            </a:r>
            <a:r>
              <a:rPr lang="en-US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#</a:t>
            </a:r>
            <a:r>
              <a:rPr lang="zh-CN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”后的语句不再执行，而表示被</a:t>
            </a:r>
            <a:r>
              <a:rPr lang="zh-CN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注释。</a:t>
            </a:r>
            <a:endParaRPr lang="zh-CN" altLang="zh-CN" sz="28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28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2)</a:t>
            </a:r>
            <a:r>
              <a:rPr lang="zh-CN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如果要进行大段的注释可以使用三个单引号</a:t>
            </a:r>
            <a:r>
              <a:rPr lang="zh-CN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（</a:t>
            </a:r>
            <a:r>
              <a:rPr lang="en-US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'''</a:t>
            </a:r>
            <a:r>
              <a:rPr lang="zh-CN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）</a:t>
            </a:r>
            <a:r>
              <a:rPr lang="zh-CN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或者双引号</a:t>
            </a:r>
            <a:r>
              <a:rPr lang="zh-CN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（</a:t>
            </a:r>
            <a:r>
              <a:rPr lang="en-US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"""</a:t>
            </a:r>
            <a:r>
              <a:rPr lang="zh-CN" altLang="zh-CN" sz="28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）</a:t>
            </a:r>
            <a:r>
              <a:rPr lang="zh-CN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将注释内容包围。单引号和双引号在使用上没有本质的差别。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476672"/>
            <a:ext cx="81589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400" kern="0" dirty="0" smtClean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【例】</a:t>
            </a:r>
            <a:r>
              <a:rPr lang="zh-CN" altLang="zh-CN" sz="24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三双引号注释段落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FF0000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#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 -*- coding: utf-8 -*-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FF0000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"""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Created on Sun Mar 13 21:20:06 2016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@author: yubg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FF0000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"""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lis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=[1,2,3]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for 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i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 in 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lis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:   #</a:t>
            </a:r>
            <a:r>
              <a:rPr lang="zh-CN" altLang="zh-CN" sz="24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半角状态冒号不能少，下一行注意缩进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    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i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+=1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49580" indent="304800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    print(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i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)</a:t>
            </a:r>
            <a:endParaRPr lang="zh-CN" altLang="zh-CN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    </a:t>
            </a:r>
            <a:endParaRPr lang="zh-CN" altLang="zh-CN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输出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 smtClean="0">
                <a:cs typeface="Times New Roman" panose="02020603050405020304" pitchFamily="18" charset="0"/>
              </a:rPr>
              <a:t>print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是一个常用函数，其功能就是输出括号中的</a:t>
            </a: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字符串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 smtClean="0">
                <a:cs typeface="Times New Roman" panose="02020603050405020304" pitchFamily="18" charset="0"/>
              </a:rPr>
              <a:t>print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的另一个用法：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后跟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多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以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逗号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分隔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的字符串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，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依次打印每个字符串，遇到逗号“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,”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会输出一个空格，因此，输出的字符串是这样拼起来的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28709" r="18220"/>
          <a:stretch>
            <a:fillRect/>
          </a:stretch>
        </p:blipFill>
        <p:spPr>
          <a:xfrm>
            <a:off x="1629916" y="4365104"/>
            <a:ext cx="6192688" cy="107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19549"/>
          <a:stretch>
            <a:fillRect/>
          </a:stretch>
        </p:blipFill>
        <p:spPr>
          <a:xfrm>
            <a:off x="1320130" y="2996952"/>
            <a:ext cx="4824537" cy="3285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0476" y="2997396"/>
            <a:ext cx="324036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q=123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(q)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type(p)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(p)):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print(p[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],end=',')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输出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14561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若要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将多个结果打印在一行，可以在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中添加</a:t>
            </a:r>
            <a:r>
              <a:rPr lang="en-US" altLang="zh-CN" sz="2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end=','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，如：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test_list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],end=',') 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，后面将会用到。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cs typeface="Times New Roman" panose="02020603050405020304" pitchFamily="18" charset="0"/>
              </a:rPr>
              <a:t>input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函数将用户输入的内容作为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形式返回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就算你输入的是数字，但这个返回的“数字”的类型是字符型。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【例】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输入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= input("Input: ")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要想获取数字，可以使用“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”函数将字符转化为数字。你可以用：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cs typeface="Times New Roman" panose="02020603050405020304" pitchFamily="18" charset="0"/>
              </a:rPr>
              <a:t>x = 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cs typeface="Times New Roman" panose="02020603050405020304" pitchFamily="18" charset="0"/>
              </a:rPr>
              <a:t>(input("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输入：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但需要注意，这里是不可以输入字符型，如输入字母则会报错，如输入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acd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Python</a:t>
            </a:r>
            <a:r>
              <a:rPr lang="zh-CN" altLang="en-US" dirty="0" smtClean="0">
                <a:solidFill>
                  <a:srgbClr val="FFFF00"/>
                </a:solidFill>
              </a:rPr>
              <a:t>编程基础</a:t>
            </a:r>
            <a:endParaRPr lang="zh-CN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基础知识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基本数据类型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流程控制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函数与模块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数据读写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常量和变量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7220" indent="-342900">
              <a:lnSpc>
                <a:spcPct val="150000"/>
              </a:lnSpc>
            </a:pPr>
            <a:r>
              <a:rPr lang="zh-CN" altLang="en-US" sz="2000" dirty="0" smtClean="0"/>
              <a:t>变量</a:t>
            </a:r>
            <a:r>
              <a:rPr lang="zh-CN" altLang="en-US" sz="2000" dirty="0"/>
              <a:t>在使用前都必须</a:t>
            </a:r>
            <a:r>
              <a:rPr lang="zh-CN" altLang="en-US" sz="2000" dirty="0" smtClean="0"/>
              <a:t>赋值</a:t>
            </a:r>
            <a:endParaRPr lang="en-US" altLang="zh-CN" sz="2000" dirty="0" smtClean="0"/>
          </a:p>
          <a:p>
            <a:pPr marL="617220" indent="-342900">
              <a:lnSpc>
                <a:spcPct val="150000"/>
              </a:lnSpc>
            </a:pPr>
            <a:r>
              <a:rPr lang="zh-CN" altLang="en-US" sz="2000" dirty="0" smtClean="0"/>
              <a:t>变量</a:t>
            </a:r>
            <a:r>
              <a:rPr lang="zh-CN" altLang="en-US" sz="2000" dirty="0"/>
              <a:t>可以指定不同的数据类型</a:t>
            </a:r>
            <a:endParaRPr lang="en-US" altLang="zh-CN" sz="2000" dirty="0"/>
          </a:p>
          <a:p>
            <a:pPr marL="617220" indent="-342900">
              <a:lnSpc>
                <a:spcPct val="150000"/>
              </a:lnSpc>
            </a:pPr>
            <a:r>
              <a:rPr lang="zh-CN" altLang="en-US" sz="2000" dirty="0" smtClean="0"/>
              <a:t>允许同时</a:t>
            </a:r>
            <a:r>
              <a:rPr lang="zh-CN" altLang="en-US" sz="2000" dirty="0"/>
              <a:t>为多个变量</a:t>
            </a:r>
            <a:r>
              <a:rPr lang="zh-CN" altLang="en-US" sz="2000" dirty="0" smtClean="0"/>
              <a:t>赋值 </a:t>
            </a:r>
            <a:endParaRPr lang="en-US" altLang="zh-CN" sz="2000" dirty="0" smtClean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= b = c = 1 </a:t>
            </a:r>
            <a:endParaRPr lang="en-US" altLang="zh-CN" sz="2000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a, b, c = 1, 2, "john"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69877" y="2348880"/>
          <a:ext cx="453650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学习资源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876" y="1772816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Bunoob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https://www.runoob.com/cssref/css-reference.html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W3school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https://www.w3school.com.cn/python/index.asp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pythonSpot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http://pythonspot.apachecn.org/#/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在数据新闻中的应用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https://www.bilibili.com/video/av201414939/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Python </a:t>
            </a:r>
            <a:r>
              <a:rPr lang="zh-CN" altLang="en-US" sz="2000" dirty="0"/>
              <a:t>中的标识符是</a:t>
            </a:r>
            <a:r>
              <a:rPr lang="zh-CN" altLang="en-US" sz="2000" dirty="0">
                <a:solidFill>
                  <a:srgbClr val="C00000"/>
                </a:solidFill>
              </a:rPr>
              <a:t>区分大小</a:t>
            </a:r>
            <a:r>
              <a:rPr lang="zh-CN" altLang="en-US" sz="2000" dirty="0"/>
              <a:t>写的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保留字不能作为</a:t>
            </a:r>
            <a:r>
              <a:rPr lang="zh-CN" altLang="en-US" sz="2000" dirty="0" smtClean="0"/>
              <a:t>标识符</a:t>
            </a:r>
            <a:r>
              <a:rPr lang="zh-CN" altLang="en-US" sz="2000" dirty="0"/>
              <a:t>。所有 </a:t>
            </a:r>
            <a:r>
              <a:rPr lang="en-US" altLang="zh-CN" sz="2000" dirty="0"/>
              <a:t>Python </a:t>
            </a:r>
            <a:r>
              <a:rPr lang="zh-CN" altLang="en-US" sz="2000" dirty="0" smtClean="0"/>
              <a:t>保留字关键字</a:t>
            </a:r>
            <a:r>
              <a:rPr lang="zh-CN" altLang="en-US" sz="2000" dirty="0"/>
              <a:t>只包含小写字母</a:t>
            </a:r>
            <a:endParaRPr lang="zh-CN" altLang="en-US" sz="2000" dirty="0"/>
          </a:p>
          <a:p>
            <a:r>
              <a:rPr lang="zh-CN" altLang="en-US" sz="2000" dirty="0"/>
              <a:t>以下划线开头的标识符是有特殊意义的。以</a:t>
            </a:r>
            <a:r>
              <a:rPr lang="zh-CN" altLang="en-US" sz="2000" dirty="0">
                <a:solidFill>
                  <a:srgbClr val="C00000"/>
                </a:solidFill>
              </a:rPr>
              <a:t>单下划线开头 </a:t>
            </a:r>
            <a:r>
              <a:rPr lang="en-US" altLang="zh-CN" sz="2000" dirty="0">
                <a:solidFill>
                  <a:srgbClr val="C00000"/>
                </a:solidFill>
              </a:rPr>
              <a:t>_foo </a:t>
            </a:r>
            <a:r>
              <a:rPr lang="zh-CN" altLang="en-US" sz="2000" dirty="0">
                <a:solidFill>
                  <a:srgbClr val="C00000"/>
                </a:solidFill>
              </a:rPr>
              <a:t>的代表不能直接访问的类属性</a:t>
            </a:r>
            <a:r>
              <a:rPr lang="zh-CN" altLang="en-US" sz="2000" dirty="0"/>
              <a:t>，需通过类提供的接口进行访问，不能用 </a:t>
            </a:r>
            <a:r>
              <a:rPr lang="en-US" altLang="zh-CN" sz="2000" dirty="0"/>
              <a:t>from xxx import * </a:t>
            </a:r>
            <a:r>
              <a:rPr lang="zh-CN" altLang="en-US" sz="2000" dirty="0"/>
              <a:t>而导入。</a:t>
            </a:r>
            <a:endParaRPr lang="zh-CN" altLang="en-US" sz="2000" dirty="0"/>
          </a:p>
          <a:p>
            <a:r>
              <a:rPr lang="zh-CN" altLang="en-US" sz="2000" dirty="0"/>
              <a:t>以</a:t>
            </a:r>
            <a:r>
              <a:rPr lang="zh-CN" altLang="en-US" sz="2000" dirty="0">
                <a:solidFill>
                  <a:srgbClr val="C00000"/>
                </a:solidFill>
              </a:rPr>
              <a:t>双下划线开头的 </a:t>
            </a:r>
            <a:r>
              <a:rPr lang="en-US" altLang="zh-CN" sz="2000" dirty="0">
                <a:solidFill>
                  <a:srgbClr val="C00000"/>
                </a:solidFill>
              </a:rPr>
              <a:t>__foo </a:t>
            </a:r>
            <a:r>
              <a:rPr lang="zh-CN" altLang="en-US" sz="2000" dirty="0">
                <a:solidFill>
                  <a:srgbClr val="C00000"/>
                </a:solidFill>
              </a:rPr>
              <a:t>代表类的私有成员</a:t>
            </a:r>
            <a:r>
              <a:rPr lang="zh-CN" altLang="en-US" sz="2000" dirty="0"/>
              <a:t>，以双下划线开头和结尾的 </a:t>
            </a:r>
            <a:r>
              <a:rPr lang="en-US" altLang="zh-CN" sz="2000" dirty="0"/>
              <a:t>__foo__ </a:t>
            </a:r>
            <a:r>
              <a:rPr lang="zh-CN" altLang="en-US" sz="2000" dirty="0"/>
              <a:t>代表 </a:t>
            </a:r>
            <a:r>
              <a:rPr lang="en-US" altLang="zh-CN" sz="2000" dirty="0"/>
              <a:t>Python </a:t>
            </a:r>
            <a:r>
              <a:rPr lang="zh-CN" altLang="en-US" sz="2000" dirty="0"/>
              <a:t>里特殊方法专用的标识，如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 </a:t>
            </a:r>
            <a:r>
              <a:rPr lang="zh-CN" altLang="en-US" sz="2000" dirty="0"/>
              <a:t>代表类的构造函数。</a:t>
            </a:r>
            <a:endParaRPr lang="zh-CN" altLang="en-US" sz="2000" dirty="0"/>
          </a:p>
          <a:p>
            <a:r>
              <a:rPr lang="zh-CN" altLang="en-US" sz="2000" dirty="0"/>
              <a:t>驼峰法命名法</a:t>
            </a:r>
            <a:r>
              <a:rPr lang="en-US" altLang="zh-CN" sz="2000" dirty="0"/>
              <a:t>  compareTo</a:t>
            </a:r>
            <a:endParaRPr lang="zh-CN" altLang="en-US" sz="2000" dirty="0"/>
          </a:p>
          <a:p>
            <a:r>
              <a:rPr lang="zh-CN" altLang="en-US" sz="2000" dirty="0"/>
              <a:t>下划线法命名法</a:t>
            </a:r>
            <a:r>
              <a:rPr lang="en-US" altLang="zh-CN" sz="2000" dirty="0"/>
              <a:t> compare_to</a:t>
            </a:r>
            <a:endParaRPr lang="zh-CN" altLang="en-US" sz="2000" dirty="0"/>
          </a:p>
          <a:p>
            <a:r>
              <a:rPr lang="en-US" altLang="zh-CN" sz="2000" dirty="0"/>
              <a:t>pascal</a:t>
            </a:r>
            <a:r>
              <a:rPr altLang="en-US" sz="2000" dirty="0"/>
              <a:t>命名法</a:t>
            </a:r>
            <a:r>
              <a:rPr lang="en-US" altLang="zh-CN" sz="2000" dirty="0"/>
              <a:t> CompareTo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548" y="1772816"/>
            <a:ext cx="9753600" cy="252028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b="1" kern="0" dirty="0" smtClean="0">
                <a:cs typeface="宋体" pitchFamily="2" charset="-122"/>
              </a:rPr>
              <a:t>查看数据类型的方法：</a:t>
            </a:r>
            <a:r>
              <a:rPr lang="en-US" altLang="zh-CN" sz="2000" kern="0" dirty="0" smtClean="0">
                <a:cs typeface="宋体" pitchFamily="2" charset="-122"/>
              </a:rPr>
              <a:t>type(</a:t>
            </a:r>
            <a:r>
              <a:rPr lang="zh-CN" altLang="zh-CN" sz="2000" kern="0" dirty="0" smtClean="0">
                <a:cs typeface="宋体" pitchFamily="2" charset="-122"/>
              </a:rPr>
              <a:t>变量名</a:t>
            </a:r>
            <a:r>
              <a:rPr lang="en-US" altLang="zh-CN" sz="2000" kern="0" dirty="0" smtClean="0">
                <a:cs typeface="宋体" pitchFamily="2" charset="-122"/>
              </a:rPr>
              <a:t>)</a:t>
            </a:r>
            <a:endParaRPr lang="zh-CN" altLang="zh-CN" sz="2000" kern="100" dirty="0" smtClean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smtClean="0">
                <a:cs typeface="宋体" pitchFamily="2" charset="-122"/>
              </a:rPr>
              <a:t>&gt;&gt;&gt; </a:t>
            </a:r>
            <a:r>
              <a:rPr lang="en-US" altLang="zh-CN" sz="2000" kern="0" dirty="0">
                <a:cs typeface="宋体" pitchFamily="2" charset="-122"/>
              </a:rPr>
              <a:t>a = 1  #</a:t>
            </a:r>
            <a:r>
              <a:rPr lang="en-US" altLang="zh-CN" sz="2000" kern="0" dirty="0" err="1">
                <a:cs typeface="宋体" pitchFamily="2" charset="-122"/>
              </a:rPr>
              <a:t>int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&gt;&gt;&gt; type(a)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&lt;class '</a:t>
            </a:r>
            <a:r>
              <a:rPr lang="en-US" altLang="zh-CN" sz="2000" kern="0" dirty="0" err="1">
                <a:cs typeface="宋体" pitchFamily="2" charset="-122"/>
              </a:rPr>
              <a:t>int</a:t>
            </a:r>
            <a:r>
              <a:rPr lang="en-US" altLang="zh-CN" sz="2000" kern="0" dirty="0">
                <a:cs typeface="宋体" pitchFamily="2" charset="-122"/>
              </a:rPr>
              <a:t>'&gt;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&gt;&gt;&gt; b = </a:t>
            </a:r>
            <a:r>
              <a:rPr lang="en-US" altLang="zh-CN" sz="2000" kern="0" dirty="0">
                <a:solidFill>
                  <a:srgbClr val="C00000"/>
                </a:solidFill>
                <a:cs typeface="宋体" pitchFamily="2" charset="-122"/>
              </a:rPr>
              <a:t>True</a:t>
            </a:r>
            <a:r>
              <a:rPr lang="en-US" altLang="zh-CN" sz="2000" kern="0" dirty="0">
                <a:cs typeface="宋体" pitchFamily="2" charset="-122"/>
              </a:rPr>
              <a:t>  #</a:t>
            </a:r>
            <a:r>
              <a:rPr lang="en-US" altLang="zh-CN" sz="2000" kern="0" dirty="0" err="1">
                <a:cs typeface="宋体" pitchFamily="2" charset="-122"/>
              </a:rPr>
              <a:t>boolean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&gt;&gt;&gt; type(b)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&lt;class 'bool'&gt;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cs typeface="宋体" pitchFamily="2" charset="-122"/>
              </a:rPr>
              <a:t>&gt;&gt;&gt; c = 4+3j  #</a:t>
            </a:r>
            <a:r>
              <a:rPr lang="en-US" altLang="zh-CN" sz="2000" kern="0" dirty="0">
                <a:solidFill>
                  <a:srgbClr val="C00000"/>
                </a:solidFill>
                <a:cs typeface="宋体" pitchFamily="2" charset="-122"/>
              </a:rPr>
              <a:t>complex</a:t>
            </a:r>
            <a:endParaRPr lang="zh-CN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5606" y="4581128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左大括号 4"/>
          <p:cNvSpPr/>
          <p:nvPr/>
        </p:nvSpPr>
        <p:spPr>
          <a:xfrm rot="16200000">
            <a:off x="3286100" y="4797152"/>
            <a:ext cx="216024" cy="295232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8028" y="6381328"/>
            <a:ext cx="205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基本数据类型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8224677" y="3975090"/>
            <a:ext cx="131957" cy="453650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62520" y="6396355"/>
            <a:ext cx="357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基本数据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结构（标准数据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类型）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kern="100" dirty="0" smtClean="0">
                <a:cs typeface="Times New Roman" panose="02020603050405020304" pitchFamily="18" charset="0"/>
              </a:rPr>
              <a:t>整数</a:t>
            </a: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100" dirty="0"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>
                <a:cs typeface="Times New Roman" panose="02020603050405020304" pitchFamily="18" charset="0"/>
              </a:rPr>
              <a:t>可以处理任意大小的整数</a:t>
            </a:r>
            <a:r>
              <a:rPr lang="zh-CN" altLang="en-US" sz="2000" kern="100" dirty="0" smtClean="0">
                <a:cs typeface="Times New Roman" panose="02020603050405020304" pitchFamily="18" charset="0"/>
              </a:rPr>
              <a:t>，包括</a:t>
            </a:r>
            <a:r>
              <a:rPr lang="zh-CN" altLang="en-US" sz="2000" kern="100" dirty="0">
                <a:cs typeface="Times New Roman" panose="02020603050405020304" pitchFamily="18" charset="0"/>
              </a:rPr>
              <a:t>负整数，在程序中的表示方法和数学上的写法一模一样，例如：</a:t>
            </a:r>
            <a:r>
              <a:rPr lang="en-US" altLang="zh-CN" sz="2000" kern="100" dirty="0"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-8080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，等等。</a:t>
            </a: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kern="100" dirty="0" smtClean="0">
                <a:cs typeface="Times New Roman" panose="02020603050405020304" pitchFamily="18" charset="0"/>
              </a:rPr>
              <a:t>有时候</a:t>
            </a:r>
            <a:r>
              <a:rPr lang="zh-CN" altLang="en-US" sz="2000" kern="100" dirty="0">
                <a:cs typeface="Times New Roman" panose="02020603050405020304" pitchFamily="18" charset="0"/>
              </a:rPr>
              <a:t>用十六进制表示整数比较方便，十六进制用</a:t>
            </a:r>
            <a:r>
              <a:rPr lang="en-US" altLang="zh-CN" sz="2000" kern="100" dirty="0">
                <a:cs typeface="Times New Roman" panose="02020603050405020304" pitchFamily="18" charset="0"/>
              </a:rPr>
              <a:t>0x</a:t>
            </a:r>
            <a:r>
              <a:rPr lang="zh-CN" altLang="en-US" sz="2000" kern="100" dirty="0">
                <a:cs typeface="Times New Roman" panose="02020603050405020304" pitchFamily="18" charset="0"/>
              </a:rPr>
              <a:t>前缀和</a:t>
            </a:r>
            <a:r>
              <a:rPr lang="en-US" altLang="zh-CN" sz="2000" kern="100" dirty="0">
                <a:cs typeface="Times New Roman" panose="02020603050405020304" pitchFamily="18" charset="0"/>
              </a:rPr>
              <a:t>0-9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a-f</a:t>
            </a:r>
            <a:r>
              <a:rPr lang="zh-CN" altLang="en-US" sz="2000" kern="100" dirty="0">
                <a:cs typeface="Times New Roman" panose="02020603050405020304" pitchFamily="18" charset="0"/>
              </a:rPr>
              <a:t>表示，例如：</a:t>
            </a:r>
            <a:r>
              <a:rPr lang="en-US" altLang="zh-CN" sz="2000" b="1" kern="100" dirty="0">
                <a:cs typeface="Times New Roman" panose="02020603050405020304" pitchFamily="18" charset="0"/>
              </a:rPr>
              <a:t>0x</a:t>
            </a:r>
            <a:r>
              <a:rPr lang="en-US" altLang="zh-CN" sz="2000" kern="100" dirty="0">
                <a:cs typeface="Times New Roman" panose="02020603050405020304" pitchFamily="18" charset="0"/>
              </a:rPr>
              <a:t>ff00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0xa5b4c3d2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，等等。</a:t>
            </a: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kern="100" dirty="0" smtClean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kern="100" dirty="0" smtClean="0">
                <a:cs typeface="Times New Roman" panose="02020603050405020304" pitchFamily="18" charset="0"/>
              </a:rPr>
              <a:t>浮点数</a:t>
            </a: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kern="100" dirty="0">
                <a:cs typeface="Times New Roman" panose="02020603050405020304" pitchFamily="18" charset="0"/>
              </a:rPr>
              <a:t>浮点数也就是小数，之所以称为浮点数，是因为按照科学记数法表示时，一个浮点数的小数点位置是可变的，比如，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1.23x109</a:t>
            </a:r>
            <a:r>
              <a:rPr lang="zh-CN" altLang="en-US" sz="20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cs typeface="Times New Roman" panose="02020603050405020304" pitchFamily="18" charset="0"/>
              </a:rPr>
              <a:t>12.3x108</a:t>
            </a:r>
            <a:r>
              <a:rPr lang="zh-CN" altLang="en-US" sz="2000" kern="100" dirty="0">
                <a:cs typeface="Times New Roman" panose="02020603050405020304" pitchFamily="18" charset="0"/>
              </a:rPr>
              <a:t>是完全相等的。浮点数可以用数学写法，如</a:t>
            </a:r>
            <a:r>
              <a:rPr lang="en-US" altLang="zh-CN" sz="2000" kern="100" dirty="0">
                <a:cs typeface="Times New Roman" panose="02020603050405020304" pitchFamily="18" charset="0"/>
              </a:rPr>
              <a:t>1.23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3.14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-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9.01</a:t>
            </a:r>
            <a:r>
              <a:rPr lang="zh-CN" altLang="en-US" sz="2000" kern="100" dirty="0" smtClean="0">
                <a:cs typeface="Times New Roman" panose="02020603050405020304" pitchFamily="18" charset="0"/>
              </a:rPr>
              <a:t>。对于</a:t>
            </a:r>
            <a:r>
              <a:rPr lang="zh-CN" altLang="en-US" sz="2000" kern="100" dirty="0">
                <a:cs typeface="Times New Roman" panose="02020603050405020304" pitchFamily="18" charset="0"/>
              </a:rPr>
              <a:t>很大或很小的浮点数，就必须用科学计数法表示，把</a:t>
            </a:r>
            <a:r>
              <a:rPr lang="en-US" altLang="zh-CN" sz="2000" kern="100" dirty="0"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cs typeface="Times New Roman" panose="02020603050405020304" pitchFamily="18" charset="0"/>
              </a:rPr>
              <a:t>替代，</a:t>
            </a:r>
            <a:r>
              <a:rPr lang="en-US" altLang="zh-CN" sz="2000" kern="100" dirty="0">
                <a:cs typeface="Times New Roman" panose="02020603050405020304" pitchFamily="18" charset="0"/>
              </a:rPr>
              <a:t>1.23x109</a:t>
            </a:r>
            <a:r>
              <a:rPr lang="zh-CN" altLang="en-US" sz="2000" kern="100" dirty="0">
                <a:cs typeface="Times New Roman" panose="02020603050405020304" pitchFamily="18" charset="0"/>
              </a:rPr>
              <a:t>就是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1.23e9</a:t>
            </a:r>
            <a:r>
              <a:rPr lang="zh-CN" altLang="en-US" sz="2000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0.000012</a:t>
            </a:r>
            <a:r>
              <a:rPr lang="zh-CN" altLang="en-US" sz="2000" kern="100" dirty="0">
                <a:cs typeface="Times New Roman" panose="02020603050405020304" pitchFamily="18" charset="0"/>
              </a:rPr>
              <a:t>可以写成</a:t>
            </a:r>
            <a:r>
              <a:rPr lang="en-US" altLang="zh-CN" sz="2000" kern="100" dirty="0">
                <a:cs typeface="Times New Roman" panose="02020603050405020304" pitchFamily="18" charset="0"/>
              </a:rPr>
              <a:t>1.2e-5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，等等。</a:t>
            </a: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kern="100" dirty="0"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kern="100" dirty="0">
                <a:cs typeface="Times New Roman" panose="02020603050405020304" pitchFamily="18" charset="0"/>
              </a:rPr>
              <a:t>整数和浮点数在计算机内部存储的方式是不同的，整数运算永远是精确的（除法难道也是精确的？是的！），而浮点数运算则可能会有四舍五入的误差。</a:t>
            </a: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217614" y="-531440"/>
          <a:ext cx="1003171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243769" y="1824908"/>
          <a:ext cx="10081120" cy="4304557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1152129"/>
                <a:gridCol w="5347540"/>
                <a:gridCol w="3581451"/>
              </a:tblGrid>
              <a:tr h="4728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ea typeface="仿宋" panose="02010609060101010101" pitchFamily="49" charset="-122"/>
                        </a:rPr>
                        <a:t>操作符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ea typeface="仿宋" panose="02010609060101010101" pitchFamily="49" charset="-122"/>
                        </a:rPr>
                        <a:t>描述符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ea typeface="仿宋" panose="02010609060101010101" pitchFamily="49" charset="-122"/>
                        </a:rPr>
                        <a:t>例子（</a:t>
                      </a:r>
                      <a:r>
                        <a:rPr lang="en-US" sz="2000" kern="0" dirty="0">
                          <a:effectLst/>
                          <a:ea typeface="仿宋" panose="02010609060101010101" pitchFamily="49" charset="-122"/>
                        </a:rPr>
                        <a:t>a=10,b=20</a:t>
                      </a:r>
                      <a:r>
                        <a:rPr lang="zh-CN" sz="2000" kern="0" dirty="0">
                          <a:effectLst/>
                          <a:ea typeface="仿宋" panose="02010609060101010101" pitchFamily="49" charset="-122"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615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+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ea typeface="仿宋" panose="02010609060101010101" pitchFamily="49" charset="-122"/>
                        </a:rPr>
                        <a:t>加法</a:t>
                      </a: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>
                          <a:effectLst/>
                          <a:ea typeface="仿宋" panose="02010609060101010101" pitchFamily="49" charset="-122"/>
                        </a:rPr>
                        <a:t>加</a:t>
                      </a: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>
                          <a:effectLst/>
                          <a:ea typeface="仿宋" panose="02010609060101010101" pitchFamily="49" charset="-122"/>
                        </a:rPr>
                        <a:t>两个对象相加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a + b = 30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615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-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ea typeface="仿宋" panose="02010609060101010101" pitchFamily="49" charset="-122"/>
                        </a:rPr>
                        <a:t>减法</a:t>
                      </a:r>
                      <a:r>
                        <a:rPr lang="en-US" sz="2000" kern="100" dirty="0"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 dirty="0">
                          <a:effectLst/>
                          <a:ea typeface="仿宋" panose="02010609060101010101" pitchFamily="49" charset="-122"/>
                        </a:rPr>
                        <a:t>得到负数或是一个数减去另一个数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a - b = -10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97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*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ea typeface="仿宋" panose="02010609060101010101" pitchFamily="49" charset="-122"/>
                        </a:rPr>
                        <a:t>乘法</a:t>
                      </a:r>
                      <a:r>
                        <a:rPr lang="en-US" sz="2000" kern="100" dirty="0"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 dirty="0">
                          <a:effectLst/>
                          <a:ea typeface="仿宋" panose="02010609060101010101" pitchFamily="49" charset="-122"/>
                        </a:rPr>
                        <a:t>两个数相乘或是返回一个被重复若干次的字符串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a * b = 200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615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/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除法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– b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除以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a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b / a = 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2.0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615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ea typeface="仿宋" panose="02010609060101010101" pitchFamily="49" charset="-122"/>
                        </a:rPr>
                        <a:t>取模</a:t>
                      </a:r>
                      <a:r>
                        <a:rPr lang="en-US" sz="2000" kern="100"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>
                          <a:effectLst/>
                          <a:ea typeface="仿宋" panose="02010609060101010101" pitchFamily="49" charset="-122"/>
                        </a:rPr>
                        <a:t>返回除法的余数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ea typeface="仿宋" panose="02010609060101010101" pitchFamily="49" charset="-122"/>
                        </a:rPr>
                        <a:t>b % a = 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615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**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指数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- 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返回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a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的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次幂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a**b = 10 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的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20</a:t>
                      </a:r>
                      <a:r>
                        <a:rPr alt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次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幂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 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979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//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取整除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 - </a:t>
                      </a: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返回商的整数部分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9//2 =  4 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ea typeface="仿宋" panose="02010609060101010101" pitchFamily="49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而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ea typeface="仿宋" panose="02010609060101010101" pitchFamily="49" charset="-122"/>
                        </a:rPr>
                        <a:t> 9.0//2.0 = 4.0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</a:rPr>
              <a:t>Python </a:t>
            </a:r>
            <a:r>
              <a:rPr lang="zh-CN" altLang="en-US" sz="2000" dirty="0">
                <a:latin typeface="仿宋" panose="02010609060101010101" pitchFamily="49" charset="-122"/>
              </a:rPr>
              <a:t>中数学运算常用的函数基本都在 </a:t>
            </a:r>
            <a:r>
              <a:rPr lang="en-US" altLang="zh-CN" sz="2000" dirty="0">
                <a:latin typeface="仿宋" panose="02010609060101010101" pitchFamily="49" charset="-122"/>
              </a:rPr>
              <a:t>math </a:t>
            </a:r>
            <a:r>
              <a:rPr lang="zh-CN" altLang="en-US" sz="2000" dirty="0">
                <a:latin typeface="仿宋" panose="02010609060101010101" pitchFamily="49" charset="-122"/>
              </a:rPr>
              <a:t>模块、</a:t>
            </a:r>
            <a:r>
              <a:rPr lang="en-US" altLang="zh-CN" sz="2000" dirty="0" err="1">
                <a:latin typeface="仿宋" panose="02010609060101010101" pitchFamily="49" charset="-122"/>
              </a:rPr>
              <a:t>cmath</a:t>
            </a:r>
            <a:r>
              <a:rPr lang="en-US" altLang="zh-CN" sz="2000" dirty="0">
                <a:latin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</a:rPr>
              <a:t>模块中</a:t>
            </a:r>
            <a:r>
              <a:rPr lang="zh-CN" altLang="en-US" sz="2000" dirty="0" smtClean="0">
                <a:latin typeface="仿宋" panose="02010609060101010101" pitchFamily="49" charset="-122"/>
              </a:rPr>
              <a:t>。</a:t>
            </a:r>
            <a:endParaRPr lang="en-US" altLang="zh-CN" sz="2000" dirty="0" smtClean="0">
              <a:latin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</a:rPr>
              <a:t>要使用 </a:t>
            </a:r>
            <a:r>
              <a:rPr lang="en-US" altLang="zh-CN" sz="2000" dirty="0" smtClean="0">
                <a:latin typeface="仿宋" panose="02010609060101010101" pitchFamily="49" charset="-122"/>
              </a:rPr>
              <a:t>math </a:t>
            </a:r>
            <a:r>
              <a:rPr lang="zh-CN" altLang="en-US" sz="2000" dirty="0">
                <a:latin typeface="仿宋" panose="02010609060101010101" pitchFamily="49" charset="-122"/>
              </a:rPr>
              <a:t>或 </a:t>
            </a:r>
            <a:r>
              <a:rPr lang="en-US" altLang="zh-CN" sz="2000" dirty="0" err="1">
                <a:latin typeface="仿宋" panose="02010609060101010101" pitchFamily="49" charset="-122"/>
              </a:rPr>
              <a:t>cmath</a:t>
            </a:r>
            <a:r>
              <a:rPr lang="en-US" altLang="zh-CN" sz="2000" dirty="0">
                <a:latin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</a:rPr>
              <a:t>函数必须先导入</a:t>
            </a:r>
            <a:r>
              <a:rPr lang="zh-CN" altLang="en-US" sz="2000" dirty="0" smtClean="0">
                <a:latin typeface="仿宋" panose="02010609060101010101" pitchFamily="49" charset="-122"/>
              </a:rPr>
              <a:t>： </a:t>
            </a:r>
            <a:r>
              <a:rPr lang="en-US" altLang="zh-CN" sz="2000" dirty="0">
                <a:latin typeface="仿宋" panose="02010609060101010101" pitchFamily="49" charset="-122"/>
              </a:rPr>
              <a:t>import </a:t>
            </a:r>
            <a:r>
              <a:rPr lang="en-US" altLang="zh-CN" sz="2000" dirty="0" smtClean="0">
                <a:latin typeface="仿宋" panose="02010609060101010101" pitchFamily="49" charset="-122"/>
              </a:rPr>
              <a:t>math</a:t>
            </a:r>
            <a:endParaRPr lang="en-US" altLang="zh-CN" sz="2000" dirty="0" smtClean="0">
              <a:latin typeface="仿宋" panose="02010609060101010101" pitchFamily="49" charset="-122"/>
            </a:endParaRPr>
          </a:p>
          <a:p>
            <a:pPr lvl="0"/>
            <a:r>
              <a:rPr lang="zh-CN" altLang="en-US" sz="2000" dirty="0" smtClean="0">
                <a:latin typeface="仿宋" panose="02010609060101010101" pitchFamily="49" charset="-122"/>
              </a:rPr>
              <a:t>查看 </a:t>
            </a:r>
            <a:r>
              <a:rPr lang="en-US" altLang="zh-CN" sz="2000" dirty="0">
                <a:latin typeface="仿宋" panose="02010609060101010101" pitchFamily="49" charset="-122"/>
              </a:rPr>
              <a:t>math </a:t>
            </a:r>
            <a:r>
              <a:rPr lang="zh-CN" altLang="en-US" sz="2000" dirty="0" smtClean="0">
                <a:latin typeface="仿宋" panose="02010609060101010101" pitchFamily="49" charset="-122"/>
              </a:rPr>
              <a:t>包</a:t>
            </a:r>
            <a:r>
              <a:rPr lang="zh-CN" altLang="en-US" sz="2000" dirty="0">
                <a:latin typeface="仿宋" panose="02010609060101010101" pitchFamily="49" charset="-122"/>
              </a:rPr>
              <a:t>中的内容</a:t>
            </a:r>
            <a:r>
              <a:rPr lang="en-US" altLang="zh-CN" sz="2000" dirty="0" smtClean="0">
                <a:latin typeface="仿宋" panose="02010609060101010101" pitchFamily="49" charset="-122"/>
              </a:rPr>
              <a:t>:    </a:t>
            </a:r>
            <a:r>
              <a:rPr lang="zh-CN" altLang="zh-CN" sz="2000" dirty="0" smtClean="0">
                <a:latin typeface="仿宋" panose="02010609060101010101" pitchFamily="49" charset="-122"/>
              </a:rPr>
              <a:t>dir</a:t>
            </a:r>
            <a:r>
              <a:rPr lang="zh-CN" altLang="zh-CN" sz="2000" dirty="0">
                <a:latin typeface="仿宋" panose="02010609060101010101" pitchFamily="49" charset="-122"/>
              </a:rPr>
              <a:t>(math) </a:t>
            </a:r>
            <a:endParaRPr lang="en-US" altLang="zh-CN" sz="2000" dirty="0" smtClean="0">
              <a:latin typeface="仿宋" panose="02010609060101010101" pitchFamily="49" charset="-122"/>
            </a:endParaRPr>
          </a:p>
          <a:p>
            <a:r>
              <a:rPr lang="zh-CN" altLang="en-US" sz="2000" dirty="0" smtClean="0"/>
              <a:t>精确数值运算，可使用扩展库 </a:t>
            </a:r>
            <a:r>
              <a:rPr lang="en-US" altLang="zh-CN" sz="2000" dirty="0" err="1" smtClean="0"/>
              <a:t>Numpy</a:t>
            </a: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个布尔值只有</a:t>
            </a:r>
            <a:r>
              <a:rPr lang="en-US" altLang="zh-CN" sz="2000" dirty="0"/>
              <a:t>True</a:t>
            </a:r>
            <a:r>
              <a:rPr lang="zh-CN" altLang="en-US" sz="2000" dirty="0"/>
              <a:t>、</a:t>
            </a:r>
            <a:r>
              <a:rPr lang="en-US" altLang="zh-CN" sz="2000" dirty="0"/>
              <a:t>False</a:t>
            </a:r>
            <a:r>
              <a:rPr lang="zh-CN" altLang="en-US" sz="2000" dirty="0"/>
              <a:t>两种值，要么是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，要么是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中，可以直接用</a:t>
            </a:r>
            <a:r>
              <a:rPr lang="en-US" altLang="zh-CN" sz="2000" dirty="0"/>
              <a:t>True</a:t>
            </a:r>
            <a:r>
              <a:rPr lang="zh-CN" altLang="en-US" sz="2000" dirty="0"/>
              <a:t>、</a:t>
            </a:r>
            <a:r>
              <a:rPr lang="en-US" altLang="zh-CN" sz="2000" dirty="0"/>
              <a:t>False</a:t>
            </a:r>
            <a:r>
              <a:rPr lang="zh-CN" altLang="en-US" sz="2000" dirty="0"/>
              <a:t>表示布尔值（请注意</a:t>
            </a:r>
            <a:r>
              <a:rPr lang="zh-CN" altLang="en-US" sz="2000" b="1" dirty="0">
                <a:solidFill>
                  <a:srgbClr val="0070C0"/>
                </a:solidFill>
              </a:rPr>
              <a:t>大小写</a:t>
            </a:r>
            <a:r>
              <a:rPr lang="zh-CN" altLang="en-US" sz="2000" dirty="0"/>
              <a:t>），也可以通过布尔运算计算出来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True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3 &gt; 2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布尔运算符： </a:t>
            </a:r>
            <a:r>
              <a:rPr lang="en-US" altLang="zh-CN" sz="2000" dirty="0" smtClean="0"/>
              <a:t>and not or</a:t>
            </a:r>
            <a:endParaRPr lang="en-US" altLang="zh-CN" sz="2000" dirty="0" smtClean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布尔值经常用在条件判断中，比如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if age &gt;= 18: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print('adult')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else: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print('teenager')</a:t>
            </a:r>
            <a:endParaRPr lang="en-US" altLang="zh-CN" sz="2000" dirty="0"/>
          </a:p>
          <a:p>
            <a:pPr marL="45720" indent="0">
              <a:lnSpc>
                <a:spcPct val="120000"/>
              </a:lnSpc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字符串是字符的序列。字符串基本上就是一组单词。字符串需用单引号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(‘’)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双引号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("")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括起来。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使用单引号（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：可以用单引号指示字符串，就如同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'Quote me on this'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这样。所有的空白，即空格和制表符都照原样保留。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使用双引号（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在双引号中的字符串与单引号中的字符串的使用完全相同，例如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"What's your name?"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使用三引号（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"""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利用三引号，可以指示一个多行的字符串。可以在三引号中自由的使用单引号和双引号。如注释一段文字可用三引号。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7828" y="1828800"/>
            <a:ext cx="9753600" cy="4343400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字符串是不可变的：</a:t>
            </a:r>
            <a:r>
              <a:rPr lang="zh-CN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这意味着一旦创造了一个字符串，就不能再改变它了。虽然这看起来像是一件坏事，但实际上它不是。我们将会在后面的程序中看到为什么说它不是一个缺点。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字符串的</a:t>
            </a:r>
            <a:r>
              <a:rPr lang="zh-CN" altLang="zh-CN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索引</a:t>
            </a:r>
            <a:r>
              <a:rPr lang="zh-CN" altLang="en-US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[]</a:t>
            </a:r>
            <a:r>
              <a:rPr lang="zh-CN" altLang="en-US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给出一个字符串，可输出任意一个字符。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中的字符串有两种索引方式：第一种是从左往右，从</a:t>
            </a:r>
            <a:r>
              <a:rPr lang="en-US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开始依次增加；第二种是从右往左，从</a:t>
            </a:r>
            <a:r>
              <a:rPr lang="en-US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开始依次减少。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word =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‘RUNOOB'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print(word[0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print(word[-1], word[-6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3645024"/>
            <a:ext cx="2876550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字符串的</a:t>
            </a:r>
            <a:r>
              <a:rPr lang="zh-CN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分片</a:t>
            </a:r>
            <a:r>
              <a:rPr lang="zh-CN" altLang="en-US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[]</a:t>
            </a:r>
            <a:r>
              <a:rPr lang="zh-CN" altLang="en-US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100" dirty="0">
                <a:cs typeface="Times New Roman" panose="02020603050405020304" pitchFamily="18" charset="0"/>
              </a:rPr>
              <a:t>分片就是从给定的字符串中分离出部分内容。</a:t>
            </a:r>
            <a:r>
              <a:rPr lang="en-US" altLang="zh-CN" sz="2000" kern="100" dirty="0"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cs typeface="Times New Roman" panose="02020603050405020304" pitchFamily="18" charset="0"/>
              </a:rPr>
              <a:t>中用冒号分隔两个索引，形式为变量</a:t>
            </a:r>
            <a:r>
              <a:rPr lang="en-US" altLang="zh-CN" sz="2000" kern="100" dirty="0">
                <a:cs typeface="Times New Roman" panose="02020603050405020304" pitchFamily="18" charset="0"/>
              </a:rPr>
              <a:t>[</a:t>
            </a:r>
            <a:r>
              <a:rPr lang="zh-CN" altLang="zh-CN" sz="2000" kern="100" dirty="0">
                <a:cs typeface="Times New Roman" panose="02020603050405020304" pitchFamily="18" charset="0"/>
              </a:rPr>
              <a:t>头下标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cs typeface="Times New Roman" panose="02020603050405020304" pitchFamily="18" charset="0"/>
              </a:rPr>
              <a:t>尾下标</a:t>
            </a:r>
            <a:r>
              <a:rPr lang="en-US" altLang="zh-CN" sz="2000" kern="100" dirty="0"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，截取的范围是</a:t>
            </a:r>
            <a:r>
              <a:rPr lang="zh-CN" altLang="zh-CN" sz="2000" b="1" kern="100" dirty="0">
                <a:cs typeface="Times New Roman" panose="02020603050405020304" pitchFamily="18" charset="0"/>
              </a:rPr>
              <a:t>前闭后开</a:t>
            </a:r>
            <a:r>
              <a:rPr lang="zh-CN" altLang="zh-CN" sz="2000" kern="100" dirty="0">
                <a:cs typeface="Times New Roman" panose="02020603050405020304" pitchFamily="18" charset="0"/>
              </a:rPr>
              <a:t>的，并且两个索引都可以省略。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"Hello My friend"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[1:4])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[:-7])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[5:])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[:])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582244" y="4221088"/>
            <a:ext cx="2236510" cy="120032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ell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Hello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My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ea typeface="仿宋" panose="02010609060101010101" pitchFamily="49" charset="-122"/>
              <a:cs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My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friend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ea typeface="仿宋" panose="02010609060101010101" pitchFamily="49" charset="-122"/>
              <a:cs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Hello My friend 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学习书籍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868" y="1772816"/>
            <a:ext cx="9721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数据科学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技术详解与商业实践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与数据科学 王仁武著 华东师范大学出版社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Head First Python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：从入门到实践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字符串的</a:t>
            </a:r>
            <a:r>
              <a:rPr lang="zh-CN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分片</a:t>
            </a:r>
            <a:r>
              <a:rPr lang="zh-CN" altLang="en-US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[]</a:t>
            </a:r>
            <a:r>
              <a:rPr lang="zh-CN" altLang="en-US" sz="2000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err="1" smtClean="0">
                <a:cs typeface="Times New Roman" panose="02020603050405020304" pitchFamily="18" charset="0"/>
              </a:rPr>
              <a:t>str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[I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cs typeface="Times New Roman" panose="02020603050405020304" pitchFamily="18" charset="0"/>
              </a:rPr>
              <a:t>J</a:t>
            </a:r>
            <a:r>
              <a:rPr lang="zh-CN" altLang="en-US" sz="2000" kern="100" dirty="0"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cs typeface="Times New Roman" panose="02020603050405020304" pitchFamily="18" charset="0"/>
              </a:rPr>
              <a:t>K]  </a:t>
            </a:r>
            <a:r>
              <a:rPr lang="zh-CN" altLang="zh-CN" sz="2000" kern="100" dirty="0">
                <a:cs typeface="Times New Roman" panose="02020603050405020304" pitchFamily="18" charset="0"/>
              </a:rPr>
              <a:t>意思是从</a:t>
            </a:r>
            <a:r>
              <a:rPr lang="en-US" altLang="zh-CN" sz="2000" kern="100" dirty="0"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cs typeface="Times New Roman" panose="02020603050405020304" pitchFamily="18" charset="0"/>
              </a:rPr>
              <a:t>J-1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，每隔</a:t>
            </a:r>
            <a:r>
              <a:rPr lang="en-US" altLang="zh-CN" sz="2000" kern="100" dirty="0"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cs typeface="Times New Roman" panose="02020603050405020304" pitchFamily="18" charset="0"/>
              </a:rPr>
              <a:t>个元素索引一次，如果</a:t>
            </a:r>
            <a:r>
              <a:rPr lang="en-US" altLang="zh-CN" sz="2000" kern="100" dirty="0"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cs typeface="Times New Roman" panose="02020603050405020304" pitchFamily="18" charset="0"/>
              </a:rPr>
              <a:t>为负数，就是按从</a:t>
            </a:r>
            <a:r>
              <a:rPr lang="zh-CN" altLang="en-US" sz="2000" kern="100" dirty="0">
                <a:cs typeface="Times New Roman" panose="02020603050405020304" pitchFamily="18" charset="0"/>
              </a:rPr>
              <a:t>右</a:t>
            </a:r>
            <a:r>
              <a:rPr lang="zh-CN" altLang="zh-CN" sz="2000" kern="100" dirty="0">
                <a:cs typeface="Times New Roman" panose="02020603050405020304" pitchFamily="18" charset="0"/>
              </a:rPr>
              <a:t>往左索引。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[2:7:2])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loM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[2:7:1])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llo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M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字符串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运算符</a:t>
            </a:r>
            <a:r>
              <a:rPr lang="zh-CN" altLang="zh-CN" sz="2000" kern="1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+, 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*, in</a:t>
            </a:r>
            <a:r>
              <a:rPr lang="zh-CN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not in</a:t>
            </a:r>
            <a:endParaRPr lang="zh-CN" altLang="zh-CN" sz="2000" kern="1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10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字符串</a:t>
            </a:r>
            <a:r>
              <a:rPr lang="zh-CN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可以使用</a:t>
            </a:r>
            <a:r>
              <a:rPr lang="en-US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 </a:t>
            </a:r>
            <a:r>
              <a:rPr lang="en-US" altLang="zh-CN" sz="2000" b="1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+ </a:t>
            </a:r>
            <a:r>
              <a:rPr lang="zh-CN" altLang="zh-CN" sz="2000" kern="100" dirty="0">
                <a:solidFill>
                  <a:srgbClr val="C00000"/>
                </a:solidFill>
                <a:latin typeface="Calibri" panose="020F0502020204030204" pitchFamily="34" charset="0"/>
                <a:cs typeface="Helvetica" pitchFamily="34" charset="0"/>
              </a:rPr>
              <a:t>运算符</a:t>
            </a:r>
            <a:r>
              <a:rPr lang="zh-CN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连接在一起，或者用</a:t>
            </a:r>
            <a:r>
              <a:rPr lang="en-US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 </a:t>
            </a:r>
            <a:r>
              <a:rPr lang="en-US" altLang="zh-CN" sz="2000" b="1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*</a:t>
            </a:r>
            <a:r>
              <a:rPr lang="en-US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 </a:t>
            </a:r>
            <a:r>
              <a:rPr lang="zh-CN" altLang="zh-CN" sz="2000" kern="10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运算符重复：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'+'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ing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', 'my'*3)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string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mymymy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"Hello My friend“</a:t>
            </a: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"He" </a:t>
            </a:r>
            <a:r>
              <a:rPr lang="en-US" altLang="zh-CN" sz="2000" kern="0" dirty="0">
                <a:solidFill>
                  <a:srgbClr val="FF0000"/>
                </a:solidFill>
                <a:cs typeface="Helvetica" pitchFamily="34" charset="0"/>
              </a:rPr>
              <a:t>in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"she" </a:t>
            </a:r>
            <a:r>
              <a:rPr lang="en-US" altLang="zh-CN" sz="2000" kern="0" dirty="0">
                <a:solidFill>
                  <a:srgbClr val="FF0000"/>
                </a:solidFill>
                <a:cs typeface="Helvetica" pitchFamily="34" charset="0"/>
              </a:rPr>
              <a:t>not in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 smtClean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字符串内置方法</a:t>
            </a:r>
            <a:endParaRPr lang="en-US" altLang="zh-CN" sz="2000" kern="100" dirty="0" smtClean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S.</a:t>
            </a:r>
            <a:r>
              <a:rPr lang="en-US" altLang="zh-CN" sz="2000" b="1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(substring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, [start [,end]])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可指范围查找子串，返回索引值，否则返回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-1  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S.</a:t>
            </a:r>
            <a:r>
              <a:rPr lang="en-US" altLang="zh-CN" sz="2000" b="1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rfind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(substring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,[start [,end]])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反向查找，返回字符串最后一次出现的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S.</a:t>
            </a:r>
            <a:r>
              <a:rPr lang="en-US" altLang="zh-CN" sz="2000" b="1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index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(substring,[start [,end]])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，只是找不到产生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ValueError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异常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S.rindex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(substring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,[start [,end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]]) 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同上反向查找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S.</a:t>
            </a:r>
            <a:r>
              <a:rPr lang="en-US" altLang="zh-CN" sz="2000" b="1" kern="100" dirty="0" err="1" smtClean="0">
                <a:latin typeface="仿宋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(substring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,[start [,end]])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返回找到子串的个数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S.capitalize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100" dirty="0">
                <a:latin typeface="仿宋" panose="02010609060101010101" pitchFamily="49" charset="-122"/>
                <a:cs typeface="Calibri" panose="020F0502020204030204" pitchFamily="34" charset="0"/>
              </a:rPr>
              <a:t>     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首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字母大写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S.lower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100" dirty="0">
                <a:latin typeface="仿宋" panose="02010609060101010101" pitchFamily="49" charset="-122"/>
                <a:cs typeface="Calibri" panose="020F0502020204030204" pitchFamily="34" charset="0"/>
              </a:rPr>
              <a:t>          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转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小写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S.upper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100" dirty="0">
                <a:latin typeface="仿宋" panose="02010609060101010101" pitchFamily="49" charset="-122"/>
                <a:cs typeface="Calibri" panose="020F0502020204030204" pitchFamily="34" charset="0"/>
              </a:rPr>
              <a:t>          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转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大写</a:t>
            </a:r>
            <a:r>
              <a:rPr lang="en-US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 err="1">
                <a:latin typeface="仿宋" panose="02010609060101010101" pitchFamily="49" charset="-122"/>
                <a:cs typeface="Times New Roman" panose="02020603050405020304" pitchFamily="18" charset="0"/>
              </a:rPr>
              <a:t>S.swapcase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100" dirty="0">
                <a:latin typeface="仿宋" panose="02010609060101010101" pitchFamily="49" charset="-122"/>
                <a:cs typeface="Calibri" panose="020F0502020204030204" pitchFamily="34" charset="0"/>
              </a:rPr>
              <a:t>       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 #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大小写</a:t>
            </a:r>
            <a:r>
              <a:rPr lang="zh-CN" altLang="zh-CN" sz="2000" kern="100" dirty="0" smtClean="0">
                <a:latin typeface="仿宋" panose="02010609060101010101" pitchFamily="49" charset="-122"/>
                <a:cs typeface="Times New Roman" panose="02020603050405020304" pitchFamily="18" charset="0"/>
              </a:rPr>
              <a:t>互换</a:t>
            </a:r>
            <a:endParaRPr lang="en-US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字符串内置方法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删除首尾字符</a:t>
            </a:r>
            <a:endParaRPr lang="en-US" altLang="zh-CN" sz="2000" kern="1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strip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用于去除字符串的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首</a:t>
            </a:r>
            <a:r>
              <a:rPr lang="zh-CN" altLang="en-US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尾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字符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，同理，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lstrip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用于去除左边的字符，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rstrip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用于去除右边的字符。这三个函数都可传入一个参数，</a:t>
            </a:r>
            <a:r>
              <a:rPr lang="zh-CN" altLang="zh-CN" sz="2000" b="1" kern="0" dirty="0">
                <a:solidFill>
                  <a:srgbClr val="333333"/>
                </a:solidFill>
                <a:cs typeface="Arial" panose="020B0604020202020204" pitchFamily="34" charset="0"/>
              </a:rPr>
              <a:t>指定要去除的首尾字符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。注意的是，传入的是一个字符数组，编译器</a:t>
            </a:r>
            <a:r>
              <a:rPr lang="zh-CN" altLang="zh-CN" sz="2000" kern="0" dirty="0">
                <a:solidFill>
                  <a:srgbClr val="FF0000"/>
                </a:solidFill>
                <a:cs typeface="Arial" panose="020B0604020202020204" pitchFamily="34" charset="0"/>
              </a:rPr>
              <a:t>去除两端所有相应的字符，直到没有匹配的字符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，比如：</a:t>
            </a:r>
            <a:r>
              <a:rPr lang="en-US" altLang="zh-CN" sz="2000" kern="0" dirty="0">
                <a:solidFill>
                  <a:srgbClr val="333333"/>
                </a:solidFill>
                <a:cs typeface="Calibri" panose="020F0502020204030204" pitchFamily="34" charset="0"/>
              </a:rPr>
              <a:t> 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theString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saaaay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yes or no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yaaaass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theString.strip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('say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'))</a:t>
            </a: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字符串内置方法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删除首尾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theString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依次被去除首尾在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['s'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'a'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'y']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数组内的字符，直到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字符不在数组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内，所以，输出的结果为：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yes or no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。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当然，生成的是一个“副本”，不会改变原来的字符串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theString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lstrip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rstrip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原理是一样的。注意：当没有传入参数时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，默认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去除首尾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空格。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theString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= '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saaaay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yes or no 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yaaaass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'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lnSpc>
                <a:spcPct val="10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theString.strip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'say')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theString.lstrip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('say')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theString.rstrip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('say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字符串内置方法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字符串拆分（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SPLIT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333333"/>
              </a:solidFill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按</a:t>
            </a:r>
            <a:r>
              <a:rPr lang="zh-CN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某一个字符分割，如</a:t>
            </a:r>
            <a:r>
              <a:rPr lang="en-US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‘.’</a:t>
            </a:r>
            <a:endParaRPr lang="zh-CN" altLang="zh-CN" sz="2000" dirty="0"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('www.i-nuc.com')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str_split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str.split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('.')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str_split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['www', 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i-nuc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', 'com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']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字符串内置方法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字符串拆分（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SPLIT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333333"/>
              </a:solidFill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按</a:t>
            </a:r>
            <a:r>
              <a:rPr lang="zh-CN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某一个字符分割，且分割</a:t>
            </a:r>
            <a:r>
              <a:rPr lang="en-US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n</a:t>
            </a:r>
            <a:r>
              <a:rPr lang="zh-CN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次。如按</a:t>
            </a:r>
            <a:r>
              <a:rPr lang="en-US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‘.’</a:t>
            </a:r>
            <a:r>
              <a:rPr lang="zh-CN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分割</a:t>
            </a:r>
            <a:r>
              <a:rPr lang="en-US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1</a:t>
            </a:r>
            <a:r>
              <a:rPr lang="zh-CN" altLang="zh-CN" sz="2000" dirty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次</a:t>
            </a:r>
            <a:endParaRPr lang="zh-CN" altLang="zh-CN" sz="2000" dirty="0"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('www.i-nuc.com')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str_split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str.split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('.',1)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str_split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['www', 'i-nuc.com']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字符串内置方法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字符串拆分（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SPLIT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333333"/>
              </a:solidFill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按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某一字符（或字符串）分割，且分割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n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次，并将分割完成的字符串（或字符）赋给新的（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n+1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个）变量。如：按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‘.’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分割字符，且分割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1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次，并将分割后的字符串赋给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2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个变量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str1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cs typeface="宋体" pitchFamily="2" charset="-122"/>
              </a:rPr>
              <a:t>str2</a:t>
            </a:r>
            <a:endParaRPr lang="zh-CN" altLang="zh-CN" sz="2000" dirty="0">
              <a:latin typeface="仿宋" panose="02010609060101010101" pitchFamily="49" charset="-122"/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url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= ('http://inuc.xin')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str1, str2 =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url.split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('.', 1)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print(str1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,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str2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333333"/>
                </a:solidFill>
                <a:latin typeface="宋体" pitchFamily="2" charset="-122"/>
                <a:cs typeface="宋体" pitchFamily="2" charset="-122"/>
              </a:rPr>
              <a:t>练习</a:t>
            </a:r>
            <a:endParaRPr lang="en-US" altLang="zh-CN" sz="2000" b="1" dirty="0" smtClean="0">
              <a:solidFill>
                <a:srgbClr val="333333"/>
              </a:solidFill>
              <a:latin typeface="宋体" pitchFamily="2" charset="-122"/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="2019-02-05(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中国大陆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黄渤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沈腾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汤姆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派福瑞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马修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莫里森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徐峥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于和伟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雷佳音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刘桦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邓飞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蔡明凯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王戈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凯特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纳尔逊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王砚伟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呲路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罗恩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斯穆安伯格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丹尼尔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休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凯利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刘十六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大卫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雷登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中国大陆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宁浩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/..."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ls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str.split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(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/")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print(ls)</a:t>
            </a:r>
            <a:endParaRPr lang="zh-CN" altLang="zh-CN" sz="2000" kern="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特殊字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符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处理（转义符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0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假设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想要在一个字符串中包含一个单引号（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），那么该怎么指示这个字符串？例如，这个字符串是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What's your name?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。肯定不能用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'What's your name?'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来指示它，因为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会弄不明白这三个单引号从何处开始，何处结束。这时，可以通过转义符来完成这个任务。用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\'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来指示单引号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注意这个反斜杠。现在可以把字符串表示为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'What\'s your name?'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。另一个表示这个特别的字符串的方法是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"What's your name?"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，即用双引号。类似地，要在双引号字符串中使用双引号本身的时候，也可以借助于转义符。另外，你可以用</a:t>
            </a:r>
            <a:r>
              <a:rPr lang="zh-CN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转义符</a:t>
            </a:r>
            <a:r>
              <a:rPr lang="en-US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\\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来指示反斜杠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本身。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kern="22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endParaRPr lang="zh-CN" altLang="zh-CN" sz="3600" b="1" kern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latin typeface="黑体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Python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语言是少有的一种可以称得上既简单又功能强大的编程语言。你将惊喜地发现</a:t>
            </a:r>
            <a:r>
              <a:rPr lang="en-US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Python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语言是多么地简单，它</a:t>
            </a:r>
            <a:r>
              <a:rPr lang="zh-CN" altLang="zh-CN" b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注重的是如何解决问题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，而不是编程语言的语法和结构。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Python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的官方介绍是：</a:t>
            </a:r>
            <a:r>
              <a:rPr lang="en-US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Python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是一种简单易学，功能强大的编程语言，它有高效率的高层数据结构，简单而有效地实现面向对象编程。</a:t>
            </a:r>
            <a:r>
              <a:rPr lang="en-US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Python</a:t>
            </a:r>
            <a:r>
              <a:rPr lang="zh-CN" altLang="zh-CN" b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简洁的语法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和对动态输入的支持，再加上</a:t>
            </a:r>
            <a:r>
              <a:rPr lang="zh-CN" altLang="zh-CN" b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解释性语言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的本质，使得它在大多数平台上的许多领域都是一个理想的</a:t>
            </a:r>
            <a:r>
              <a:rPr lang="zh-CN" altLang="zh-CN" b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脚本语言</a:t>
            </a:r>
            <a:r>
              <a:rPr lang="zh-CN" altLang="zh-CN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，特别适用于快速的应用程序开发。不需要任何编程基础，完全可以从零开始学习，关键看你能否坚持。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820" y="5301208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2770" indent="-306070">
              <a:lnSpc>
                <a:spcPct val="150000"/>
              </a:lnSpc>
            </a:pPr>
            <a:r>
              <a:rPr lang="zh-CN" altLang="zh-CN" b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注释：</a:t>
            </a:r>
            <a:r>
              <a:rPr lang="en-US" altLang="zh-CN" i="1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Python</a:t>
            </a:r>
            <a:r>
              <a:rPr lang="zh-CN" altLang="zh-CN" i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语言的创造者</a:t>
            </a:r>
            <a:r>
              <a:rPr lang="en-US" altLang="zh-CN" i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Guido van Rossum</a:t>
            </a:r>
            <a:r>
              <a:rPr lang="zh-CN" altLang="zh-CN" i="1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是根据英国广播公司的节目“蟒蛇飞行马戏”命名这个语言的，并非他本人特别喜欢蛇缠起它们的长身躯碾死动物觅食。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06380" y="242088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 d=</a:t>
            </a:r>
            <a:r>
              <a:rPr lang="en-US" altLang="zh-CN" sz="2400" b="1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r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"c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:\news"</a:t>
            </a:r>
            <a:endParaRPr lang="zh-CN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 d</a:t>
            </a:r>
            <a:endParaRPr lang="zh-CN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'c:\\news'</a:t>
            </a:r>
            <a:endParaRPr lang="zh-CN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 print(d)</a:t>
            </a:r>
            <a:endParaRPr lang="zh-CN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  c:\news</a:t>
            </a:r>
            <a:endParaRPr lang="zh-CN" altLang="zh-CN" sz="24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 </a:t>
            </a:r>
            <a:endParaRPr lang="zh-CN" altLang="zh-CN" sz="24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zh-CN" altLang="en-US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特殊字</a:t>
            </a:r>
            <a:r>
              <a:rPr lang="zh-CN" altLang="zh-CN" sz="2000" b="1" kern="1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符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处理（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zh-CN" altLang="en-US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先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看个例子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d="c:\news"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d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'c:\news'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print(d)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c: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ews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85900" y="2348880"/>
          <a:ext cx="9485316" cy="1493520"/>
        </p:xfrm>
        <a:graphic>
          <a:graphicData uri="http://schemas.openxmlformats.org/drawingml/2006/table">
            <a:tbl>
              <a:tblPr/>
              <a:tblGrid>
                <a:gridCol w="1008112"/>
                <a:gridCol w="1872208"/>
                <a:gridCol w="3384376"/>
                <a:gridCol w="322062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>
                          <a:ea typeface="仿宋" panose="02010609060101010101" pitchFamily="49" charset="-122"/>
                        </a:rPr>
                        <a:t>字符</a:t>
                      </a:r>
                      <a:endParaRPr lang="zh-CN" alt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a typeface="仿宋" panose="02010609060101010101" pitchFamily="49" charset="-122"/>
                        </a:rPr>
                        <a:t>ASCII</a:t>
                      </a:r>
                      <a:endParaRPr 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a typeface="仿宋" panose="02010609060101010101" pitchFamily="49" charset="-122"/>
                        </a:rPr>
                        <a:t>Unicode</a:t>
                      </a:r>
                      <a:endParaRPr 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a typeface="仿宋" panose="02010609060101010101" pitchFamily="49" charset="-122"/>
                        </a:rPr>
                        <a:t>UTF-8</a:t>
                      </a:r>
                      <a:endParaRPr 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a typeface="仿宋" panose="02010609060101010101" pitchFamily="49" charset="-122"/>
                        </a:rPr>
                        <a:t>A</a:t>
                      </a:r>
                      <a:endParaRPr 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a typeface="仿宋" panose="02010609060101010101" pitchFamily="49" charset="-122"/>
                        </a:rPr>
                        <a:t>01000001(65)</a:t>
                      </a:r>
                      <a:endParaRPr lang="en-US" altLang="zh-CN" sz="2000" dirty="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仿宋" panose="02010609060101010101" pitchFamily="49" charset="-122"/>
                        </a:rPr>
                        <a:t>00000000 01000001</a:t>
                      </a:r>
                      <a:endParaRPr lang="en-US" altLang="zh-CN" sz="2000" dirty="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a typeface="仿宋" panose="02010609060101010101" pitchFamily="49" charset="-122"/>
                        </a:rPr>
                        <a:t>01000001</a:t>
                      </a:r>
                      <a:endParaRPr lang="en-US" altLang="zh-CN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>
                          <a:ea typeface="仿宋" panose="02010609060101010101" pitchFamily="49" charset="-122"/>
                        </a:rPr>
                        <a:t>中</a:t>
                      </a:r>
                      <a:endParaRPr lang="zh-CN" alt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a typeface="仿宋" panose="02010609060101010101" pitchFamily="49" charset="-122"/>
                        </a:rPr>
                        <a:t>x</a:t>
                      </a:r>
                      <a:endParaRPr lang="en-US" sz="200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仿宋" panose="02010609060101010101" pitchFamily="49" charset="-122"/>
                        </a:rPr>
                        <a:t>01001110 </a:t>
                      </a:r>
                      <a:r>
                        <a:rPr lang="en-US" altLang="zh-CN" sz="2000" dirty="0" smtClean="0">
                          <a:ea typeface="仿宋" panose="02010609060101010101" pitchFamily="49" charset="-122"/>
                        </a:rPr>
                        <a:t>00101101(20013)</a:t>
                      </a:r>
                      <a:endParaRPr lang="en-US" altLang="zh-CN" sz="2000" dirty="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仿宋" panose="02010609060101010101" pitchFamily="49" charset="-122"/>
                        </a:rPr>
                        <a:t>11100100 10111000 10101101</a:t>
                      </a:r>
                      <a:endParaRPr lang="en-US" altLang="zh-CN" sz="2000" dirty="0">
                        <a:ea typeface="仿宋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82042" y="399491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仿宋" panose="02010609060101010101" pitchFamily="49" charset="-122"/>
              </a:rPr>
              <a:t>gb2312</a:t>
            </a:r>
            <a:endParaRPr lang="zh-CN" altLang="en-US" sz="2000" dirty="0">
              <a:ea typeface="仿宋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45938" y="3567108"/>
            <a:ext cx="936104" cy="61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000" dirty="0"/>
              <a:t>现在计算机系统通用的字符编码工作方式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计算机</a:t>
            </a:r>
            <a:r>
              <a:rPr lang="zh-CN" altLang="en-US" sz="2000" b="1" dirty="0"/>
              <a:t>内存</a:t>
            </a:r>
            <a:r>
              <a:rPr lang="zh-CN" altLang="en-US" sz="2000" dirty="0"/>
              <a:t>中，</a:t>
            </a:r>
            <a:r>
              <a:rPr lang="zh-CN" altLang="en-US" sz="2000" b="1" dirty="0"/>
              <a:t>统一使用</a:t>
            </a:r>
            <a:r>
              <a:rPr lang="en-US" altLang="zh-CN" sz="2000" b="1" dirty="0"/>
              <a:t>Unicode</a:t>
            </a:r>
            <a:r>
              <a:rPr lang="zh-CN" altLang="en-US" sz="2000" b="1" dirty="0"/>
              <a:t>编码</a:t>
            </a:r>
            <a:r>
              <a:rPr lang="zh-CN" altLang="en-US" sz="2000" dirty="0"/>
              <a:t>，当需要</a:t>
            </a:r>
            <a:r>
              <a:rPr lang="zh-CN" altLang="en-US" sz="2000" b="1" dirty="0"/>
              <a:t>保存</a:t>
            </a:r>
            <a:r>
              <a:rPr lang="zh-CN" altLang="en-US" sz="2000" dirty="0"/>
              <a:t>到硬盘或者需要</a:t>
            </a:r>
            <a:r>
              <a:rPr lang="zh-CN" altLang="en-US" sz="2000" b="1" dirty="0"/>
              <a:t>传输</a:t>
            </a:r>
            <a:r>
              <a:rPr lang="zh-CN" altLang="en-US" sz="2000" dirty="0"/>
              <a:t>的时候，就转换为</a:t>
            </a:r>
            <a:r>
              <a:rPr lang="en-US" altLang="zh-CN" sz="2000" b="1" dirty="0"/>
              <a:t>UTF-8</a:t>
            </a:r>
            <a:r>
              <a:rPr lang="zh-CN" altLang="en-US" sz="2000" b="1" dirty="0"/>
              <a:t>编码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892" y="3501008"/>
            <a:ext cx="3588643" cy="31036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1" y="3506101"/>
            <a:ext cx="3672408" cy="3109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7614" y="1828800"/>
            <a:ext cx="9917358" cy="434340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zh-CN" altLang="en-US" sz="2000" dirty="0"/>
              <a:t>在最新的</a:t>
            </a:r>
            <a:r>
              <a:rPr lang="en-US" altLang="zh-CN" sz="2000" dirty="0"/>
              <a:t>Python 3</a:t>
            </a:r>
            <a:r>
              <a:rPr lang="zh-CN" altLang="en-US" sz="2000" dirty="0"/>
              <a:t>版本中，字符串是以</a:t>
            </a:r>
            <a:r>
              <a:rPr lang="en-US" altLang="zh-CN" sz="2000" dirty="0"/>
              <a:t>Unicode</a:t>
            </a:r>
            <a:r>
              <a:rPr lang="zh-CN" altLang="en-US" sz="2000" dirty="0"/>
              <a:t>编码的，</a:t>
            </a:r>
            <a:r>
              <a:rPr lang="zh-CN" altLang="en-US" sz="2000" dirty="0" smtClean="0"/>
              <a:t>也就是说</a:t>
            </a:r>
            <a:r>
              <a:rPr lang="zh-CN" altLang="en-US" sz="2000" dirty="0"/>
              <a:t>，</a:t>
            </a:r>
            <a:r>
              <a:rPr lang="en-US" altLang="zh-CN" sz="2000" dirty="0"/>
              <a:t>Python</a:t>
            </a:r>
            <a:r>
              <a:rPr lang="zh-CN" altLang="en-US" sz="2000" dirty="0"/>
              <a:t>的字符串支持多</a:t>
            </a:r>
            <a:r>
              <a:rPr lang="zh-CN" altLang="en-US" sz="2000" dirty="0" smtClean="0"/>
              <a:t>语言。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/>
              <a:t>&gt;&gt;&gt; print('</a:t>
            </a:r>
            <a:r>
              <a:rPr lang="zh-CN" altLang="en-US" sz="2000" dirty="0"/>
              <a:t>包含中文的</a:t>
            </a:r>
            <a:r>
              <a:rPr lang="en-US" altLang="zh-CN" sz="2000" dirty="0" err="1"/>
              <a:t>str</a:t>
            </a:r>
            <a:r>
              <a:rPr lang="en-US" altLang="zh-CN" sz="2000" dirty="0" smtClean="0"/>
              <a:t>')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zh-CN" altLang="en-US" sz="2000" dirty="0"/>
              <a:t>对于</a:t>
            </a:r>
            <a:r>
              <a:rPr lang="zh-CN" altLang="en-US" sz="2000" b="1" dirty="0"/>
              <a:t>单个字符的编码</a:t>
            </a:r>
            <a:r>
              <a:rPr lang="zh-CN" altLang="en-US" sz="2000" dirty="0"/>
              <a:t>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提供了</a:t>
            </a:r>
            <a:r>
              <a:rPr lang="en-US" altLang="zh-CN" sz="2000" b="1" dirty="0" err="1"/>
              <a:t>ord</a:t>
            </a:r>
            <a:r>
              <a:rPr lang="en-US" altLang="zh-CN" sz="2000" dirty="0"/>
              <a:t>()</a:t>
            </a:r>
            <a:r>
              <a:rPr lang="zh-CN" altLang="en-US" sz="2000" dirty="0"/>
              <a:t>函数获取字符的整数表示，</a:t>
            </a:r>
            <a:r>
              <a:rPr lang="en-US" altLang="zh-CN" sz="2000" b="1" dirty="0" err="1"/>
              <a:t>chr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函数把编码转换为对应的字符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da-DK" altLang="zh-CN" sz="2000" dirty="0" smtClean="0"/>
              <a:t>&gt;&gt;&gt; </a:t>
            </a:r>
            <a:r>
              <a:rPr lang="da-DK" altLang="zh-CN" sz="2000" dirty="0"/>
              <a:t>ord('</a:t>
            </a:r>
            <a:r>
              <a:rPr lang="zh-CN" altLang="da-DK" sz="2000" dirty="0"/>
              <a:t>中</a:t>
            </a:r>
            <a:r>
              <a:rPr lang="da-DK" altLang="zh-CN" sz="2000" dirty="0"/>
              <a:t>')</a:t>
            </a:r>
            <a:endParaRPr lang="da-DK" altLang="zh-CN" sz="2000" dirty="0"/>
          </a:p>
          <a:p>
            <a:pPr marL="45720" indent="0">
              <a:buNone/>
            </a:pPr>
            <a:r>
              <a:rPr lang="da-DK" altLang="zh-CN" sz="2000" dirty="0"/>
              <a:t>20013</a:t>
            </a:r>
            <a:endParaRPr lang="da-DK" altLang="zh-CN" sz="2000" dirty="0"/>
          </a:p>
          <a:p>
            <a:pPr marL="45720" indent="0">
              <a:buNone/>
            </a:pPr>
            <a:r>
              <a:rPr lang="da-DK" altLang="zh-CN" sz="2000" dirty="0" smtClean="0"/>
              <a:t>&gt;&gt;&gt; </a:t>
            </a:r>
            <a:r>
              <a:rPr lang="da-DK" altLang="zh-CN" sz="2000" dirty="0"/>
              <a:t>chr(25991)</a:t>
            </a:r>
            <a:endParaRPr lang="da-DK" altLang="zh-CN" sz="2000" dirty="0"/>
          </a:p>
          <a:p>
            <a:pPr marL="45720" indent="0">
              <a:buNone/>
            </a:pPr>
            <a:r>
              <a:rPr lang="da-DK" altLang="zh-CN" sz="2000" dirty="0"/>
              <a:t>'</a:t>
            </a:r>
            <a:r>
              <a:rPr lang="zh-CN" altLang="da-DK" sz="2000" dirty="0"/>
              <a:t>文</a:t>
            </a:r>
            <a:r>
              <a:rPr lang="da-DK" altLang="zh-CN" sz="2000" dirty="0" smtClean="0"/>
              <a:t>'</a:t>
            </a:r>
            <a:endParaRPr lang="da-DK" altLang="zh-CN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523208" y="4869160"/>
            <a:ext cx="4437678" cy="1003192"/>
            <a:chOff x="5577489" y="4900639"/>
            <a:chExt cx="4437678" cy="1003192"/>
          </a:xfrm>
        </p:grpSpPr>
        <p:sp>
          <p:nvSpPr>
            <p:cNvPr id="3" name="文本框 2"/>
            <p:cNvSpPr txBox="1"/>
            <p:nvPr/>
          </p:nvSpPr>
          <p:spPr>
            <a:xfrm>
              <a:off x="5577489" y="5229200"/>
              <a:ext cx="1082348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整数</a:t>
              </a:r>
              <a:r>
                <a:rPr lang="en-US" altLang="zh-CN" sz="2000" dirty="0" err="1" smtClean="0">
                  <a:latin typeface="仿宋" panose="02010609060101010101" pitchFamily="49" charset="-122"/>
                  <a:ea typeface="仿宋" panose="02010609060101010101" pitchFamily="49" charset="-122"/>
                </a:rPr>
                <a:t>Int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04579" y="5229200"/>
              <a:ext cx="1210588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字符</a:t>
              </a:r>
              <a:r>
                <a: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char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68144" y="5390483"/>
              <a:ext cx="181855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868144" y="5534499"/>
              <a:ext cx="181855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372200" y="4900639"/>
              <a:ext cx="825867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>
                  <a:latin typeface="仿宋" panose="02010609060101010101" pitchFamily="49" charset="-122"/>
                  <a:ea typeface="仿宋" panose="02010609060101010101" pitchFamily="49" charset="-122"/>
                </a:rPr>
                <a:t>c</a:t>
              </a:r>
              <a:r>
                <a:rPr lang="en-US" altLang="zh-CN" sz="2000" dirty="0" err="1" smtClean="0">
                  <a:latin typeface="仿宋" panose="02010609060101010101" pitchFamily="49" charset="-122"/>
                  <a:ea typeface="仿宋" panose="02010609060101010101" pitchFamily="49" charset="-122"/>
                </a:rPr>
                <a:t>hr</a:t>
              </a:r>
              <a:r>
                <a: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()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44950" y="5534499"/>
              <a:ext cx="825867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 smtClean="0">
                  <a:latin typeface="仿宋" panose="02010609060101010101" pitchFamily="49" charset="-122"/>
                  <a:ea typeface="仿宋" panose="02010609060101010101" pitchFamily="49" charset="-122"/>
                </a:rPr>
                <a:t>ord</a:t>
              </a:r>
              <a:r>
                <a: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()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字符在</a:t>
            </a:r>
            <a:r>
              <a:rPr lang="zh-CN" altLang="en-US" sz="2000" b="1" dirty="0"/>
              <a:t>内存中以</a:t>
            </a:r>
            <a:r>
              <a:rPr lang="en-US" altLang="zh-CN" sz="2000" b="1" dirty="0"/>
              <a:t>Unicode</a:t>
            </a:r>
            <a:r>
              <a:rPr lang="zh-CN" altLang="en-US" sz="2000" b="1" dirty="0"/>
              <a:t>表示</a:t>
            </a:r>
            <a:r>
              <a:rPr lang="zh-CN" altLang="en-US" sz="2000" dirty="0"/>
              <a:t>，一个字符对应若干个字节。如果要在网络上</a:t>
            </a:r>
            <a:r>
              <a:rPr lang="zh-CN" altLang="en-US" sz="2000" b="1" dirty="0"/>
              <a:t>传输</a:t>
            </a:r>
            <a:r>
              <a:rPr lang="zh-CN" altLang="en-US" sz="2000" dirty="0"/>
              <a:t>，或者</a:t>
            </a:r>
            <a:r>
              <a:rPr lang="zh-CN" altLang="en-US" sz="2000" b="1" dirty="0"/>
              <a:t>保存</a:t>
            </a:r>
            <a:r>
              <a:rPr lang="zh-CN" altLang="en-US" sz="2000" dirty="0"/>
              <a:t>到磁盘上，就需要</a:t>
            </a:r>
            <a:r>
              <a:rPr lang="zh-CN" altLang="en-US" sz="2000" b="1" dirty="0" smtClean="0"/>
              <a:t>把字符变为</a:t>
            </a:r>
            <a:r>
              <a:rPr lang="zh-CN" altLang="en-US" sz="2000" dirty="0"/>
              <a:t>以字节为单位的</a:t>
            </a:r>
            <a:r>
              <a:rPr lang="en-US" altLang="zh-CN" sz="2000" b="1" dirty="0"/>
              <a:t>bytes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Python</a:t>
            </a:r>
            <a:r>
              <a:rPr lang="zh-CN" altLang="en-US" sz="2000" dirty="0"/>
              <a:t>对</a:t>
            </a:r>
            <a:r>
              <a:rPr lang="en-US" altLang="zh-CN" sz="2000" b="1" dirty="0"/>
              <a:t>bytes</a:t>
            </a:r>
            <a:r>
              <a:rPr lang="zh-CN" altLang="en-US" sz="2000" b="1" dirty="0"/>
              <a:t>类型的</a:t>
            </a:r>
            <a:r>
              <a:rPr lang="zh-CN" altLang="en-US" sz="2000" b="1" dirty="0" smtClean="0"/>
              <a:t>数据用带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前缀的单引号或双引号表示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x = </a:t>
            </a:r>
            <a:r>
              <a:rPr lang="en-US" altLang="zh-CN" sz="2000" dirty="0" err="1"/>
              <a:t>b'ABC</a:t>
            </a:r>
            <a:r>
              <a:rPr lang="en-US" altLang="zh-CN" sz="2000" dirty="0"/>
              <a:t>'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要注意</a:t>
            </a:r>
            <a:r>
              <a:rPr lang="zh-CN" altLang="en-US" sz="2000" dirty="0" smtClean="0"/>
              <a:t>区分</a:t>
            </a:r>
            <a:r>
              <a:rPr lang="en-US" altLang="zh-CN" sz="2000" dirty="0" smtClean="0"/>
              <a:t>‘ABC’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b‘ABC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前者</a:t>
            </a:r>
            <a:r>
              <a:rPr lang="zh-CN" altLang="en-US" sz="2000" dirty="0" smtClean="0"/>
              <a:t>是字符串，</a:t>
            </a:r>
            <a:r>
              <a:rPr lang="zh-CN" altLang="en-US" sz="2000" dirty="0"/>
              <a:t>后者虽然内容显示得和前者一样，但</a:t>
            </a:r>
            <a:r>
              <a:rPr lang="en-US" altLang="zh-CN" sz="2000" dirty="0"/>
              <a:t>bytes</a:t>
            </a:r>
            <a:r>
              <a:rPr lang="zh-CN" altLang="en-US" sz="2000" dirty="0"/>
              <a:t>的每个字符都只占用一个字节。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以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表示</a:t>
            </a:r>
            <a:r>
              <a:rPr lang="zh-CN" altLang="en-US" sz="2000" dirty="0" smtClean="0"/>
              <a:t>的字符通过</a:t>
            </a:r>
            <a:r>
              <a:rPr lang="en-US" altLang="zh-CN" sz="2000" b="1" dirty="0">
                <a:solidFill>
                  <a:srgbClr val="C00000"/>
                </a:solidFill>
              </a:rPr>
              <a:t>encode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</a:t>
            </a:r>
            <a:r>
              <a:rPr lang="zh-CN" altLang="en-US" sz="2000" dirty="0">
                <a:solidFill>
                  <a:srgbClr val="C00000"/>
                </a:solidFill>
              </a:rPr>
              <a:t>编码</a:t>
            </a:r>
            <a:r>
              <a:rPr lang="zh-CN" altLang="en-US" sz="2000" dirty="0"/>
              <a:t>为指定的</a:t>
            </a:r>
            <a:r>
              <a:rPr lang="en-US" altLang="zh-CN" sz="2000" dirty="0"/>
              <a:t>bytes</a:t>
            </a:r>
            <a:r>
              <a:rPr lang="zh-CN" altLang="en-US" sz="2000" dirty="0"/>
              <a:t>，例如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'</a:t>
            </a:r>
            <a:r>
              <a:rPr lang="en-US" altLang="zh-CN" sz="2000" dirty="0" err="1"/>
              <a:t>ABC'.encode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ascii</a:t>
            </a:r>
            <a:r>
              <a:rPr lang="en-US" altLang="zh-CN" sz="2000" dirty="0"/>
              <a:t>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b'ABC</a:t>
            </a:r>
            <a:r>
              <a:rPr lang="en-US" altLang="zh-CN" sz="2000" dirty="0"/>
              <a:t>'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'</a:t>
            </a:r>
            <a:r>
              <a:rPr lang="zh-CN" altLang="en-US" sz="2000" dirty="0"/>
              <a:t>中文</a:t>
            </a:r>
            <a:r>
              <a:rPr lang="en-US" altLang="zh-CN" sz="2000" dirty="0"/>
              <a:t>'.encode('utf-8')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b'\xe4\xb8\</a:t>
            </a:r>
            <a:r>
              <a:rPr lang="en-US" altLang="zh-CN" sz="2000" dirty="0" err="1"/>
              <a:t>xad</a:t>
            </a:r>
            <a:r>
              <a:rPr lang="en-US" altLang="zh-CN" sz="2000" dirty="0"/>
              <a:t>\xe6\x96\x87</a:t>
            </a:r>
            <a:r>
              <a:rPr lang="en-US" altLang="zh-CN" sz="2000" dirty="0" smtClean="0"/>
              <a:t>'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230316" y="5754469"/>
            <a:ext cx="614049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含有中文的字符串无法用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编码，因为中文编码的范围超过了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编码的范围，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会报错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反过来，如果我们从网络或磁盘上读取了字节流，那么读到的数据就是</a:t>
            </a:r>
            <a:r>
              <a:rPr lang="en-US" altLang="zh-CN" sz="2000" dirty="0"/>
              <a:t>bytes</a:t>
            </a:r>
            <a:r>
              <a:rPr lang="zh-CN" altLang="en-US" sz="2000" dirty="0"/>
              <a:t>。要把</a:t>
            </a:r>
            <a:r>
              <a:rPr lang="en-US" altLang="zh-CN" sz="2000" dirty="0"/>
              <a:t>bytes</a:t>
            </a:r>
            <a:r>
              <a:rPr lang="zh-CN" altLang="en-US" sz="2000" dirty="0" smtClean="0"/>
              <a:t>变为</a:t>
            </a:r>
            <a:r>
              <a:rPr lang="zh-CN" altLang="en-US" sz="2000" dirty="0"/>
              <a:t>字符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就需要用</a:t>
            </a:r>
            <a:r>
              <a:rPr lang="en-US" altLang="zh-CN" sz="2000" b="1" dirty="0">
                <a:solidFill>
                  <a:srgbClr val="C00000"/>
                </a:solidFill>
              </a:rPr>
              <a:t>decode</a:t>
            </a:r>
            <a:r>
              <a:rPr lang="en-US" altLang="zh-CN" sz="2000" dirty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 smtClean="0">
                <a:solidFill>
                  <a:srgbClr val="C00000"/>
                </a:solidFill>
              </a:rPr>
              <a:t>解码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b'ABC'.decode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ascii</a:t>
            </a:r>
            <a:r>
              <a:rPr lang="en-US" altLang="zh-CN" sz="2000" dirty="0"/>
              <a:t>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'ABC'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b'\xe4\xb8\</a:t>
            </a:r>
            <a:r>
              <a:rPr lang="en-US" altLang="zh-CN" sz="2000" dirty="0" err="1"/>
              <a:t>xad</a:t>
            </a:r>
            <a:r>
              <a:rPr lang="en-US" altLang="zh-CN" sz="2000" dirty="0"/>
              <a:t>\xe6\x96\x87'.decode('utf-8')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中文</a:t>
            </a:r>
            <a:r>
              <a:rPr lang="en-US" altLang="zh-CN" sz="2000" dirty="0" smtClean="0"/>
              <a:t>'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如果</a:t>
            </a:r>
            <a:r>
              <a:rPr lang="en-US" altLang="zh-CN" sz="2000" dirty="0"/>
              <a:t>bytes</a:t>
            </a:r>
            <a:r>
              <a:rPr lang="zh-CN" altLang="en-US" sz="2000" dirty="0"/>
              <a:t>中只有一小部分无效的字节，可以传入</a:t>
            </a:r>
            <a:r>
              <a:rPr lang="en-US" altLang="zh-CN" sz="2000" dirty="0"/>
              <a:t>errors='ignore'</a:t>
            </a:r>
            <a:r>
              <a:rPr lang="zh-CN" altLang="en-US" sz="2000" dirty="0"/>
              <a:t>忽略错误的字节：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b'\xe4\xb8\</a:t>
            </a:r>
            <a:r>
              <a:rPr lang="en-US" altLang="zh-CN" sz="2000" dirty="0" err="1"/>
              <a:t>xad</a:t>
            </a:r>
            <a:r>
              <a:rPr lang="en-US" altLang="zh-CN" sz="2000" dirty="0"/>
              <a:t>\</a:t>
            </a:r>
            <a:r>
              <a:rPr lang="en-US" altLang="zh-CN" sz="2000" dirty="0" err="1"/>
              <a:t>xff</a:t>
            </a:r>
            <a:r>
              <a:rPr lang="en-US" altLang="zh-CN" sz="2000" dirty="0"/>
              <a:t>'.decode('utf-8', errors='ignore')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中</a:t>
            </a:r>
            <a:r>
              <a:rPr lang="en-US" altLang="zh-CN" sz="2000" dirty="0"/>
              <a:t>'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446340" y="5691782"/>
            <a:ext cx="5279127" cy="954314"/>
            <a:chOff x="5505481" y="4949517"/>
            <a:chExt cx="5279127" cy="954314"/>
          </a:xfrm>
        </p:grpSpPr>
        <p:sp>
          <p:nvSpPr>
            <p:cNvPr id="5" name="文本框 4"/>
            <p:cNvSpPr txBox="1"/>
            <p:nvPr/>
          </p:nvSpPr>
          <p:spPr>
            <a:xfrm>
              <a:off x="5505481" y="5217569"/>
              <a:ext cx="1210588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读入内存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04579" y="5229200"/>
              <a:ext cx="198002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写到网络或硬盘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68144" y="5390483"/>
              <a:ext cx="181855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868144" y="5534499"/>
              <a:ext cx="181855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247221" y="4949517"/>
              <a:ext cx="12105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encode</a:t>
              </a:r>
              <a:r>
                <a: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()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7221" y="5534499"/>
              <a:ext cx="12105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decode()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字符编码</a:t>
            </a:r>
            <a:endParaRPr lang="en-US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要</a:t>
            </a:r>
            <a:r>
              <a:rPr lang="zh-CN" altLang="en-US" sz="2000" dirty="0" smtClean="0"/>
              <a:t>计算字符串中包含</a:t>
            </a:r>
            <a:r>
              <a:rPr lang="zh-CN" altLang="en-US" sz="2000" dirty="0"/>
              <a:t>多少个字符，可以用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('ABC</a:t>
            </a:r>
            <a:r>
              <a:rPr lang="en-US" altLang="zh-CN" sz="2000" dirty="0" smtClean="0"/>
              <a:t>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('</a:t>
            </a:r>
            <a:r>
              <a:rPr lang="zh-CN" altLang="en-US" sz="2000" dirty="0"/>
              <a:t>中文</a:t>
            </a:r>
            <a:r>
              <a:rPr lang="en-US" altLang="zh-CN" sz="2000" dirty="0"/>
              <a:t>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len</a:t>
            </a:r>
            <a:r>
              <a:rPr lang="en-US" altLang="zh-CN" sz="2000" dirty="0"/>
              <a:t>()</a:t>
            </a:r>
            <a:r>
              <a:rPr lang="zh-CN" altLang="en-US" sz="2000" dirty="0"/>
              <a:t>函数计算的</a:t>
            </a:r>
            <a:r>
              <a:rPr lang="zh-CN" altLang="en-US" sz="2000" dirty="0" smtClean="0"/>
              <a:t>是字符串的</a:t>
            </a:r>
            <a:r>
              <a:rPr lang="zh-CN" altLang="en-US" sz="2000" dirty="0"/>
              <a:t>字符数，如果换成</a:t>
            </a:r>
            <a:r>
              <a:rPr lang="en-US" altLang="zh-CN" sz="2000" dirty="0"/>
              <a:t>bytes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()</a:t>
            </a:r>
            <a:r>
              <a:rPr lang="zh-CN" altLang="en-US" sz="2000" dirty="0"/>
              <a:t>函数就计算字节数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b'ABC</a:t>
            </a:r>
            <a:r>
              <a:rPr lang="en-US" altLang="zh-CN" sz="2000" dirty="0" smtClean="0"/>
              <a:t>')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('</a:t>
            </a:r>
            <a:r>
              <a:rPr lang="zh-CN" altLang="en-US" sz="2000" dirty="0"/>
              <a:t>中文</a:t>
            </a:r>
            <a:r>
              <a:rPr lang="en-US" altLang="zh-CN" sz="2000" dirty="0"/>
              <a:t>'.encode('utf-8</a:t>
            </a:r>
            <a:r>
              <a:rPr lang="en-US" altLang="zh-CN" sz="2000" dirty="0" smtClean="0"/>
              <a:t>'))</a:t>
            </a:r>
            <a:endParaRPr lang="en-US" altLang="zh-CN" sz="2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7.</a:t>
            </a:r>
            <a:r>
              <a:rPr lang="zh-CN" altLang="en-US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正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则库（</a:t>
            </a:r>
            <a:r>
              <a:rPr lang="en-US" altLang="zh-CN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re</a:t>
            </a:r>
            <a:r>
              <a:rPr lang="zh-CN" altLang="en-US" sz="20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kern="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re.sub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被替词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替换词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替换域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flags=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re.IGNORECASE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查找与替换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忽略大小写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import re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导入正则模块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S='I love Python, do you love python?'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re.sub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python','R',S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在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S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中用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R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替换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python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re.sub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python','R',S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, flags=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re.IGNORECASE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替换时忽略大小写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re.sub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python','R',S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[0:15], flags=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re.IGNORECASE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788" y="836712"/>
            <a:ext cx="10873208" cy="68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sz="2800" b="1" kern="100" dirty="0" smtClean="0">
                <a:latin typeface="Cambria" panose="02040503050406030204" pitchFamily="18" charset="0"/>
              </a:rPr>
              <a:t>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7828" y="1828800"/>
            <a:ext cx="10133386" cy="4343400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kern="100" dirty="0" smtClean="0">
                <a:latin typeface="仿宋" panose="02010609060101010101" pitchFamily="49" charset="-122"/>
              </a:rPr>
              <a:t> list</a:t>
            </a:r>
            <a:r>
              <a:rPr lang="zh-CN" altLang="en-US" sz="2000" dirty="0">
                <a:latin typeface="仿宋" panose="02010609060101010101" pitchFamily="49" charset="-122"/>
              </a:rPr>
              <a:t>是 </a:t>
            </a:r>
            <a:r>
              <a:rPr lang="en-US" altLang="zh-CN" sz="2000" dirty="0">
                <a:latin typeface="仿宋" panose="02010609060101010101" pitchFamily="49" charset="-122"/>
              </a:rPr>
              <a:t>Python </a:t>
            </a:r>
            <a:r>
              <a:rPr lang="zh-CN" altLang="en-US" sz="2000" dirty="0">
                <a:latin typeface="仿宋" panose="02010609060101010101" pitchFamily="49" charset="-122"/>
              </a:rPr>
              <a:t>中使用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</a:rPr>
              <a:t>最频繁</a:t>
            </a:r>
            <a:r>
              <a:rPr lang="zh-CN" altLang="en-US" sz="2000" dirty="0">
                <a:latin typeface="仿宋" panose="02010609060101010101" pitchFamily="49" charset="-122"/>
              </a:rPr>
              <a:t>的</a:t>
            </a:r>
            <a:r>
              <a:rPr lang="zh-CN" altLang="en-US" sz="2000" dirty="0" smtClean="0">
                <a:latin typeface="仿宋" panose="02010609060101010101" pitchFamily="49" charset="-122"/>
              </a:rPr>
              <a:t>数据类型，是一种</a:t>
            </a:r>
            <a:r>
              <a:rPr lang="zh-CN" altLang="en-US" sz="2000" b="1" dirty="0" smtClean="0">
                <a:solidFill>
                  <a:srgbClr val="C00000"/>
                </a:solidFill>
                <a:latin typeface="仿宋" panose="02010609060101010101" pitchFamily="49" charset="-122"/>
              </a:rPr>
              <a:t>有序</a:t>
            </a:r>
            <a:r>
              <a:rPr lang="zh-CN" altLang="en-US" sz="2000" dirty="0" smtClean="0">
                <a:latin typeface="仿宋" panose="02010609060101010101" pitchFamily="49" charset="-122"/>
              </a:rPr>
              <a:t>集合，可随意添加删除元素。</a:t>
            </a:r>
            <a:endParaRPr lang="en-US" altLang="zh-CN" sz="2000" dirty="0">
              <a:latin typeface="仿宋" panose="02010609060101010101" pitchFamily="49" charset="-122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</a:rPr>
              <a:t> 它</a:t>
            </a:r>
            <a:r>
              <a:rPr lang="zh-CN" altLang="en-US" sz="2000" dirty="0">
                <a:latin typeface="仿宋" panose="02010609060101010101" pitchFamily="49" charset="-122"/>
              </a:rPr>
              <a:t>支持字符，数字，字符串甚至可以包含</a:t>
            </a:r>
            <a:r>
              <a:rPr lang="zh-CN" altLang="en-US" sz="2000" dirty="0" smtClean="0">
                <a:latin typeface="仿宋" panose="02010609060101010101" pitchFamily="49" charset="-122"/>
              </a:rPr>
              <a:t>列表</a:t>
            </a:r>
            <a:endParaRPr lang="en-US" altLang="zh-CN" sz="2000" dirty="0" smtClean="0">
              <a:latin typeface="仿宋" panose="02010609060101010101" pitchFamily="49" charset="-122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000" b="1" kern="100" dirty="0">
              <a:latin typeface="仿宋" panose="02010609060101010101" pitchFamily="49" charset="-122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列表是写在方括号之间、用逗号分隔开的元素列表。</a:t>
            </a:r>
            <a:r>
              <a:rPr lang="zh-CN" altLang="zh-CN" sz="2000" b="1" kern="100" dirty="0">
                <a:solidFill>
                  <a:srgbClr val="C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列表中元素的类型可以不相同</a:t>
            </a:r>
            <a:r>
              <a:rPr lang="zh-CN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。如：</a:t>
            </a:r>
            <a:r>
              <a:rPr lang="en-US" altLang="zh-CN" sz="2000" kern="100" dirty="0">
                <a:latin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000" b="1" kern="0" dirty="0">
                <a:solidFill>
                  <a:srgbClr val="FF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"I"</a:t>
            </a:r>
            <a:r>
              <a:rPr lang="en-US" altLang="zh-CN" sz="2000" b="1" kern="0" dirty="0">
                <a:solidFill>
                  <a:srgbClr val="FF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"you"</a:t>
            </a:r>
            <a:r>
              <a:rPr lang="en-US" altLang="zh-CN" sz="2000" i="1" kern="0" dirty="0">
                <a:solidFill>
                  <a:srgbClr val="FF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"he"</a:t>
            </a:r>
            <a:r>
              <a:rPr lang="en-US" altLang="zh-CN" sz="2000" b="1" kern="0" dirty="0">
                <a:solidFill>
                  <a:srgbClr val="FF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sz="2000" b="1" kern="0" dirty="0">
                <a:solidFill>
                  <a:srgbClr val="FF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索引同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字符串一样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，从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开始，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表示第一个元素索引，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-1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最后一个元素索引，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第一个元素的索引，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()-1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最后一个元素的索引。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1. </a:t>
            </a:r>
            <a:r>
              <a:rPr lang="zh-CN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创建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list(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内置函数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range())</a:t>
            </a:r>
            <a:endParaRPr lang="zh-CN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#range(n), python</a:t>
            </a:r>
            <a:r>
              <a:rPr lang="zh-CN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中的内置函数</a:t>
            </a:r>
            <a:r>
              <a:rPr lang="en-US" altLang="zh-CN" sz="20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cs typeface="Times New Roman" panose="02020603050405020304" pitchFamily="18" charset="0"/>
              </a:rPr>
              <a:t>其中参数</a:t>
            </a:r>
            <a:r>
              <a:rPr lang="en-US" altLang="zh-CN" sz="2000" kern="100" dirty="0"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cs typeface="Times New Roman" panose="02020603050405020304" pitchFamily="18" charset="0"/>
              </a:rPr>
              <a:t>代表：从</a:t>
            </a:r>
            <a:r>
              <a:rPr lang="en-US" altLang="zh-CN" sz="2000" kern="100" dirty="0"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cs typeface="Times New Roman" panose="02020603050405020304" pitchFamily="18" charset="0"/>
              </a:rPr>
              <a:t>n-1</a:t>
            </a:r>
            <a:r>
              <a:rPr lang="zh-CN" altLang="zh-CN" sz="2000" kern="100" dirty="0">
                <a:cs typeface="Times New Roman" panose="02020603050405020304" pitchFamily="18" charset="0"/>
              </a:rPr>
              <a:t>的一个序列</a:t>
            </a:r>
            <a:r>
              <a:rPr lang="en-US" altLang="zh-CN" sz="2000" kern="100" dirty="0"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cs typeface="Times New Roman" panose="02020603050405020304" pitchFamily="18" charset="0"/>
              </a:rPr>
              <a:t>即长度为</a:t>
            </a:r>
            <a:r>
              <a:rPr lang="en-US" altLang="zh-CN" sz="2000" kern="100" dirty="0"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cs typeface="Times New Roman" panose="02020603050405020304" pitchFamily="18" charset="0"/>
              </a:rPr>
              <a:t>的一个序列。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list(range(1,5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list(range(1, 10, 2))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步长为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2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，从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1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开始，每隔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2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取一个数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3, 5, 7, 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427" y="5756701"/>
            <a:ext cx="542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20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内置函数</a:t>
            </a: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(list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#list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的长度。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2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1" kern="2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的发展</a:t>
            </a:r>
            <a:endParaRPr lang="zh-CN" altLang="en-US" sz="2800" b="1" kern="220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845940" y="2348880"/>
          <a:ext cx="8765231" cy="331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4052" y="5992092"/>
            <a:ext cx="56941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https://www.python.org/downloads/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1. </a:t>
            </a:r>
            <a:r>
              <a:rPr lang="zh-CN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创建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list(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字符串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word='hello'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list(word)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将字符串转化为列表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['h', 'e', 'l', 'l', 'o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']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="2019-02-05(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中国大陆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黄渤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沈腾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汤姆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派福瑞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马修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莫里森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徐峥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于和伟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雷佳音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刘桦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邓飞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蔡明凯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王戈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凯特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纳尔逊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王砚伟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呲路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罗恩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斯穆安伯格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丹尼尔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休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凯利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刘十六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大卫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·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雷登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中国大陆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/ 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宁浩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&gt;&gt;&gt;ls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str.split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(‘/’) #</a:t>
            </a:r>
            <a:r>
              <a:rPr lang="zh-CN" altLang="en-US" sz="2000" kern="0" dirty="0" smtClean="0">
                <a:solidFill>
                  <a:srgbClr val="3E3E3E"/>
                </a:solidFill>
                <a:cs typeface="Helvetica" pitchFamily="34" charset="0"/>
              </a:rPr>
              <a:t>使用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split</a:t>
            </a:r>
            <a:r>
              <a:rPr lang="zh-CN" altLang="en-US" sz="2000" kern="0" dirty="0" smtClean="0">
                <a:solidFill>
                  <a:srgbClr val="3E3E3E"/>
                </a:solidFill>
                <a:cs typeface="Helvetica" pitchFamily="34" charset="0"/>
              </a:rPr>
              <a:t>函数创建列表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列表索引和切片（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[::]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 = ["I","you","he",5]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a[1:3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]   #</a:t>
            </a:r>
            <a:r>
              <a:rPr lang="zh-CN" altLang="en-US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返回新列表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['you', 'he']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a[1]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'you'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. 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列表元素修改和插入（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[]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）</a:t>
            </a:r>
            <a:endParaRPr lang="en-US" altLang="zh-CN" sz="2000" kern="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= ["I","you","he",5]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a[1]="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she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  #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可</a:t>
            </a:r>
            <a:r>
              <a:rPr lang="zh-CN" altLang="en-US" sz="2000" b="1" kern="0" dirty="0" smtClean="0">
                <a:solidFill>
                  <a:srgbClr val="FF0000"/>
                </a:solidFill>
                <a:cs typeface="Helvetica" pitchFamily="34" charset="0"/>
              </a:rPr>
              <a:t>修改</a:t>
            </a:r>
            <a:endParaRPr lang="en-US" altLang="zh-CN" sz="2000" b="1" kern="0" dirty="0" smtClean="0">
              <a:solidFill>
                <a:srgbClr val="FF0000"/>
              </a:solidFill>
              <a:latin typeface="Calibri" panose="020F0502020204030204" pitchFamily="34" charset="0"/>
              <a:cs typeface="Helvetica" pitchFamily="34" charset="0"/>
            </a:endParaRPr>
          </a:p>
          <a:p>
            <a:pPr marL="400685" indent="0">
              <a:buNone/>
            </a:pP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在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列表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中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n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位置</a:t>
            </a:r>
            <a:r>
              <a:rPr lang="zh-CN" altLang="zh-CN" sz="2000" b="1" kern="0" dirty="0">
                <a:solidFill>
                  <a:srgbClr val="FF0000"/>
                </a:solidFill>
                <a:latin typeface="Calibri" panose="020F0502020204030204" pitchFamily="34" charset="0"/>
                <a:cs typeface="Helvetica" pitchFamily="34" charset="0"/>
              </a:rPr>
              <a:t>插入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一个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值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r>
              <a:rPr lang="en-US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q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：</a:t>
            </a:r>
            <a:r>
              <a:rPr lang="en-US" altLang="zh-CN" sz="2000" b="1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a[</a:t>
            </a:r>
            <a:r>
              <a:rPr lang="en-US" altLang="zh-CN" sz="2000" b="1" kern="0" dirty="0" err="1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n:n</a:t>
            </a:r>
            <a:r>
              <a:rPr lang="en-US" altLang="zh-CN" sz="2000" b="1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]=[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r>
              <a:rPr lang="en-US" altLang="zh-CN" sz="2000" b="1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q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</a:t>
            </a:r>
            <a:r>
              <a:rPr lang="en-US" altLang="zh-CN" sz="2000" b="1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]</a:t>
            </a:r>
            <a:endParaRPr lang="en-US" altLang="zh-CN" sz="2000" b="1" kern="0" dirty="0" smtClean="0">
              <a:solidFill>
                <a:srgbClr val="3E3E3E"/>
              </a:solidFill>
              <a:latin typeface="Calibri" panose="020F0502020204030204" pitchFamily="34" charset="0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a = [1, 2, 4, 5]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a[2:2]=</a:t>
            </a: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[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3</a:t>
            </a: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]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在列表中的某位置插入一个值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len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(a)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测试列表的长度（含元素的个数）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5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zh-CN" sz="2000" kern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4. 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列表连接和重复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(+,*)</a:t>
            </a:r>
            <a:endParaRPr lang="en-US" altLang="zh-CN" sz="2000" kern="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a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=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5]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+ [6, 7, 8]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5, 6, 7, 8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dirty="0" smtClean="0"/>
              <a:t>&gt;&gt;&gt;print(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2)    </a:t>
            </a:r>
            <a:r>
              <a:rPr lang="en-US" altLang="zh-CN" sz="2000" dirty="0"/>
              <a:t># </a:t>
            </a:r>
            <a:r>
              <a:rPr lang="zh-CN" altLang="en-US" sz="2000" dirty="0"/>
              <a:t>输出列表两次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614" y="937419"/>
            <a:ext cx="7242928" cy="536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1804" y="4149080"/>
            <a:ext cx="60486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992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 a = [3,2,5,4,9,8,1]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  <a:cs typeface="宋体" pitchFamily="2" charset="-122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a.sort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()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29285"/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1844" y="1844824"/>
            <a:ext cx="4516758" cy="434340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sort()</a:t>
            </a:r>
            <a:endParaRPr lang="en-US" altLang="zh-CN" sz="2000" kern="0" dirty="0">
              <a:solidFill>
                <a:srgbClr val="C00000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100" dirty="0">
                <a:solidFill>
                  <a:srgbClr val="000000"/>
                </a:solidFill>
                <a:latin typeface="仿宋" panose="02010609060101010101" pitchFamily="49" charset="-122"/>
              </a:rPr>
              <a:t> 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sort</a:t>
            </a:r>
            <a:r>
              <a:rPr lang="en-US" altLang="zh-CN" sz="2000" b="1" kern="100" dirty="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函数对列表排序时改变了原来的列表，从而让其中的元素能按一定的顺序排列。</a:t>
            </a:r>
            <a:r>
              <a:rPr lang="en-US" altLang="zh-CN" sz="2000" kern="100" dirty="0">
                <a:solidFill>
                  <a:srgbClr val="000000"/>
                </a:solidFill>
                <a:latin typeface="仿宋" panose="02010609060101010101" pitchFamily="49" charset="-122"/>
              </a:rPr>
              <a:t> </a:t>
            </a:r>
            <a:r>
              <a:rPr lang="en-US" altLang="zh-CN" sz="2000" kern="100" dirty="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70476" y="1828800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&gt;&gt;&gt; e=[1, 3, 2,4,5]</a:t>
            </a:r>
            <a:endParaRPr lang="zh-CN" altLang="zh-CN" sz="2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&gt;&gt;&gt; </a:t>
            </a:r>
            <a:r>
              <a:rPr lang="en-US" altLang="zh-CN" sz="2400" kern="0" dirty="0" err="1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e.sort</a:t>
            </a:r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(reverse=True)</a:t>
            </a:r>
            <a:endParaRPr lang="zh-CN" altLang="zh-CN" sz="2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&gt;&gt;&gt; e</a:t>
            </a:r>
            <a:endParaRPr lang="zh-CN" altLang="zh-CN" sz="2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4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[5, 4, 3, 2, 1</a:t>
            </a:r>
            <a:r>
              <a:rPr lang="en-US" altLang="zh-CN" sz="2400" kern="0" dirty="0" smtClean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]</a:t>
            </a:r>
            <a:endParaRPr lang="zh-CN" altLang="zh-CN" sz="2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help(a)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… …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…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464646"/>
                </a:solidFill>
                <a:cs typeface="宋体" pitchFamily="2" charset="-122"/>
              </a:rPr>
              <a:t>sort</a:t>
            </a:r>
            <a:r>
              <a:rPr lang="en-US" altLang="zh-CN" sz="2000" kern="0" dirty="0">
                <a:solidFill>
                  <a:srgbClr val="464646"/>
                </a:solidFill>
                <a:cs typeface="宋体" pitchFamily="2" charset="-122"/>
              </a:rPr>
              <a:t>(...)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 err="1" smtClean="0">
                <a:solidFill>
                  <a:srgbClr val="464646"/>
                </a:solidFill>
                <a:cs typeface="宋体" pitchFamily="2" charset="-122"/>
              </a:rPr>
              <a:t>a.sort</a:t>
            </a:r>
            <a:r>
              <a:rPr lang="en-US" altLang="zh-CN" sz="2000" dirty="0" smtClean="0">
                <a:solidFill>
                  <a:srgbClr val="464646"/>
                </a:solidFill>
                <a:cs typeface="宋体" pitchFamily="2" charset="-122"/>
              </a:rPr>
              <a:t>(key=None</a:t>
            </a:r>
            <a:r>
              <a:rPr lang="en-US" altLang="zh-CN" sz="2000" dirty="0">
                <a:solidFill>
                  <a:srgbClr val="464646"/>
                </a:solidFill>
                <a:cs typeface="宋体" pitchFamily="2" charset="-122"/>
              </a:rPr>
              <a:t>, reverse=False) -&gt; </a:t>
            </a:r>
            <a:r>
              <a:rPr lang="en-US" altLang="zh-CN" sz="2000" dirty="0" smtClean="0">
                <a:solidFill>
                  <a:srgbClr val="464646"/>
                </a:solidFill>
                <a:cs typeface="宋体" pitchFamily="2" charset="-122"/>
              </a:rPr>
              <a:t>None -- stable </a:t>
            </a:r>
            <a:r>
              <a:rPr lang="en-US" altLang="zh-CN" sz="2000" dirty="0">
                <a:solidFill>
                  <a:srgbClr val="464646"/>
                </a:solidFill>
                <a:cs typeface="宋体" pitchFamily="2" charset="-122"/>
              </a:rPr>
              <a:t>sort *IN PLACE*</a:t>
            </a:r>
            <a:endParaRPr lang="zh-CN" altLang="zh-CN" sz="2000" dirty="0">
              <a:cs typeface="宋体" pitchFamily="2" charset="-122"/>
            </a:endParaRPr>
          </a:p>
          <a:p>
            <a:pPr marL="4572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464646"/>
                </a:solidFill>
                <a:cs typeface="宋体" pitchFamily="2" charset="-122"/>
              </a:rPr>
              <a:t> 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help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可知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kern="0" dirty="0" err="1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a.sort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默认按小到大排序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可以添加参数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reverse=True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，从大到小排列：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3812" y="5013176"/>
            <a:ext cx="10009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9285"/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&gt;&gt;&gt; a = [3,2,5,4,9,8,1]</a:t>
            </a:r>
            <a:endParaRPr lang="zh-CN" altLang="zh-CN" sz="20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&gt;&gt;&gt; id(a)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查看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Helvetica" pitchFamily="34" charset="0"/>
              </a:rPr>
              <a:t>的存储地址</a:t>
            </a:r>
            <a:endParaRPr lang="zh-CN" altLang="zh-CN" sz="20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629285"/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55494776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——sort()</a:t>
            </a:r>
            <a:endParaRPr lang="en-US" altLang="zh-CN" sz="2000" kern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注意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sort()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函数</a:t>
            </a:r>
            <a:r>
              <a:rPr lang="zh-CN" altLang="zh-CN" sz="2000" b="1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改变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原来的列表，函数返回值是空值，即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None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。因此，如果需要一个已排好序的列表副本，同时又要保留原有列表不变的时候，就不能直接简单的使用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sort()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函数。为了实现上述功能使用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sort()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的方法是：先获取列表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的副本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，然后再对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进行排序。为了理解的更深刻，我们将对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的存储地址进行查验，代码如下：</a:t>
            </a:r>
            <a:endParaRPr lang="zh-CN" altLang="zh-CN" sz="2000" dirty="0">
              <a:cs typeface="宋体" pitchFamily="2" charset="-122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b=a[:]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拷贝一个副本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[3, 2, 5, 4, 9, 8, 1]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id(b)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查验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b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的存储地址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55486264 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发现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b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和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地址不一致，说明复制了一份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c=a  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复制一个副本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c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[3, 2, 5, 4, 9, 8, 1]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id(c)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查验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的存储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地址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,</a:t>
            </a:r>
            <a:r>
              <a:rPr lang="zh-CN" altLang="zh-CN" sz="2000" kern="0" dirty="0" smtClean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发现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的地址跟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一致，说明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是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一个标签，不是真复制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b.sort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    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对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b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进行排序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5, 8, 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                          #b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排序后对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没有影响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[3, 2, 5, 4, 9, 8, 1]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c.sort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    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对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进行排序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c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5, 8, 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                          #c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排序后对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有影响，与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、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c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一致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4, 5, 8, 9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c1403bbcacc8d07b555060c88a1a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19685"/>
            <a:ext cx="1218882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72" y="2492896"/>
            <a:ext cx="9753600" cy="1325562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学习内容</a:t>
            </a:r>
            <a:r>
              <a:rPr lang="zh-CN" altLang="en-US" dirty="0"/>
              <a:t>：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77072"/>
            <a:ext cx="5289104" cy="288032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第一部分 </a:t>
            </a:r>
            <a:r>
              <a:rPr lang="en-US" altLang="zh-CN" sz="2000" b="1" dirty="0">
                <a:solidFill>
                  <a:srgbClr val="FFFF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简介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第二部分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Anaconda Python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的安装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第三部分 数据新闻的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Python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编程基础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方法</a:t>
            </a:r>
            <a:endParaRPr lang="en-US" altLang="zh-CN" sz="2000" kern="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获取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已排序的列表副本的方法是使用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sorted()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函数。注意，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sorted()</a:t>
            </a:r>
            <a:r>
              <a:rPr lang="zh-CN" altLang="zh-CN" sz="200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函数可以用于任何可迭代的对象。</a:t>
            </a:r>
            <a:endParaRPr lang="zh-CN" altLang="zh-CN" sz="2000" dirty="0">
              <a:cs typeface="宋体" pitchFamily="2" charset="-122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= [3,2,5,4,9,8,1]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sorted(a)             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对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a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排序后产生一个新的列表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a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注意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a.sort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sorted(a)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的区别，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sorted(a)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产生的是一个新列表，而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a.sort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是对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直接排序了。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——reverse()</a:t>
            </a:r>
            <a:endParaRPr lang="en-US" altLang="zh-CN" sz="2000" kern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宋体" pitchFamily="2" charset="-122"/>
                <a:cs typeface="Arial" panose="020B0604020202020204" pitchFamily="34" charset="0"/>
              </a:rPr>
              <a:t>reverse()</a:t>
            </a:r>
            <a:r>
              <a:rPr lang="zh-CN" altLang="en-US" sz="2000" b="1" dirty="0" smtClean="0">
                <a:latin typeface="宋体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 smtClean="0">
                <a:latin typeface="宋体" pitchFamily="2" charset="-122"/>
                <a:cs typeface="Arial" panose="020B0604020202020204" pitchFamily="34" charset="0"/>
              </a:rPr>
              <a:t>reversed()</a:t>
            </a:r>
            <a:r>
              <a:rPr lang="zh-CN" altLang="zh-CN" sz="2000" b="1" dirty="0" smtClean="0">
                <a:latin typeface="宋体" pitchFamily="2" charset="-122"/>
                <a:cs typeface="Arial" panose="020B0604020202020204" pitchFamily="34" charset="0"/>
              </a:rPr>
              <a:t>函数</a:t>
            </a:r>
            <a:endParaRPr lang="zh-CN" altLang="zh-CN" sz="2000" dirty="0">
              <a:cs typeface="宋体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a.reverse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倒序排列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 smtClean="0">
                <a:solidFill>
                  <a:srgbClr val="3E3E3E"/>
                </a:solidFill>
                <a:cs typeface="Helvetica" pitchFamily="34" charset="0"/>
              </a:rPr>
              <a:t>a.reverse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b="1" kern="0" dirty="0">
                <a:solidFill>
                  <a:srgbClr val="3E3E3E"/>
                </a:solidFill>
                <a:cs typeface="Helvetica" pitchFamily="34" charset="0"/>
              </a:rPr>
              <a:t>reversed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([1,2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,‘a'])#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这样返回的是一个迭代器，必须再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list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一下才可以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i="1" kern="0" dirty="0">
                <a:solidFill>
                  <a:srgbClr val="3E3E3E"/>
                </a:solidFill>
                <a:cs typeface="Helvetica" pitchFamily="34" charset="0"/>
              </a:rPr>
              <a:t>&lt;</a:t>
            </a:r>
            <a:r>
              <a:rPr lang="en-US" altLang="zh-CN" sz="2000" i="1" kern="0" dirty="0" err="1">
                <a:solidFill>
                  <a:srgbClr val="3E3E3E"/>
                </a:solidFill>
                <a:cs typeface="Helvetica" pitchFamily="34" charset="0"/>
              </a:rPr>
              <a:t>list_reverseiterator</a:t>
            </a:r>
            <a:r>
              <a:rPr lang="en-US" altLang="zh-CN" sz="2000" i="1" kern="0" dirty="0">
                <a:solidFill>
                  <a:srgbClr val="3E3E3E"/>
                </a:solidFill>
                <a:cs typeface="Helvetica" pitchFamily="34" charset="0"/>
              </a:rPr>
              <a:t> object at 0x02C921B0&gt;</a:t>
            </a:r>
            <a:endParaRPr lang="zh-CN" altLang="zh-CN" sz="2000" i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list(reversed([1,2,'L']))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['L', 2, 1]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或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者：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w=[1,2,'L']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w[::-1]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['L', 2, 1]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对字符串也可以同样反转。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1844" y="5681588"/>
            <a:ext cx="11040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/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注意：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w= </a:t>
            </a:r>
            <a:r>
              <a:rPr lang="en-US" altLang="zh-CN" sz="2000" b="1" kern="0" dirty="0" err="1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w.append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(q)</a:t>
            </a: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这样写是错误的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append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方法是不能返回值的。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——append():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追加元素</a:t>
            </a:r>
            <a:endParaRPr lang="en-US" altLang="zh-CN" sz="2000" kern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L.append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追加元素，追加的元素可以是一个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list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、数、字符串等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w=[1,2,'L']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q=[8,9]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w.append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(q) 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不能写成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w= 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w.append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(q)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'L', [8, 9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——extend()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：追加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LIST</a:t>
            </a:r>
            <a:endParaRPr lang="en-US" altLang="zh-CN" sz="2000" kern="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L.extend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(list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追加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list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，即合并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list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到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上，只能是追加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list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w=[1,2,'L']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q=[8,9]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w.extend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(q)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'L', 8, 9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9240" indent="0">
              <a:lnSpc>
                <a:spcPct val="150000"/>
              </a:lnSpc>
              <a:buNone/>
            </a:pP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注意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:append</a:t>
            </a: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extend</a:t>
            </a: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的区别是：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append</a:t>
            </a: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整体添加成</a:t>
            </a:r>
            <a:r>
              <a:rPr lang="en-US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list</a:t>
            </a:r>
            <a:r>
              <a:rPr lang="zh-CN" altLang="zh-CN" sz="2000" b="1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的一个元素</a:t>
            </a:r>
            <a:r>
              <a:rPr lang="zh-CN" altLang="zh-CN" sz="2000" b="1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——insert()</a:t>
            </a:r>
            <a:endParaRPr lang="en-US" altLang="zh-CN" sz="2000" kern="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L.insert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index,var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位置插入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&gt;&gt;&gt;a = ["I","you","he",5]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a.insert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(1,'love')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&gt;&gt;&gt;a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['I', 'love', 'you', 'he', 5]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42484" y="371703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&gt;&gt;&gt;'he‘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ea typeface="仿宋" panose="02010609060101010101" pitchFamily="49" charset="-122"/>
              <a:cs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&gt;&gt;&gt;['I', 'you', 5]</a:t>
            </a:r>
            <a:endParaRPr lang="zh-CN" altLang="zh-CN" sz="2000" kern="100" dirty="0"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&gt;&gt;&gt;5</a:t>
            </a:r>
            <a:endParaRPr lang="zh-CN" altLang="zh-CN" sz="2000" kern="100" dirty="0"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ea typeface="仿宋" panose="02010609060101010101" pitchFamily="49" charset="-122"/>
                <a:cs typeface="Helvetica" pitchFamily="34" charset="0"/>
              </a:rPr>
              <a:t>&gt;&gt;&gt;['I', 'you'] </a:t>
            </a:r>
            <a:endParaRPr lang="zh-CN" altLang="zh-CN" sz="2000" kern="100" dirty="0"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7614" y="1828800"/>
            <a:ext cx="9753599" cy="4343400"/>
          </a:xfrm>
        </p:spPr>
        <p:txBody>
          <a:bodyPr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——pop():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删除元素</a:t>
            </a:r>
            <a:endParaRPr lang="en-US" altLang="zh-CN" sz="2000" kern="0" dirty="0">
              <a:solidFill>
                <a:srgbClr val="C00000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323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L.pop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(index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删除的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index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位置元素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返回被</a:t>
            </a:r>
            <a:r>
              <a:rPr lang="zh-CN" altLang="en-US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删除的元素</a:t>
            </a:r>
            <a:endParaRPr lang="en-US" altLang="zh-CN" sz="2000" kern="0" dirty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323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只能删一个元素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默认删除最后一个元素。</a:t>
            </a:r>
            <a:endParaRPr lang="en-US" altLang="zh-CN" sz="2000" kern="0" dirty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spcBef>
                <a:spcPts val="0"/>
              </a:spcBef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 = ["I","you","he",5] 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a.pop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(2)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&gt;&gt;&gt;a   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a.pop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&gt;&gt;&gt;a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64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——del():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元素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640"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del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L[1]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 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删除指定下标的元素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&gt;&gt;&gt;a = ["I","you","he",5] 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&gt;&gt;&gt;del a[3]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&gt;&gt;&gt;a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['I', 'you', 'he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']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64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del L[1:3]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删除指定下标范围的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元素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——remove():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删除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元素</a:t>
            </a:r>
            <a:endParaRPr lang="en-US" altLang="zh-CN" sz="2000" kern="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0640"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L.remove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删除第一次出现的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元素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&gt;&gt;&gt;li = [1,2,3,4,5,6]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li.remove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(4)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&gt;&gt;&gt;li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[1, 2, 3, 5, 6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列表对象常用方法</a:t>
            </a: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——remove():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删除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元素</a:t>
            </a:r>
            <a:endParaRPr lang="en-US" altLang="zh-CN" sz="2000" kern="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kern="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064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切片</a:t>
            </a:r>
            <a:r>
              <a:rPr lang="zh-CN" altLang="en-US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也可删除元素</a:t>
            </a:r>
            <a:r>
              <a:rPr lang="zh-CN" altLang="zh-CN" sz="2000" kern="0" dirty="0" smtClean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&gt;&gt;&gt;li = [1,2,3,4,5,6]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&gt;&gt;&gt;li = li[:-1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]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但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使用</a:t>
            </a:r>
            <a:r>
              <a:rPr lang="zh-CN" altLang="en-US" sz="2000" kern="0" dirty="0">
                <a:solidFill>
                  <a:srgbClr val="333333"/>
                </a:solidFill>
                <a:cs typeface="Arial" panose="020B0604020202020204" pitchFamily="34" charset="0"/>
              </a:rPr>
              <a:t>切片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方法</a:t>
            </a:r>
            <a:r>
              <a:rPr lang="zh-CN" altLang="en-US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删除元素</a:t>
            </a:r>
            <a:r>
              <a:rPr lang="zh-CN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时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注意，如果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li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被作为参数传入函数，那么在函数内使用这种删除方法，将不会改变原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list</a:t>
            </a: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：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E3E3E"/>
                </a:solidFill>
                <a:cs typeface="Helvetica" pitchFamily="34" charset="0"/>
              </a:rPr>
              <a:t>def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delete(li, index):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6292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li = li[:index] + li[index+1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:]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629285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delete(li,3)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print(li)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个基本概念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55707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>
                <a:highlight>
                  <a:srgbClr val="FFFF00"/>
                </a:highlight>
              </a:rPr>
              <a:t>解释器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编辑器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, anaconda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vscode</a:t>
            </a:r>
            <a:r>
              <a:rPr lang="en-US" altLang="zh-CN" sz="2400" dirty="0"/>
              <a:t>, sublime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IDLE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pip</a:t>
            </a:r>
            <a:r>
              <a:rPr lang="zh-CN" altLang="en-US" sz="2400" dirty="0"/>
              <a:t>包管</a:t>
            </a:r>
            <a:r>
              <a:rPr lang="zh-CN" altLang="en-US" sz="2400" dirty="0" smtClean="0"/>
              <a:t>理工具（</a:t>
            </a:r>
            <a:r>
              <a:rPr lang="en-US" altLang="zh-CN" sz="2400" dirty="0" smtClean="0"/>
              <a:t>python3.4</a:t>
            </a:r>
            <a:r>
              <a:rPr lang="zh-CN" altLang="en-US" sz="2400" dirty="0" smtClean="0"/>
              <a:t>后自带）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https</a:t>
            </a:r>
            <a:r>
              <a:rPr lang="en-US" altLang="zh-CN" sz="2400" dirty="0"/>
              <a:t>://pypi.org</a:t>
            </a:r>
            <a:r>
              <a:rPr lang="en-US" altLang="zh-CN" sz="2400" dirty="0" smtClean="0"/>
              <a:t>/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6 </a:t>
            </a:r>
            <a:r>
              <a:rPr lang="zh-CN" altLang="en-US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列表对象常用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-</a:t>
            </a:r>
            <a:r>
              <a:rPr lang="zh-CN" altLang="en-US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其他</a:t>
            </a:r>
            <a:endParaRPr lang="en-US" altLang="zh-CN" sz="2000" kern="0" dirty="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kern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L.count</a:t>
            </a:r>
            <a:r>
              <a:rPr lang="en-US" altLang="zh-CN" sz="2000" kern="0" dirty="0" smtClean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kern="0" dirty="0" err="1" smtClean="0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该元素在列表中出现的个数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L.index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kern="0" dirty="0" err="1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#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返回第一个</a:t>
            </a:r>
            <a:r>
              <a:rPr lang="en-US" altLang="zh-CN" sz="2000" kern="0" dirty="0" err="1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元素的位置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无则抛异常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2000" b="1" dirty="0" smtClean="0"/>
              <a:t>练习：</a:t>
            </a:r>
            <a:endParaRPr lang="en-US" altLang="zh-CN" sz="2000" b="1" dirty="0" smtClean="0"/>
          </a:p>
          <a:p>
            <a:pPr marL="45720" indent="0">
              <a:buNone/>
            </a:pPr>
            <a:r>
              <a:rPr lang="en-US" altLang="zh-CN" sz="2000" dirty="0" smtClean="0"/>
              <a:t>L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[[</a:t>
            </a:r>
            <a:r>
              <a:rPr lang="en-US" altLang="zh-CN" sz="2000" dirty="0"/>
              <a:t>'Apple', 'Google', 'Microsoft'],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    ['Java', 'Python', 'Ruby', 'PHP'],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    ['Adam', 'Bart', 'Lisa</a:t>
            </a:r>
            <a:r>
              <a:rPr lang="en-US" altLang="zh-CN" sz="2000" dirty="0" smtClean="0"/>
              <a:t>']]</a:t>
            </a:r>
            <a:endParaRPr lang="en-US" altLang="zh-CN" sz="2000" dirty="0" smtClean="0"/>
          </a:p>
          <a:p>
            <a:pPr marL="45720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 smtClean="0"/>
              <a:t>打印</a:t>
            </a:r>
            <a:r>
              <a:rPr lang="en-US" altLang="zh-CN" sz="2000" dirty="0" smtClean="0"/>
              <a:t>Apple: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print(?)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打印</a:t>
            </a:r>
            <a:r>
              <a:rPr lang="en-US" altLang="zh-CN" sz="2000" dirty="0"/>
              <a:t>Python: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print(?)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打印</a:t>
            </a:r>
            <a:r>
              <a:rPr lang="en-US" altLang="zh-CN" sz="2000" dirty="0"/>
              <a:t>Lisa:</a:t>
            </a:r>
            <a:endParaRPr lang="en-US" altLang="zh-CN" sz="2000" dirty="0"/>
          </a:p>
          <a:p>
            <a:pPr marL="45720" indent="0">
              <a:buNone/>
            </a:pPr>
            <a:r>
              <a:rPr lang="en-US" altLang="zh-CN" sz="2000" dirty="0"/>
              <a:t>print(?)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992596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元组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与列表类似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，不同之处在于元组的元素不能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相当于只读列表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。元组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标识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元素之间用逗号隔开，类似于向量写法。元组中的元素类型也可以不相同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a = (1991, 2014, 'physics', 'math')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print(a, type(a),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len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(a))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(1991, 2014, 'physics', 'math')  &lt;class 'tuple'&gt; 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4</a:t>
            </a: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557908" y="508072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不可变，更安全！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1. 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创建元组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tup2 = (20,) #</a:t>
            </a:r>
            <a:r>
              <a:rPr lang="zh-CN" altLang="zh-CN" sz="2000" kern="0" dirty="0">
                <a:solidFill>
                  <a:srgbClr val="3E3E3E"/>
                </a:solidFill>
                <a:cs typeface="Helvetica" pitchFamily="34" charset="0"/>
              </a:rPr>
              <a:t>创建只有一个元素的元组，该元素后面的逗号是不可忽略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tup2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(20,)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tup3 = (20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  #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括号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()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既可以表示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tuple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，又可以表示数学公式中的小括号，这就产生了歧义，因此，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Python</a:t>
            </a:r>
            <a:r>
              <a:rPr lang="zh-CN" altLang="en-US" sz="2000" kern="0" dirty="0">
                <a:solidFill>
                  <a:srgbClr val="3E3E3E"/>
                </a:solidFill>
                <a:cs typeface="Helvetica" pitchFamily="34" charset="0"/>
              </a:rPr>
              <a:t>规定，这种情况下，按小括号进行计算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tup3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20</a:t>
            </a:r>
            <a:endParaRPr lang="zh-CN" altLang="zh-CN" sz="2000" kern="100" dirty="0" smtClean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zh-CN" sz="2000" kern="1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 smtClean="0">
                <a:cs typeface="Times New Roman" panose="02020603050405020304" pitchFamily="18" charset="0"/>
              </a:rPr>
              <a:t>注意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20)</a:t>
            </a:r>
            <a:r>
              <a:rPr lang="zh-CN" altLang="zh-CN" sz="2000" kern="100" dirty="0">
                <a:cs typeface="Times New Roman" panose="02020603050405020304" pitchFamily="18" charset="0"/>
              </a:rPr>
              <a:t>其实就是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 smtClean="0"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cs typeface="Times New Roman" panose="02020603050405020304" pitchFamily="18" charset="0"/>
              </a:rPr>
              <a:t>仍然是整型，但是</a:t>
            </a:r>
            <a:r>
              <a:rPr lang="en-US" altLang="zh-CN" sz="2000" kern="100" dirty="0"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smtClean="0">
                <a:cs typeface="Times New Roman" panose="02020603050405020304" pitchFamily="18" charset="0"/>
              </a:rPr>
              <a:t>20,)</a:t>
            </a:r>
            <a:r>
              <a:rPr lang="zh-CN" altLang="zh-CN" sz="2000" kern="100" dirty="0">
                <a:cs typeface="Times New Roman" panose="02020603050405020304" pitchFamily="18" charset="0"/>
              </a:rPr>
              <a:t>就是元组</a:t>
            </a:r>
            <a:r>
              <a:rPr lang="zh-CN" altLang="zh-CN" sz="2000" kern="100" dirty="0" smtClean="0"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2.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访问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元组元素</a:t>
            </a: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user = ('01','02','03','04')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&gt;&gt;&gt;user[0]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'01'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&gt;&gt;&gt;user[2]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'03'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3. 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元组索引、切片</a:t>
            </a: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tup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= (1, 2, 3, 4, 5, 6)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tup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[0],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tup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[1:5])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1 (2, 3, 4, 5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tup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[0] = 11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 </a:t>
            </a:r>
            <a:r>
              <a:rPr lang="zh-CN" altLang="zh-CN" sz="2000" b="1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修改元组元素的操作是非法的</a:t>
            </a:r>
            <a:endParaRPr lang="zh-CN" altLang="zh-CN" sz="2000" b="1" kern="100" dirty="0">
              <a:solidFill>
                <a:srgbClr val="C00000"/>
              </a:solidFill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Traceback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(most recent call last):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File "&lt;pyshell#21&gt;", line 1, in &lt;module&gt;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 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tup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[0] = 11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TypeError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: 'tuple' object does not support item assignment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7908" y="3140968"/>
            <a:ext cx="8064896" cy="3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2800" kern="0" dirty="0">
                <a:solidFill>
                  <a:srgbClr val="3E3E3E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26449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4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. 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添加元组</a:t>
            </a:r>
            <a:endParaRPr lang="en-US" altLang="zh-CN" sz="2000" kern="0" dirty="0" smtClean="0">
              <a:solidFill>
                <a:srgbClr val="C00000"/>
              </a:solidFill>
              <a:cs typeface="Helvetica" pitchFamily="34" charset="0"/>
            </a:endParaRPr>
          </a:p>
          <a:p>
            <a:pPr marL="45720" indent="0"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元组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由不同的元素组成，每个元素可以存储不同类型的数据，而元组中的元素则代表不同的数据项。创建元组，不定长，但一旦创建后和字符串一样都是不可变的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ts val="1200"/>
              </a:lnSpc>
              <a:buNone/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添加元组</a:t>
            </a:r>
            <a:r>
              <a:rPr lang="en-US" altLang="zh-CN" sz="20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user = ('01','02','03','04')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user = (user,'05')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user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(('01', '02', '03', '04'), '05')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5. 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二元（维）元组</a:t>
            </a:r>
            <a:endParaRPr lang="en-US" altLang="zh-CN" sz="2000" kern="0" dirty="0" smtClean="0">
              <a:solidFill>
                <a:srgbClr val="C00000"/>
              </a:solidFill>
              <a:cs typeface="Helvetica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&gt;&gt;&gt;user1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=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(1,2,3)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&gt;&gt;&gt;user2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=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(4,5,6)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&gt;&gt;&gt;user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=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(user1,user2)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&gt;&gt;&gt;print(user[1][2]</a:t>
            </a:r>
            <a:r>
              <a:rPr lang="en-US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 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5. 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解包</a:t>
            </a:r>
            <a:endParaRPr lang="en-US" altLang="zh-CN" sz="2000" kern="0" dirty="0" smtClean="0">
              <a:solidFill>
                <a:srgbClr val="C00000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user = (1,2,3)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a,b,c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= user  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#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变量个数要等于元组的长度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a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1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b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2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c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3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仿宋" panose="02010609060101010101" pitchFamily="49" charset="-122"/>
              </a:rPr>
              <a:t>字典</a:t>
            </a:r>
            <a:r>
              <a:rPr lang="en-US" altLang="zh-CN" sz="2000" dirty="0">
                <a:latin typeface="仿宋" panose="02010609060101010101" pitchFamily="49" charset="-122"/>
              </a:rPr>
              <a:t>(dictionary)</a:t>
            </a:r>
            <a:r>
              <a:rPr lang="zh-CN" altLang="en-US" sz="2000" dirty="0">
                <a:latin typeface="仿宋" panose="02010609060101010101" pitchFamily="49" charset="-122"/>
              </a:rPr>
              <a:t>是除列表以外</a:t>
            </a:r>
            <a:r>
              <a:rPr lang="en-US" altLang="zh-CN" sz="2000" dirty="0">
                <a:latin typeface="仿宋" panose="02010609060101010101" pitchFamily="49" charset="-122"/>
              </a:rPr>
              <a:t>python</a:t>
            </a:r>
            <a:r>
              <a:rPr lang="zh-CN" altLang="en-US" sz="2000" dirty="0">
                <a:latin typeface="仿宋" panose="02010609060101010101" pitchFamily="49" charset="-122"/>
              </a:rPr>
              <a:t>之中</a:t>
            </a:r>
            <a:r>
              <a:rPr lang="zh-CN" altLang="en-US" sz="2000" b="1" dirty="0">
                <a:solidFill>
                  <a:srgbClr val="C00000"/>
                </a:solidFill>
                <a:latin typeface="仿宋" panose="02010609060101010101" pitchFamily="49" charset="-122"/>
              </a:rPr>
              <a:t>最灵活</a:t>
            </a:r>
            <a:r>
              <a:rPr lang="zh-CN" altLang="en-US" sz="2000" dirty="0">
                <a:latin typeface="仿宋" panose="02010609060101010101" pitchFamily="49" charset="-122"/>
              </a:rPr>
              <a:t>的内置数据结构类型</a:t>
            </a:r>
            <a:r>
              <a:rPr lang="zh-CN" altLang="en-US" sz="2000" dirty="0" smtClean="0">
                <a:latin typeface="仿宋" panose="02010609060101010101" pitchFamily="49" charset="-122"/>
              </a:rPr>
              <a:t>。</a:t>
            </a:r>
            <a:endParaRPr lang="en-US" altLang="zh-CN" sz="2000" dirty="0" smtClean="0">
              <a:latin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仿宋" panose="02010609060101010101" pitchFamily="49" charset="-122"/>
              </a:rPr>
              <a:t>字典由键值对组成，每个</a:t>
            </a:r>
            <a:r>
              <a:rPr lang="zh-CN" altLang="en-US" sz="2000" dirty="0">
                <a:latin typeface="仿宋" panose="02010609060101010101" pitchFamily="49" charset="-122"/>
              </a:rPr>
              <a:t>键</a:t>
            </a:r>
            <a:r>
              <a:rPr lang="zh-CN" altLang="en-US" sz="2000" dirty="0" smtClean="0">
                <a:latin typeface="仿宋" panose="02010609060101010101" pitchFamily="49" charset="-122"/>
              </a:rPr>
              <a:t>值对</a:t>
            </a:r>
            <a:r>
              <a:rPr lang="zh-CN" altLang="en-US" sz="2000" dirty="0">
                <a:latin typeface="仿宋" panose="02010609060101010101" pitchFamily="49" charset="-122"/>
              </a:rPr>
              <a:t>用冒号 </a:t>
            </a:r>
            <a:r>
              <a:rPr lang="en-US" altLang="zh-CN" sz="2000" dirty="0">
                <a:latin typeface="仿宋" panose="02010609060101010101" pitchFamily="49" charset="-122"/>
              </a:rPr>
              <a:t>: </a:t>
            </a:r>
            <a:r>
              <a:rPr lang="zh-CN" altLang="en-US" sz="2000" dirty="0">
                <a:latin typeface="仿宋" panose="02010609060101010101" pitchFamily="49" charset="-122"/>
              </a:rPr>
              <a:t>分割，每个键值对之间用逗号 </a:t>
            </a:r>
            <a:r>
              <a:rPr lang="en-US" altLang="zh-CN" sz="2000" dirty="0">
                <a:latin typeface="仿宋" panose="02010609060101010101" pitchFamily="49" charset="-122"/>
              </a:rPr>
              <a:t>, </a:t>
            </a:r>
            <a:r>
              <a:rPr lang="zh-CN" altLang="en-US" sz="2000" dirty="0">
                <a:latin typeface="仿宋" panose="02010609060101010101" pitchFamily="49" charset="-122"/>
              </a:rPr>
              <a:t>分割，整个字典包括在花括号 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</a:rPr>
              <a:t>{}</a:t>
            </a:r>
            <a:r>
              <a:rPr lang="en-US" altLang="zh-CN" sz="2000" dirty="0">
                <a:latin typeface="仿宋" panose="02010609060101010101" pitchFamily="49" charset="-122"/>
              </a:rPr>
              <a:t> </a:t>
            </a:r>
            <a:r>
              <a:rPr lang="zh-CN" altLang="en-US" sz="2000" dirty="0" smtClean="0">
                <a:latin typeface="仿宋" panose="02010609060101010101" pitchFamily="49" charset="-122"/>
              </a:rPr>
              <a:t>中</a:t>
            </a:r>
            <a:r>
              <a:rPr lang="zh-CN" altLang="zh-CN" sz="2000" dirty="0" smtClean="0">
                <a:latin typeface="仿宋" panose="02010609060101010101" pitchFamily="49" charset="-122"/>
              </a:rPr>
              <a:t>即</a:t>
            </a:r>
            <a:r>
              <a:rPr lang="zh-CN" altLang="zh-CN" sz="2000" dirty="0">
                <a:latin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仿宋" panose="02010609060101010101" pitchFamily="49" charset="-122"/>
              </a:rPr>
              <a:t>{</a:t>
            </a:r>
            <a:r>
              <a:rPr lang="en-US" altLang="zh-CN" sz="2000" b="1" dirty="0">
                <a:latin typeface="仿宋" panose="02010609060101010101" pitchFamily="49" charset="-122"/>
              </a:rPr>
              <a:t>Key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</a:rPr>
              <a:t>:</a:t>
            </a:r>
            <a:r>
              <a:rPr lang="en-US" altLang="zh-CN" sz="2000" dirty="0">
                <a:latin typeface="仿宋" panose="02010609060101010101" pitchFamily="49" charset="-122"/>
              </a:rPr>
              <a:t> </a:t>
            </a:r>
            <a:r>
              <a:rPr lang="en-US" altLang="zh-CN" sz="2000" dirty="0" smtClean="0">
                <a:latin typeface="仿宋" panose="02010609060101010101" pitchFamily="49" charset="-122"/>
              </a:rPr>
              <a:t>Value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</a:rPr>
              <a:t>,</a:t>
            </a:r>
            <a:r>
              <a:rPr lang="en-US" altLang="zh-CN" sz="2000" dirty="0" smtClean="0">
                <a:latin typeface="仿宋" panose="02010609060101010101" pitchFamily="49" charset="-122"/>
              </a:rPr>
              <a:t> </a:t>
            </a:r>
            <a:r>
              <a:rPr lang="en-US" altLang="zh-CN" sz="2000" dirty="0">
                <a:latin typeface="仿宋" panose="02010609060101010101" pitchFamily="49" charset="-122"/>
              </a:rPr>
              <a:t>Key: Value</a:t>
            </a:r>
            <a:r>
              <a:rPr lang="en-US" altLang="zh-CN" sz="2000" b="1" dirty="0" smtClean="0">
                <a:solidFill>
                  <a:srgbClr val="C00000"/>
                </a:solidFill>
                <a:latin typeface="仿宋" panose="02010609060101010101" pitchFamily="49" charset="-122"/>
              </a:rPr>
              <a:t>}</a:t>
            </a:r>
            <a:endParaRPr lang="en-US" altLang="zh-CN" sz="2000" b="1" dirty="0" smtClean="0">
              <a:solidFill>
                <a:srgbClr val="C00000"/>
              </a:solidFill>
              <a:latin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 smtClean="0">
                <a:latin typeface="仿宋" panose="02010609060101010101" pitchFamily="49" charset="-122"/>
              </a:rPr>
              <a:t>键（</a:t>
            </a:r>
            <a:r>
              <a:rPr lang="en-US" altLang="zh-CN" sz="2000" dirty="0">
                <a:latin typeface="仿宋" panose="02010609060101010101" pitchFamily="49" charset="-122"/>
              </a:rPr>
              <a:t>key</a:t>
            </a:r>
            <a:r>
              <a:rPr lang="zh-CN" altLang="zh-CN" sz="2000" dirty="0">
                <a:latin typeface="仿宋" panose="02010609060101010101" pitchFamily="49" charset="-122"/>
              </a:rPr>
              <a:t>）必须使用不可变</a:t>
            </a:r>
            <a:r>
              <a:rPr lang="zh-CN" altLang="zh-CN" sz="2000" dirty="0" smtClean="0">
                <a:latin typeface="仿宋" panose="02010609060101010101" pitchFamily="49" charset="-122"/>
              </a:rPr>
              <a:t>类型</a:t>
            </a:r>
            <a:r>
              <a:rPr lang="zh-CN" altLang="en-US" sz="2000" dirty="0" smtClean="0">
                <a:latin typeface="仿宋" panose="02010609060101010101" pitchFamily="49" charset="-122"/>
              </a:rPr>
              <a:t>，如字符、数字或元组</a:t>
            </a:r>
            <a:r>
              <a:rPr lang="zh-CN" altLang="zh-CN" sz="2000" dirty="0" smtClean="0">
                <a:latin typeface="仿宋" panose="02010609060101010101" pitchFamily="49" charset="-122"/>
              </a:rPr>
              <a:t>，</a:t>
            </a:r>
            <a:r>
              <a:rPr lang="zh-CN" altLang="zh-CN" sz="2000" dirty="0">
                <a:latin typeface="仿宋" panose="02010609060101010101" pitchFamily="49" charset="-122"/>
              </a:rPr>
              <a:t>在同一个字典中，关键字必须互不相同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2000" dirty="0" smtClean="0">
                <a:latin typeface="仿宋" panose="02010609060101010101" pitchFamily="49" charset="-122"/>
              </a:rPr>
              <a:t>value </a:t>
            </a:r>
            <a:r>
              <a:rPr lang="zh-CN" altLang="zh-CN" sz="2000" dirty="0">
                <a:latin typeface="仿宋" panose="02010609060101010101" pitchFamily="49" charset="-122"/>
              </a:rPr>
              <a:t>是任意</a:t>
            </a:r>
            <a:r>
              <a:rPr lang="zh-CN" altLang="zh-CN" sz="2000" dirty="0" smtClean="0">
                <a:latin typeface="仿宋" panose="02010609060101010101" pitchFamily="49" charset="-122"/>
              </a:rPr>
              <a:t>类型</a:t>
            </a:r>
            <a:r>
              <a:rPr lang="zh-CN" altLang="en-US" sz="2000" dirty="0" smtClean="0">
                <a:latin typeface="仿宋" panose="02010609060101010101" pitchFamily="49" charset="-122"/>
              </a:rPr>
              <a:t>。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4480" y="4725144"/>
            <a:ext cx="9220452" cy="1292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列表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有序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的对象集合，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字典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无序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的对象集合。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两者之间的区别在于：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字典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的元素是通过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键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来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存取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的，而不是通过偏移存取。 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820" y="836712"/>
            <a:ext cx="8856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</a:pPr>
            <a:r>
              <a:rPr lang="zh-CN" altLang="en-US" sz="2800" b="1" kern="2200" dirty="0" smtClean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 开发环境搭建方案</a:t>
            </a:r>
            <a:r>
              <a:rPr lang="en-US" altLang="zh-CN" kern="0" dirty="0">
                <a:solidFill>
                  <a:srgbClr val="3E3E3E"/>
                </a:solidFill>
                <a:latin typeface="仿宋" panose="02010609060101010101" pitchFamily="49" charset="-122"/>
                <a:ea typeface="宋体" pitchFamily="2" charset="-122"/>
                <a:cs typeface="Helvetica" pitchFamily="34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884" y="1772816"/>
            <a:ext cx="467106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Anaconda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 + 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vscode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Anaconda + 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vscode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1.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构建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字典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dic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 {}    # </a:t>
            </a:r>
            <a:r>
              <a:rPr lang="zh-CN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创建一个空</a:t>
            </a:r>
            <a:r>
              <a:rPr lang="zh-CN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字典</a:t>
            </a:r>
            <a:endParaRPr lang="en-US" altLang="zh-CN" sz="2000" kern="0" dirty="0" smtClean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dic</a:t>
            </a:r>
            <a:r>
              <a:rPr lang="en-US" altLang="zh-CN" sz="2000" dirty="0" smtClean="0">
                <a:latin typeface="仿宋" panose="02010609060101010101" pitchFamily="49" charset="-122"/>
              </a:rPr>
              <a:t>[</a:t>
            </a:r>
            <a:r>
              <a:rPr lang="en-US" altLang="zh-CN" sz="2000" dirty="0">
                <a:latin typeface="仿宋" panose="02010609060101010101" pitchFamily="49" charset="-122"/>
              </a:rPr>
              <a:t>'one'] = "This is one"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dic_tel</a:t>
            </a: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= {'Jack':1557, 'Tom':1320, 'Rose':1886}</a:t>
            </a:r>
            <a:endParaRPr lang="en-US" altLang="zh-CN" sz="2000" kern="0" dirty="0">
              <a:solidFill>
                <a:srgbClr val="3E3E3E"/>
              </a:solidFill>
              <a:latin typeface="仿宋" panose="02010609060101010101" pitchFamily="49" charset="-122"/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print(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dic_tel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{'Tom': 1320, 'Rose': 1886, 'Jack': 1557}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1.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构建</a:t>
            </a:r>
            <a:r>
              <a:rPr lang="zh-CN" altLang="en-US" sz="2000" kern="0" dirty="0" smtClean="0">
                <a:solidFill>
                  <a:srgbClr val="C00000"/>
                </a:solidFill>
                <a:cs typeface="Helvetica" pitchFamily="34" charset="0"/>
              </a:rPr>
              <a:t>字典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-</a:t>
            </a:r>
            <a:r>
              <a:rPr lang="zh-CN" altLang="zh-CN" sz="2000" kern="0" dirty="0" smtClean="0">
                <a:solidFill>
                  <a:srgbClr val="C00000"/>
                </a:solidFill>
                <a:cs typeface="Arial" panose="020B0604020202020204" pitchFamily="34" charset="0"/>
              </a:rPr>
              <a:t>构造</a:t>
            </a:r>
            <a:r>
              <a:rPr lang="zh-CN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函数</a:t>
            </a: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kern="0" dirty="0" err="1">
                <a:solidFill>
                  <a:srgbClr val="C00000"/>
                </a:solidFill>
                <a:cs typeface="Arial" panose="020B0604020202020204" pitchFamily="34" charset="0"/>
              </a:rPr>
              <a:t>dict</a:t>
            </a:r>
            <a:r>
              <a:rPr lang="en-US" altLang="zh-CN" sz="2000" kern="0" dirty="0">
                <a:solidFill>
                  <a:srgbClr val="C00000"/>
                </a:solidFill>
                <a:cs typeface="Arial" panose="020B0604020202020204" pitchFamily="34" charset="0"/>
              </a:rPr>
              <a:t>()</a:t>
            </a:r>
            <a:endParaRPr lang="zh-CN" altLang="zh-CN" sz="2000" kern="1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kern="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直接从键值对构建字典，如下：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</a:t>
            </a:r>
            <a:r>
              <a:rPr lang="en-US" altLang="zh-CN" sz="2000" b="1" kern="0" dirty="0">
                <a:solidFill>
                  <a:srgbClr val="C00000"/>
                </a:solidFill>
                <a:cs typeface="Helvetica" pitchFamily="34" charset="0"/>
              </a:rPr>
              <a:t>[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sape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', 4139), ('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guido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', 4127), ('jack', 4098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</a:t>
            </a:r>
            <a:r>
              <a:rPr lang="en-US" altLang="zh-CN" sz="2000" b="1" kern="0" dirty="0" smtClean="0">
                <a:solidFill>
                  <a:srgbClr val="C00000"/>
                </a:solidFill>
                <a:cs typeface="Helvetica" pitchFamily="34" charset="0"/>
              </a:rPr>
              <a:t>]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sape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=4139,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guido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=4127, jack=4098)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name=["Ben","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Jone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","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Jhon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","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Jerry","Anny","Ivy","Jan","Wong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"]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tel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=[6601,6602,6603,6604,6605,6606,6607,6608]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Tellbook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={}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创建一个空字典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for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in range(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len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(name)):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  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Tellbook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[name[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]]=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str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tel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[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i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])</a:t>
            </a:r>
            <a:endParaRPr lang="en-US" altLang="zh-CN" sz="2000" kern="0" dirty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print(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Tellbook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{'Jan': '6607', 'Ben': '6601', 'Ivy': '6606', 'Anny': '6605', 'Wong': '6608', 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Jhon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': '6603', '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Jone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': '6602', 'Jerry': '6604'}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6700"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2.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访问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字典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266700" indent="0">
              <a:lnSpc>
                <a:spcPct val="150000"/>
              </a:lnSpc>
              <a:buNone/>
            </a:pP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['Ben']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     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查询对应的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值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list(</a:t>
            </a: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b="1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.keys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())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返回所有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组成的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list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list(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b="1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.values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()) 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返回所有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组成的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list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'Ben' </a:t>
            </a:r>
            <a:r>
              <a:rPr lang="en-US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  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成员测试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'Mary' </a:t>
            </a:r>
            <a:r>
              <a:rPr lang="en-US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not in 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成员测试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6700"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3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. </a:t>
            </a:r>
            <a:r>
              <a:rPr lang="zh-CN" altLang="en-US" sz="2000" kern="0" dirty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修改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字典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266700"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['Wang'] = 3 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 #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给键赋值，不管键是否存在，</a:t>
            </a:r>
            <a:r>
              <a:rPr lang="zh-CN" altLang="zh-CN" sz="2000" b="1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不存在则直接创建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0" dirty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del </a:t>
            </a:r>
            <a:r>
              <a:rPr lang="en-US" altLang="zh-CN" sz="2000" kern="0" dirty="0" err="1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['Wong'] </a:t>
            </a:r>
            <a:r>
              <a:rPr lang="en-US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Calibri" panose="020F0502020204030204" pitchFamily="34" charset="0"/>
              </a:rPr>
              <a:t>    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# 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删除一个键值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对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b="1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.clear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()         # </a:t>
            </a:r>
            <a:r>
              <a:rPr lang="zh-CN" altLang="en-US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清空字典所有条目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del </a:t>
            </a:r>
            <a:r>
              <a:rPr lang="en-US" altLang="zh-CN" sz="2000" kern="0" dirty="0" err="1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Tellbook</a:t>
            </a:r>
            <a:r>
              <a:rPr lang="en-US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             # </a:t>
            </a:r>
            <a:r>
              <a:rPr lang="zh-CN" altLang="en-US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删除字典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17060" y="1340768"/>
          <a:ext cx="9754154" cy="533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210"/>
                <a:gridCol w="7162944"/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仿宋" panose="02010609060101010101" pitchFamily="49" charset="-122"/>
                        </a:rPr>
                        <a:t>字典的内置方法</a:t>
                      </a:r>
                      <a:endParaRPr lang="zh-CN" altLang="en-US" sz="1600" dirty="0"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 hMerge="1">
                  <a:tcPr marL="89176" marR="89176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clear()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删除字典内所有元素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copy()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返回一个字典的浅复制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523062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fromkeys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seq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[key, 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val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])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创建一个新字典，以序列 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seq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中元素做字典的键，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val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为字典所有键对应的初始值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31412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get(key, default=None)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返回指定键的值，如果值不在字典中返回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default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</a:t>
                      </a:r>
                      <a:endParaRPr lang="zh-CN" altLang="en-US" sz="16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has_key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(key)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如果键在字典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dict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里返回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，否则返回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false</a:t>
                      </a:r>
                      <a:endParaRPr lang="zh-CN" altLang="en-US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items()</a:t>
                      </a:r>
                      <a:endParaRPr lang="en-US" altLang="zh-CN" sz="2000" b="1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以列表返回可遍历的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键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 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 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元组数组</a:t>
                      </a:r>
                      <a:endParaRPr lang="zh-CN" altLang="en-US" sz="20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keys()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以列表返回一个字典所有的键</a:t>
                      </a:r>
                      <a:endParaRPr lang="zh-CN" altLang="en-US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523062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setdefault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(key, default=None)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get()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类似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, 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但如果键不存在于字典中，将会添加键并将值设为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default</a:t>
                      </a:r>
                      <a:endParaRPr lang="zh-CN" altLang="en-US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update(dict2)</a:t>
                      </a:r>
                      <a:endParaRPr lang="en-US" altLang="zh-CN" sz="2000" b="1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把字典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dict2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的键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值对更新到</a:t>
                      </a:r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dict</a:t>
                      </a: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里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values()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以列表返回字典中的所有值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523062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pop(key[,default])</a:t>
                      </a:r>
                      <a:endParaRPr lang="en-US" altLang="zh-CN" sz="2000" b="1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删除字典给定键 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 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所对应的值，返回值为被删除的值。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值必须给出。 否则，返回</a:t>
                      </a:r>
                      <a:r>
                        <a:rPr lang="en-US" altLang="zh-CN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default</a:t>
                      </a:r>
                      <a:r>
                        <a:rPr lang="zh-CN" altLang="en-US" sz="20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值。</a:t>
                      </a:r>
                      <a:endParaRPr lang="en-US" altLang="zh-CN" sz="20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  <a:tr h="298893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popitem</a:t>
                      </a:r>
                      <a:r>
                        <a:rPr lang="en-US" altLang="zh-CN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随机返回并删除字典中的一对键和值。</a:t>
                      </a:r>
                      <a:endParaRPr lang="en-US" altLang="zh-CN" sz="1600" dirty="0" smtClean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9176" marR="89176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4. </a:t>
            </a:r>
            <a:r>
              <a:rPr lang="zh-CN" altLang="en-US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字典内置方法</a:t>
            </a:r>
            <a:r>
              <a:rPr lang="en-US" altLang="zh-CN" sz="2000" kern="0" dirty="0" smtClean="0">
                <a:solidFill>
                  <a:srgbClr val="C00000"/>
                </a:solidFill>
                <a:latin typeface="仿宋" panose="02010609060101010101" pitchFamily="49" charset="-122"/>
                <a:cs typeface="Helvetica" pitchFamily="34" charset="0"/>
              </a:rPr>
              <a:t>——items()</a:t>
            </a:r>
            <a:endParaRPr lang="en-US" altLang="zh-CN" sz="2000" kern="0" dirty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zh-CN" altLang="zh-CN" sz="2000" kern="0" dirty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字典里的元素（一个键值对）转化为元组作为列表的一个元素</a:t>
            </a:r>
            <a:r>
              <a:rPr lang="zh-CN" altLang="zh-CN" sz="2000" kern="0" dirty="0" smtClean="0">
                <a:solidFill>
                  <a:srgbClr val="333333"/>
                </a:solidFill>
                <a:latin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000" kern="0" dirty="0" smtClean="0">
              <a:solidFill>
                <a:srgbClr val="333333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d= {'a':1, 'b':2, 'c':3}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t= </a:t>
            </a:r>
            <a:r>
              <a:rPr lang="en-US" altLang="zh-CN" sz="2000" kern="0" dirty="0" err="1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d</a:t>
            </a:r>
            <a:r>
              <a:rPr lang="en-US" altLang="zh-CN" sz="20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cs typeface="Helvetica" pitchFamily="34" charset="0"/>
              </a:rPr>
              <a:t>.items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()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print(t)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list(t)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latin typeface="仿宋" panose="02010609060101010101" pitchFamily="49" charset="-122"/>
                <a:cs typeface="Helvetica" pitchFamily="34" charset="0"/>
              </a:rPr>
              <a:t>   [('b', 2), ('c', 3), ('a', 1)]</a:t>
            </a: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zh-CN" sz="2000" kern="100" dirty="0">
              <a:latin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>
              <a:latin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4.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字典内置方法</a:t>
            </a: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——items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()</a:t>
            </a:r>
            <a:endParaRPr lang="en-US" altLang="zh-CN" sz="2000" kern="0" dirty="0" smtClean="0">
              <a:solidFill>
                <a:srgbClr val="C00000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zh-CN" altLang="zh-CN" sz="2000" kern="0" dirty="0">
                <a:solidFill>
                  <a:srgbClr val="333333"/>
                </a:solidFill>
                <a:cs typeface="Arial" panose="020B0604020202020204" pitchFamily="34" charset="0"/>
              </a:rPr>
              <a:t>元组列表可以初始化成字典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t=[('a',1),( 'b',2),( 'c',3)]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d=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(t)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print(d)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{'b': 2, 'c': 3, 'a': 1}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685" indent="0"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4.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字典内置方法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——update():</a:t>
            </a:r>
            <a:r>
              <a:rPr lang="zh-CN" altLang="zh-CN" sz="2000" kern="0" dirty="0" smtClean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合并</a:t>
            </a:r>
            <a:r>
              <a:rPr lang="zh-CN" altLang="zh-CN" sz="2000" kern="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两个字典</a:t>
            </a:r>
            <a:endParaRPr lang="zh-CN" altLang="zh-CN" sz="2000" kern="1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{'Name': 'Zara', 'Age': 7}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dict2 = {'Sex': 'female' 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dict.update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(dict2)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dict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{'Age': 7, 'Sex': 'female', 'Name': 'Zara'}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cs typeface="Helvetica" pitchFamily="34" charset="0"/>
              </a:rPr>
              <a:t>4. </a:t>
            </a:r>
            <a:r>
              <a:rPr lang="zh-CN" altLang="en-US" sz="2000" kern="0" dirty="0">
                <a:solidFill>
                  <a:srgbClr val="C00000"/>
                </a:solidFill>
                <a:cs typeface="Helvetica" pitchFamily="34" charset="0"/>
              </a:rPr>
              <a:t>字典内置方法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——</a:t>
            </a:r>
            <a:r>
              <a:rPr lang="en-US" altLang="zh-CN" sz="2000" kern="0" dirty="0" err="1">
                <a:solidFill>
                  <a:srgbClr val="C00000"/>
                </a:solidFill>
                <a:cs typeface="Helvetica" pitchFamily="34" charset="0"/>
              </a:rPr>
              <a:t>fromkeys</a:t>
            </a:r>
            <a:r>
              <a:rPr lang="en-US" altLang="zh-CN" sz="2000" kern="0" dirty="0" smtClean="0">
                <a:solidFill>
                  <a:srgbClr val="C00000"/>
                </a:solidFill>
                <a:cs typeface="Helvetica" pitchFamily="34" charset="0"/>
              </a:rPr>
              <a:t>():</a:t>
            </a:r>
            <a:r>
              <a:rPr lang="zh-CN" altLang="en-US" sz="2000" kern="0" dirty="0" smtClean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使用元组作为键创建字典</a:t>
            </a:r>
            <a:endParaRPr lang="en-US" altLang="zh-CN" sz="2000" kern="0" dirty="0" smtClean="0">
              <a:solidFill>
                <a:srgbClr val="3E3E3E"/>
              </a:solidFill>
              <a:cs typeface="Helvetica" pitchFamily="34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dict1={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'Age': 7, 'Sex': 'female', 'Name': 'Zara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'}</a:t>
            </a:r>
            <a:endParaRPr lang="en-US" altLang="zh-CN" sz="2000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err="1">
                <a:solidFill>
                  <a:srgbClr val="3E3E3E"/>
                </a:solidFill>
                <a:cs typeface="Helvetica" pitchFamily="34" charset="0"/>
              </a:rPr>
              <a:t>seq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 = ('name', 'age', 'sex')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dict1.fromkeys(</a:t>
            </a:r>
            <a:r>
              <a:rPr lang="en-US" altLang="zh-CN" sz="2000" kern="0" dirty="0" err="1" smtClean="0">
                <a:solidFill>
                  <a:srgbClr val="3E3E3E"/>
                </a:solidFill>
                <a:cs typeface="Helvetica" pitchFamily="34" charset="0"/>
              </a:rPr>
              <a:t>seq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) 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给字典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key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赋值来自</a:t>
            </a:r>
            <a:r>
              <a:rPr lang="en-US" altLang="zh-CN" sz="2000" kern="0" dirty="0" err="1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seq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 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因为仅有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key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，没有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vale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，所以显示键值为空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None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{'sex': None, 'age': None, 'name': None}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 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=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dict1.fromkeys(</a:t>
            </a:r>
            <a:r>
              <a:rPr lang="en-US" altLang="zh-CN" sz="2000" kern="0" dirty="0" err="1" smtClean="0">
                <a:solidFill>
                  <a:srgbClr val="3E3E3E"/>
                </a:solidFill>
                <a:cs typeface="Helvetica" pitchFamily="34" charset="0"/>
              </a:rPr>
              <a:t>seq</a:t>
            </a: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, 10) #</a:t>
            </a:r>
            <a:r>
              <a:rPr lang="zh-CN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给字典键值对赋值，这里假设都赋</a:t>
            </a:r>
            <a:r>
              <a:rPr lang="en-US" altLang="zh-CN" sz="2000" kern="0" dirty="0">
                <a:solidFill>
                  <a:srgbClr val="3E3E3E"/>
                </a:solidFill>
                <a:latin typeface="Calibri" panose="020F0502020204030204" pitchFamily="34" charset="0"/>
                <a:cs typeface="Helvetica" pitchFamily="34" charset="0"/>
              </a:rPr>
              <a:t>10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r>
              <a:rPr lang="en-US" altLang="zh-CN" sz="2000" kern="0" dirty="0">
                <a:solidFill>
                  <a:srgbClr val="3E3E3E"/>
                </a:solidFill>
                <a:cs typeface="Helvetica" pitchFamily="34" charset="0"/>
              </a:rPr>
              <a:t>&gt;&gt;&gt; </a:t>
            </a:r>
            <a:r>
              <a:rPr lang="en-US" altLang="zh-CN" sz="2000" kern="0" dirty="0" smtClean="0">
                <a:solidFill>
                  <a:srgbClr val="3E3E3E"/>
                </a:solidFill>
                <a:cs typeface="Helvetica" pitchFamily="34" charset="0"/>
              </a:rPr>
              <a:t>dict1</a:t>
            </a: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00685" indent="0">
              <a:buNone/>
            </a:pP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732d57f-a327-40a7-9e7a-f80f3a70027c}"/>
</p:tagLst>
</file>

<file path=ppt/tags/tag2.xml><?xml version="1.0" encoding="utf-8"?>
<p:tagLst xmlns:p="http://schemas.openxmlformats.org/presentationml/2006/main">
  <p:tag name="KSO_WM_UNIT_TABLE_BEAUTIFY" val="smartTable{5ef71df4-ba55-49a9-85a3-7ef999bae6ee}"/>
</p:tagLst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304800">
          <a:lnSpc>
            <a:spcPct val="150000"/>
          </a:lnSpc>
          <a:defRPr sz="2000" kern="0" dirty="0">
            <a:solidFill>
              <a:srgbClr val="3333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仿宋" panose="02010609060101010101" pitchFamily="49" charset="-122"/>
            <a:cs typeface="Arial" panose="020B0604020202020204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世界地图系列，世界演示文稿（宽屏）</Template>
  <TotalTime>0</TotalTime>
  <Words>24872</Words>
  <Application>WPS 演示</Application>
  <PresentationFormat>自定义</PresentationFormat>
  <Paragraphs>1563</Paragraphs>
  <Slides>151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74" baseType="lpstr">
      <vt:lpstr>Arial</vt:lpstr>
      <vt:lpstr>宋体</vt:lpstr>
      <vt:lpstr>Wingdings</vt:lpstr>
      <vt:lpstr>Calibri</vt:lpstr>
      <vt:lpstr>Helvetica Neue</vt:lpstr>
      <vt:lpstr>仿宋</vt:lpstr>
      <vt:lpstr>方正仿宋_GBK</vt:lpstr>
      <vt:lpstr>微软雅黑</vt:lpstr>
      <vt:lpstr>汉仪旗黑</vt:lpstr>
      <vt:lpstr>黑体</vt:lpstr>
      <vt:lpstr>Times New Roman</vt:lpstr>
      <vt:lpstr>Helvetica</vt:lpstr>
      <vt:lpstr>Arial Unicode MS</vt:lpstr>
      <vt:lpstr>汉仪书宋二KW</vt:lpstr>
      <vt:lpstr>Cambria</vt:lpstr>
      <vt:lpstr>苹方-简</vt:lpstr>
      <vt:lpstr>Cambria Math</vt:lpstr>
      <vt:lpstr>Kingsoft Math</vt:lpstr>
      <vt:lpstr>幼圆</vt:lpstr>
      <vt:lpstr>Century Gothic</vt:lpstr>
      <vt:lpstr>宋体</vt:lpstr>
      <vt:lpstr>汉仪中黑KW</vt:lpstr>
      <vt:lpstr>Continental_World_16x9</vt:lpstr>
      <vt:lpstr>学习内容：</vt:lpstr>
      <vt:lpstr>PowerPoint 演示文稿</vt:lpstr>
      <vt:lpstr>PowerPoint 演示文稿</vt:lpstr>
      <vt:lpstr>PowerPoint 演示文稿</vt:lpstr>
      <vt:lpstr>PowerPoint 演示文稿</vt:lpstr>
      <vt:lpstr>Python的发展</vt:lpstr>
      <vt:lpstr>学习内容：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学习内容：</vt:lpstr>
      <vt:lpstr>编程基础</vt:lpstr>
      <vt:lpstr>语句</vt:lpstr>
      <vt:lpstr>PowerPoint 演示文稿</vt:lpstr>
      <vt:lpstr>PowerPoint 演示文稿</vt:lpstr>
      <vt:lpstr>输出</vt:lpstr>
      <vt:lpstr>输出</vt:lpstr>
      <vt:lpstr>输入</vt:lpstr>
      <vt:lpstr>输入</vt:lpstr>
      <vt:lpstr>小结</vt:lpstr>
      <vt:lpstr>Python编程基础</vt:lpstr>
      <vt:lpstr>常量和变量</vt:lpstr>
      <vt:lpstr>数据</vt:lpstr>
      <vt:lpstr>标识符</vt:lpstr>
      <vt:lpstr>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Python内置函数-类型转换</vt:lpstr>
      <vt:lpstr>格式化输出</vt:lpstr>
      <vt:lpstr>PowerPoint 演示文稿</vt:lpstr>
      <vt:lpstr>格式化输出</vt:lpstr>
      <vt:lpstr>格式化输出</vt:lpstr>
      <vt:lpstr>格式化输出</vt:lpstr>
      <vt:lpstr>格式化输出</vt:lpstr>
      <vt:lpstr>格式化输出</vt:lpstr>
      <vt:lpstr>格式化输出</vt:lpstr>
      <vt:lpstr>Python编程基础</vt:lpstr>
      <vt:lpstr>代码块（组）</vt:lpstr>
      <vt:lpstr>if-else</vt:lpstr>
      <vt:lpstr>FOR循环</vt:lpstr>
      <vt:lpstr>FOR循环</vt:lpstr>
      <vt:lpstr>FOR循环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While循环</vt:lpstr>
      <vt:lpstr>WHILE循环</vt:lpstr>
      <vt:lpstr>continue 和 break 用法</vt:lpstr>
      <vt:lpstr>continue 和 break 用法</vt:lpstr>
      <vt:lpstr>continue 和 break 用法</vt:lpstr>
      <vt:lpstr>PowerPoint 演示文稿</vt:lpstr>
      <vt:lpstr>第三部分</vt:lpstr>
      <vt:lpstr>函数</vt:lpstr>
      <vt:lpstr>函数</vt:lpstr>
      <vt:lpstr>函数</vt:lpstr>
      <vt:lpstr>函数</vt:lpstr>
      <vt:lpstr>模块</vt:lpstr>
      <vt:lpstr>模块</vt:lpstr>
      <vt:lpstr>模块</vt:lpstr>
      <vt:lpstr>模块</vt:lpstr>
      <vt:lpstr>Anaconda按照第三方库</vt:lpstr>
      <vt:lpstr>第三部分</vt:lpstr>
      <vt:lpstr>读文件</vt:lpstr>
      <vt:lpstr>读文件</vt:lpstr>
      <vt:lpstr>读文件</vt:lpstr>
      <vt:lpstr>写文件</vt:lpstr>
      <vt:lpstr>写文件</vt:lpstr>
      <vt:lpstr>读文件</vt:lpstr>
      <vt:lpstr>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juaner</cp:lastModifiedBy>
  <cp:revision>11</cp:revision>
  <dcterms:created xsi:type="dcterms:W3CDTF">2023-04-14T12:25:10Z</dcterms:created>
  <dcterms:modified xsi:type="dcterms:W3CDTF">2023-04-14T12:25:10Z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KSOProductBuildVer">
    <vt:lpwstr>2052-5.1.1.7676</vt:lpwstr>
  </property>
  <property fmtid="{D5CDD505-2E9C-101B-9397-08002B2CF9AE}" pid="4" name="ICV">
    <vt:lpwstr>AC679FEB08105C36B01F39642B2FA7A2</vt:lpwstr>
  </property>
</Properties>
</file>