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9"/>
  </p:notesMasterIdLst>
  <p:sldIdLst>
    <p:sldId id="256" r:id="rId2"/>
    <p:sldId id="257" r:id="rId3"/>
    <p:sldId id="263" r:id="rId4"/>
    <p:sldId id="264" r:id="rId5"/>
    <p:sldId id="262" r:id="rId6"/>
    <p:sldId id="261" r:id="rId7"/>
    <p:sldId id="259" r:id="rId8"/>
    <p:sldId id="270" r:id="rId9"/>
    <p:sldId id="273" r:id="rId10"/>
    <p:sldId id="274" r:id="rId11"/>
    <p:sldId id="265" r:id="rId12"/>
    <p:sldId id="266" r:id="rId13"/>
    <p:sldId id="267" r:id="rId14"/>
    <p:sldId id="268" r:id="rId15"/>
    <p:sldId id="276" r:id="rId16"/>
    <p:sldId id="26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7"/>
    <p:restoredTop sz="94853"/>
  </p:normalViewPr>
  <p:slideViewPr>
    <p:cSldViewPr snapToGrid="0">
      <p:cViewPr varScale="1">
        <p:scale>
          <a:sx n="157" d="100"/>
          <a:sy n="157" d="100"/>
        </p:scale>
        <p:origin x="16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8D861-278F-D742-93C7-CD0D7CEA1332}" type="datetimeFigureOut">
              <a:rPr lang="en-US" smtClean="0"/>
              <a:t>5/7/23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AB3AD-75BE-B141-A88D-1F82D6E97776}" type="slidenum">
              <a:rPr lang="en-US" smtClean="0"/>
              <a:t>‹#›</a:t>
            </a:fld>
            <a:endParaRPr lang="en-US"/>
          </a:p>
        </p:txBody>
      </p:sp>
    </p:spTree>
    <p:extLst>
      <p:ext uri="{BB962C8B-B14F-4D97-AF65-F5344CB8AC3E}">
        <p14:creationId xmlns:p14="http://schemas.microsoft.com/office/powerpoint/2010/main" val="2869506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0AB3AD-75BE-B141-A88D-1F82D6E97776}" type="slidenum">
              <a:rPr lang="en-US" smtClean="0"/>
              <a:t>1</a:t>
            </a:fld>
            <a:endParaRPr lang="en-US"/>
          </a:p>
        </p:txBody>
      </p:sp>
    </p:spTree>
    <p:extLst>
      <p:ext uri="{BB962C8B-B14F-4D97-AF65-F5344CB8AC3E}">
        <p14:creationId xmlns:p14="http://schemas.microsoft.com/office/powerpoint/2010/main" val="3495441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0AB3AD-75BE-B141-A88D-1F82D6E97776}" type="slidenum">
              <a:rPr lang="en-US" smtClean="0"/>
              <a:t>7</a:t>
            </a:fld>
            <a:endParaRPr lang="en-US"/>
          </a:p>
        </p:txBody>
      </p:sp>
    </p:spTree>
    <p:extLst>
      <p:ext uri="{BB962C8B-B14F-4D97-AF65-F5344CB8AC3E}">
        <p14:creationId xmlns:p14="http://schemas.microsoft.com/office/powerpoint/2010/main" val="1790114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0AB3AD-75BE-B141-A88D-1F82D6E97776}" type="slidenum">
              <a:rPr lang="en-US" smtClean="0"/>
              <a:t>12</a:t>
            </a:fld>
            <a:endParaRPr lang="en-US"/>
          </a:p>
        </p:txBody>
      </p:sp>
    </p:spTree>
    <p:extLst>
      <p:ext uri="{BB962C8B-B14F-4D97-AF65-F5344CB8AC3E}">
        <p14:creationId xmlns:p14="http://schemas.microsoft.com/office/powerpoint/2010/main" val="231699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5/7/23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008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5/7/23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7244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5/7/23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71578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5/7/23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74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5/7/23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6121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5/7/23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3995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5/7/23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726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5/7/23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0928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5/7/23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359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5/7/23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9841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5/7/23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9614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5/7/23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7074310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5" r:id="rId6"/>
    <p:sldLayoutId id="2147483730" r:id="rId7"/>
    <p:sldLayoutId id="2147483731" r:id="rId8"/>
    <p:sldLayoutId id="2147483732" r:id="rId9"/>
    <p:sldLayoutId id="2147483734" r:id="rId10"/>
    <p:sldLayoutId id="2147483733"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5CA78-E866-06D1-3FF6-C9CCC233E60E}"/>
              </a:ext>
            </a:extLst>
          </p:cNvPr>
          <p:cNvSpPr>
            <a:spLocks noGrp="1"/>
          </p:cNvSpPr>
          <p:nvPr>
            <p:ph type="ctrTitle"/>
          </p:nvPr>
        </p:nvSpPr>
        <p:spPr>
          <a:xfrm>
            <a:off x="484553" y="397275"/>
            <a:ext cx="5331455" cy="3812295"/>
          </a:xfrm>
        </p:spPr>
        <p:txBody>
          <a:bodyPr anchor="ctr">
            <a:normAutofit fontScale="90000"/>
          </a:bodyPr>
          <a:lstStyle/>
          <a:p>
            <a:pPr>
              <a:lnSpc>
                <a:spcPct val="90000"/>
              </a:lnSpc>
            </a:pPr>
            <a:r>
              <a:rPr lang="en-US" sz="4200" dirty="0"/>
              <a:t>Improving clinical outcome predictions using convolution over medical</a:t>
            </a:r>
            <a:br>
              <a:rPr lang="en-US" sz="4200" dirty="0"/>
            </a:br>
            <a:r>
              <a:rPr lang="en-US" sz="4200" dirty="0"/>
              <a:t>entities with multimodal learning</a:t>
            </a:r>
            <a:br>
              <a:rPr lang="en-US" sz="4200" dirty="0"/>
            </a:br>
            <a:r>
              <a:rPr lang="en-US" sz="1200" dirty="0" err="1"/>
              <a:t>Batuhan</a:t>
            </a:r>
            <a:r>
              <a:rPr lang="en-US" sz="1200" dirty="0"/>
              <a:t> </a:t>
            </a:r>
            <a:r>
              <a:rPr lang="en-US" sz="1200" dirty="0" err="1"/>
              <a:t>Bardak</a:t>
            </a:r>
            <a:r>
              <a:rPr lang="en-US" sz="1200" dirty="0"/>
              <a:t> &amp; Mehmet Tan</a:t>
            </a:r>
            <a:br>
              <a:rPr lang="en-US" sz="1200" dirty="0"/>
            </a:br>
            <a:r>
              <a:rPr lang="en-US" sz="1200" dirty="0"/>
              <a:t>Artificial intelligence in Medicine</a:t>
            </a:r>
            <a:br>
              <a:rPr lang="en-US" sz="1200" dirty="0"/>
            </a:br>
            <a:r>
              <a:rPr lang="en-US" sz="1200" dirty="0"/>
              <a:t>0933-3657/© 2021 Elsevier B.V. All rights reserved</a:t>
            </a:r>
          </a:p>
        </p:txBody>
      </p:sp>
      <p:sp>
        <p:nvSpPr>
          <p:cNvPr id="3" name="Subtitle 2">
            <a:extLst>
              <a:ext uri="{FF2B5EF4-FFF2-40B4-BE49-F238E27FC236}">
                <a16:creationId xmlns:a16="http://schemas.microsoft.com/office/drawing/2014/main" id="{8FE94C03-C2A5-5386-0B2D-A7C28DE10D2E}"/>
              </a:ext>
            </a:extLst>
          </p:cNvPr>
          <p:cNvSpPr>
            <a:spLocks noGrp="1"/>
          </p:cNvSpPr>
          <p:nvPr>
            <p:ph type="subTitle" idx="1"/>
          </p:nvPr>
        </p:nvSpPr>
        <p:spPr>
          <a:xfrm>
            <a:off x="351182" y="4846029"/>
            <a:ext cx="5363817" cy="1375512"/>
          </a:xfrm>
        </p:spPr>
        <p:txBody>
          <a:bodyPr anchor="ctr">
            <a:normAutofit fontScale="92500" lnSpcReduction="20000"/>
          </a:bodyPr>
          <a:lstStyle/>
          <a:p>
            <a:r>
              <a:rPr lang="en-US" dirty="0"/>
              <a:t>Final Project Presentation</a:t>
            </a:r>
          </a:p>
          <a:p>
            <a:r>
              <a:rPr lang="en-US" dirty="0"/>
              <a:t>CS 598 – Deep Learning for Healthcare</a:t>
            </a:r>
          </a:p>
          <a:p>
            <a:r>
              <a:rPr lang="en-US" dirty="0"/>
              <a:t>Jennifer Hajduk – Spring 2023</a:t>
            </a:r>
          </a:p>
        </p:txBody>
      </p:sp>
      <p:pic>
        <p:nvPicPr>
          <p:cNvPr id="4" name="Picture 3" descr="A mosaic of colorful geometric shapes">
            <a:extLst>
              <a:ext uri="{FF2B5EF4-FFF2-40B4-BE49-F238E27FC236}">
                <a16:creationId xmlns:a16="http://schemas.microsoft.com/office/drawing/2014/main" id="{81015AB3-DE83-3A4A-380C-5D17649078E1}"/>
              </a:ext>
            </a:extLst>
          </p:cNvPr>
          <p:cNvPicPr>
            <a:picLocks noChangeAspect="1"/>
          </p:cNvPicPr>
          <p:nvPr/>
        </p:nvPicPr>
        <p:blipFill rotWithShape="1">
          <a:blip r:embed="rId3"/>
          <a:srcRect l="2320" r="34124"/>
          <a:stretch/>
        </p:blipFill>
        <p:spPr>
          <a:xfrm>
            <a:off x="6095999" y="10"/>
            <a:ext cx="6096002" cy="6857990"/>
          </a:xfrm>
          <a:prstGeom prst="rect">
            <a:avLst/>
          </a:prstGeom>
        </p:spPr>
      </p:pic>
    </p:spTree>
    <p:extLst>
      <p:ext uri="{BB962C8B-B14F-4D97-AF65-F5344CB8AC3E}">
        <p14:creationId xmlns:p14="http://schemas.microsoft.com/office/powerpoint/2010/main" val="291232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3758-39E4-0674-8C6C-5ED60D459945}"/>
              </a:ext>
            </a:extLst>
          </p:cNvPr>
          <p:cNvSpPr>
            <a:spLocks noGrp="1"/>
          </p:cNvSpPr>
          <p:nvPr>
            <p:ph type="title"/>
          </p:nvPr>
        </p:nvSpPr>
        <p:spPr/>
        <p:txBody>
          <a:bodyPr/>
          <a:lstStyle/>
          <a:p>
            <a:pPr algn="ctr"/>
            <a:r>
              <a:rPr lang="en-US" dirty="0"/>
              <a:t>Baseline Multimodal (cont’d)</a:t>
            </a:r>
          </a:p>
        </p:txBody>
      </p:sp>
      <p:pic>
        <p:nvPicPr>
          <p:cNvPr id="3" name="Picture 2">
            <a:extLst>
              <a:ext uri="{FF2B5EF4-FFF2-40B4-BE49-F238E27FC236}">
                <a16:creationId xmlns:a16="http://schemas.microsoft.com/office/drawing/2014/main" id="{87F6F935-52DB-ABDA-1784-5290441DF19D}"/>
              </a:ext>
            </a:extLst>
          </p:cNvPr>
          <p:cNvPicPr>
            <a:picLocks noChangeAspect="1"/>
          </p:cNvPicPr>
          <p:nvPr/>
        </p:nvPicPr>
        <p:blipFill>
          <a:blip r:embed="rId2"/>
          <a:stretch>
            <a:fillRect/>
          </a:stretch>
        </p:blipFill>
        <p:spPr>
          <a:xfrm>
            <a:off x="2943718" y="2532913"/>
            <a:ext cx="6304563" cy="3688167"/>
          </a:xfrm>
          <a:prstGeom prst="rect">
            <a:avLst/>
          </a:prstGeom>
        </p:spPr>
      </p:pic>
    </p:spTree>
    <p:extLst>
      <p:ext uri="{BB962C8B-B14F-4D97-AF65-F5344CB8AC3E}">
        <p14:creationId xmlns:p14="http://schemas.microsoft.com/office/powerpoint/2010/main" val="109092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000" dirty="0"/>
              <a:t>Using LSTM for the proposed model</a:t>
            </a:r>
          </a:p>
        </p:txBody>
      </p:sp>
      <p:grpSp>
        <p:nvGrpSpPr>
          <p:cNvPr id="25" name="Group 24">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6" name="Rectangle 25">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0A6B2155-FA1E-DDF3-B956-049E523852B6}"/>
              </a:ext>
            </a:extLst>
          </p:cNvPr>
          <p:cNvPicPr>
            <a:picLocks noChangeAspect="1"/>
          </p:cNvPicPr>
          <p:nvPr/>
        </p:nvPicPr>
        <p:blipFill>
          <a:blip r:embed="rId2"/>
          <a:stretch>
            <a:fillRect/>
          </a:stretch>
        </p:blipFill>
        <p:spPr>
          <a:xfrm>
            <a:off x="3047998" y="0"/>
            <a:ext cx="3972437" cy="2323769"/>
          </a:xfrm>
          <a:prstGeom prst="rect">
            <a:avLst/>
          </a:prstGeom>
        </p:spPr>
      </p:pic>
      <p:pic>
        <p:nvPicPr>
          <p:cNvPr id="7" name="Picture 6">
            <a:extLst>
              <a:ext uri="{FF2B5EF4-FFF2-40B4-BE49-F238E27FC236}">
                <a16:creationId xmlns:a16="http://schemas.microsoft.com/office/drawing/2014/main" id="{59A7670D-6B3B-6E0B-1C52-BBF118DC19ED}"/>
              </a:ext>
            </a:extLst>
          </p:cNvPr>
          <p:cNvPicPr>
            <a:picLocks noChangeAspect="1"/>
          </p:cNvPicPr>
          <p:nvPr/>
        </p:nvPicPr>
        <p:blipFill>
          <a:blip r:embed="rId3"/>
          <a:stretch>
            <a:fillRect/>
          </a:stretch>
        </p:blipFill>
        <p:spPr>
          <a:xfrm>
            <a:off x="3047998" y="2277903"/>
            <a:ext cx="3924903" cy="2323769"/>
          </a:xfrm>
          <a:prstGeom prst="rect">
            <a:avLst/>
          </a:prstGeom>
        </p:spPr>
      </p:pic>
      <p:pic>
        <p:nvPicPr>
          <p:cNvPr id="8" name="Picture 7">
            <a:extLst>
              <a:ext uri="{FF2B5EF4-FFF2-40B4-BE49-F238E27FC236}">
                <a16:creationId xmlns:a16="http://schemas.microsoft.com/office/drawing/2014/main" id="{84BAE61A-7922-4DA5-F943-A8189CDE52E0}"/>
              </a:ext>
            </a:extLst>
          </p:cNvPr>
          <p:cNvPicPr>
            <a:picLocks noChangeAspect="1"/>
          </p:cNvPicPr>
          <p:nvPr/>
        </p:nvPicPr>
        <p:blipFill>
          <a:blip r:embed="rId4"/>
          <a:stretch>
            <a:fillRect/>
          </a:stretch>
        </p:blipFill>
        <p:spPr>
          <a:xfrm>
            <a:off x="3047998" y="4524789"/>
            <a:ext cx="3972437" cy="2333907"/>
          </a:xfrm>
          <a:prstGeom prst="rect">
            <a:avLst/>
          </a:prstGeom>
        </p:spPr>
      </p:pic>
      <p:pic>
        <p:nvPicPr>
          <p:cNvPr id="9" name="Picture 8">
            <a:extLst>
              <a:ext uri="{FF2B5EF4-FFF2-40B4-BE49-F238E27FC236}">
                <a16:creationId xmlns:a16="http://schemas.microsoft.com/office/drawing/2014/main" id="{560AAEAD-ABEC-E7E4-007F-D6DD2B366B0B}"/>
              </a:ext>
            </a:extLst>
          </p:cNvPr>
          <p:cNvPicPr>
            <a:picLocks noChangeAspect="1"/>
          </p:cNvPicPr>
          <p:nvPr/>
        </p:nvPicPr>
        <p:blipFill>
          <a:blip r:embed="rId5"/>
          <a:stretch>
            <a:fillRect/>
          </a:stretch>
        </p:blipFill>
        <p:spPr>
          <a:xfrm>
            <a:off x="7245893" y="0"/>
            <a:ext cx="3723465" cy="2323769"/>
          </a:xfrm>
          <a:prstGeom prst="rect">
            <a:avLst/>
          </a:prstGeom>
        </p:spPr>
      </p:pic>
      <p:pic>
        <p:nvPicPr>
          <p:cNvPr id="10" name="Picture 9">
            <a:extLst>
              <a:ext uri="{FF2B5EF4-FFF2-40B4-BE49-F238E27FC236}">
                <a16:creationId xmlns:a16="http://schemas.microsoft.com/office/drawing/2014/main" id="{EA86C921-AFFD-7A6C-69BB-CF9D70044C68}"/>
              </a:ext>
            </a:extLst>
          </p:cNvPr>
          <p:cNvPicPr>
            <a:picLocks noChangeAspect="1"/>
          </p:cNvPicPr>
          <p:nvPr/>
        </p:nvPicPr>
        <p:blipFill>
          <a:blip r:embed="rId6"/>
          <a:stretch>
            <a:fillRect/>
          </a:stretch>
        </p:blipFill>
        <p:spPr>
          <a:xfrm>
            <a:off x="7193275" y="2323843"/>
            <a:ext cx="3828699" cy="2259900"/>
          </a:xfrm>
          <a:prstGeom prst="rect">
            <a:avLst/>
          </a:prstGeom>
        </p:spPr>
      </p:pic>
      <p:pic>
        <p:nvPicPr>
          <p:cNvPr id="11" name="Picture 10">
            <a:extLst>
              <a:ext uri="{FF2B5EF4-FFF2-40B4-BE49-F238E27FC236}">
                <a16:creationId xmlns:a16="http://schemas.microsoft.com/office/drawing/2014/main" id="{1B56A71B-269D-BA58-9FE5-294992D1CADB}"/>
              </a:ext>
            </a:extLst>
          </p:cNvPr>
          <p:cNvPicPr>
            <a:picLocks noChangeAspect="1"/>
          </p:cNvPicPr>
          <p:nvPr/>
        </p:nvPicPr>
        <p:blipFill>
          <a:blip r:embed="rId7"/>
          <a:stretch>
            <a:fillRect/>
          </a:stretch>
        </p:blipFill>
        <p:spPr>
          <a:xfrm>
            <a:off x="7193275" y="4541207"/>
            <a:ext cx="3948923" cy="2316793"/>
          </a:xfrm>
          <a:prstGeom prst="rect">
            <a:avLst/>
          </a:prstGeom>
        </p:spPr>
      </p:pic>
    </p:spTree>
    <p:extLst>
      <p:ext uri="{BB962C8B-B14F-4D97-AF65-F5344CB8AC3E}">
        <p14:creationId xmlns:p14="http://schemas.microsoft.com/office/powerpoint/2010/main" val="3235715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8FBDC-7869-9EF3-B421-D41D9DEC2D62}"/>
              </a:ext>
            </a:extLst>
          </p:cNvPr>
          <p:cNvSpPr>
            <a:spLocks noGrp="1"/>
          </p:cNvSpPr>
          <p:nvPr>
            <p:ph type="title"/>
          </p:nvPr>
        </p:nvSpPr>
        <p:spPr>
          <a:xfrm>
            <a:off x="146222" y="365125"/>
            <a:ext cx="2644746" cy="2842099"/>
          </a:xfrm>
        </p:spPr>
        <p:txBody>
          <a:bodyPr>
            <a:normAutofit fontScale="90000"/>
          </a:bodyPr>
          <a:lstStyle/>
          <a:p>
            <a:r>
              <a:rPr lang="en-US" sz="3600" dirty="0"/>
              <a:t>Removing the final layer from the proposed model</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D1F0D6FC-AB29-AE8F-3A90-2B6E11C7B832}"/>
              </a:ext>
            </a:extLst>
          </p:cNvPr>
          <p:cNvPicPr>
            <a:picLocks noChangeAspect="1"/>
          </p:cNvPicPr>
          <p:nvPr/>
        </p:nvPicPr>
        <p:blipFill>
          <a:blip r:embed="rId3"/>
          <a:stretch>
            <a:fillRect/>
          </a:stretch>
        </p:blipFill>
        <p:spPr>
          <a:xfrm>
            <a:off x="3047998" y="0"/>
            <a:ext cx="3972437" cy="2323769"/>
          </a:xfrm>
          <a:prstGeom prst="rect">
            <a:avLst/>
          </a:prstGeom>
        </p:spPr>
      </p:pic>
      <p:pic>
        <p:nvPicPr>
          <p:cNvPr id="5" name="Picture 4">
            <a:extLst>
              <a:ext uri="{FF2B5EF4-FFF2-40B4-BE49-F238E27FC236}">
                <a16:creationId xmlns:a16="http://schemas.microsoft.com/office/drawing/2014/main" id="{20287B21-EC7F-EE0F-80D7-4A662A507605}"/>
              </a:ext>
            </a:extLst>
          </p:cNvPr>
          <p:cNvPicPr>
            <a:picLocks noChangeAspect="1"/>
          </p:cNvPicPr>
          <p:nvPr/>
        </p:nvPicPr>
        <p:blipFill>
          <a:blip r:embed="rId4"/>
          <a:stretch>
            <a:fillRect/>
          </a:stretch>
        </p:blipFill>
        <p:spPr>
          <a:xfrm>
            <a:off x="3047998" y="2277903"/>
            <a:ext cx="3924903" cy="2323769"/>
          </a:xfrm>
          <a:prstGeom prst="rect">
            <a:avLst/>
          </a:prstGeom>
        </p:spPr>
      </p:pic>
      <p:pic>
        <p:nvPicPr>
          <p:cNvPr id="6" name="Picture 5">
            <a:extLst>
              <a:ext uri="{FF2B5EF4-FFF2-40B4-BE49-F238E27FC236}">
                <a16:creationId xmlns:a16="http://schemas.microsoft.com/office/drawing/2014/main" id="{89176011-2AE3-7C23-51BA-2BC87BC6CF65}"/>
              </a:ext>
            </a:extLst>
          </p:cNvPr>
          <p:cNvPicPr>
            <a:picLocks noChangeAspect="1"/>
          </p:cNvPicPr>
          <p:nvPr/>
        </p:nvPicPr>
        <p:blipFill>
          <a:blip r:embed="rId5"/>
          <a:stretch>
            <a:fillRect/>
          </a:stretch>
        </p:blipFill>
        <p:spPr>
          <a:xfrm>
            <a:off x="3047998" y="4524789"/>
            <a:ext cx="3924903" cy="2333907"/>
          </a:xfrm>
          <a:prstGeom prst="rect">
            <a:avLst/>
          </a:prstGeom>
        </p:spPr>
      </p:pic>
      <p:pic>
        <p:nvPicPr>
          <p:cNvPr id="7" name="Picture 6">
            <a:extLst>
              <a:ext uri="{FF2B5EF4-FFF2-40B4-BE49-F238E27FC236}">
                <a16:creationId xmlns:a16="http://schemas.microsoft.com/office/drawing/2014/main" id="{CBE6ACF0-170A-4895-178A-970018ABA418}"/>
              </a:ext>
            </a:extLst>
          </p:cNvPr>
          <p:cNvPicPr>
            <a:picLocks noChangeAspect="1"/>
          </p:cNvPicPr>
          <p:nvPr/>
        </p:nvPicPr>
        <p:blipFill>
          <a:blip r:embed="rId6"/>
          <a:stretch>
            <a:fillRect/>
          </a:stretch>
        </p:blipFill>
        <p:spPr>
          <a:xfrm>
            <a:off x="7020435" y="22932"/>
            <a:ext cx="3751398" cy="2277903"/>
          </a:xfrm>
          <a:prstGeom prst="rect">
            <a:avLst/>
          </a:prstGeom>
        </p:spPr>
      </p:pic>
      <p:pic>
        <p:nvPicPr>
          <p:cNvPr id="9" name="Picture 8">
            <a:extLst>
              <a:ext uri="{FF2B5EF4-FFF2-40B4-BE49-F238E27FC236}">
                <a16:creationId xmlns:a16="http://schemas.microsoft.com/office/drawing/2014/main" id="{417CF1C8-EC76-BD1A-0817-FF0378F007DF}"/>
              </a:ext>
            </a:extLst>
          </p:cNvPr>
          <p:cNvPicPr>
            <a:picLocks noChangeAspect="1"/>
          </p:cNvPicPr>
          <p:nvPr/>
        </p:nvPicPr>
        <p:blipFill>
          <a:blip r:embed="rId7"/>
          <a:stretch>
            <a:fillRect/>
          </a:stretch>
        </p:blipFill>
        <p:spPr>
          <a:xfrm>
            <a:off x="7020436" y="2346701"/>
            <a:ext cx="3751398" cy="2172653"/>
          </a:xfrm>
          <a:prstGeom prst="rect">
            <a:avLst/>
          </a:prstGeom>
        </p:spPr>
      </p:pic>
      <p:pic>
        <p:nvPicPr>
          <p:cNvPr id="11" name="Picture 10">
            <a:extLst>
              <a:ext uri="{FF2B5EF4-FFF2-40B4-BE49-F238E27FC236}">
                <a16:creationId xmlns:a16="http://schemas.microsoft.com/office/drawing/2014/main" id="{CD3A3EB3-FA34-65E9-4AA8-B2514F95E500}"/>
              </a:ext>
            </a:extLst>
          </p:cNvPr>
          <p:cNvPicPr>
            <a:picLocks noChangeAspect="1"/>
          </p:cNvPicPr>
          <p:nvPr/>
        </p:nvPicPr>
        <p:blipFill>
          <a:blip r:embed="rId8"/>
          <a:stretch>
            <a:fillRect/>
          </a:stretch>
        </p:blipFill>
        <p:spPr>
          <a:xfrm>
            <a:off x="7020435" y="4565220"/>
            <a:ext cx="3751398" cy="2207148"/>
          </a:xfrm>
          <a:prstGeom prst="rect">
            <a:avLst/>
          </a:prstGeom>
        </p:spPr>
      </p:pic>
    </p:spTree>
    <p:extLst>
      <p:ext uri="{BB962C8B-B14F-4D97-AF65-F5344CB8AC3E}">
        <p14:creationId xmlns:p14="http://schemas.microsoft.com/office/powerpoint/2010/main" val="58316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986ED-FE12-F47C-E028-61B4D84467CF}"/>
              </a:ext>
            </a:extLst>
          </p:cNvPr>
          <p:cNvSpPr>
            <a:spLocks noGrp="1"/>
          </p:cNvSpPr>
          <p:nvPr>
            <p:ph type="title"/>
          </p:nvPr>
        </p:nvSpPr>
        <p:spPr>
          <a:xfrm>
            <a:off x="146222" y="365125"/>
            <a:ext cx="2644746" cy="2842099"/>
          </a:xfrm>
        </p:spPr>
        <p:txBody>
          <a:bodyPr>
            <a:normAutofit/>
          </a:bodyPr>
          <a:lstStyle/>
          <a:p>
            <a:r>
              <a:rPr lang="en-US" sz="3600" dirty="0"/>
              <a:t>Removing final two layers from proposed model</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84735357-70BC-27B7-AC36-6B19C838624F}"/>
              </a:ext>
            </a:extLst>
          </p:cNvPr>
          <p:cNvPicPr>
            <a:picLocks noChangeAspect="1"/>
          </p:cNvPicPr>
          <p:nvPr/>
        </p:nvPicPr>
        <p:blipFill>
          <a:blip r:embed="rId2"/>
          <a:stretch>
            <a:fillRect/>
          </a:stretch>
        </p:blipFill>
        <p:spPr>
          <a:xfrm>
            <a:off x="3047998" y="0"/>
            <a:ext cx="3972437" cy="2323769"/>
          </a:xfrm>
          <a:prstGeom prst="rect">
            <a:avLst/>
          </a:prstGeom>
        </p:spPr>
      </p:pic>
      <p:pic>
        <p:nvPicPr>
          <p:cNvPr id="5" name="Picture 4">
            <a:extLst>
              <a:ext uri="{FF2B5EF4-FFF2-40B4-BE49-F238E27FC236}">
                <a16:creationId xmlns:a16="http://schemas.microsoft.com/office/drawing/2014/main" id="{15A608D7-E344-2A43-AB26-51B1253D0962}"/>
              </a:ext>
            </a:extLst>
          </p:cNvPr>
          <p:cNvPicPr>
            <a:picLocks noChangeAspect="1"/>
          </p:cNvPicPr>
          <p:nvPr/>
        </p:nvPicPr>
        <p:blipFill>
          <a:blip r:embed="rId3"/>
          <a:stretch>
            <a:fillRect/>
          </a:stretch>
        </p:blipFill>
        <p:spPr>
          <a:xfrm>
            <a:off x="3047998" y="2277903"/>
            <a:ext cx="3924903" cy="2323769"/>
          </a:xfrm>
          <a:prstGeom prst="rect">
            <a:avLst/>
          </a:prstGeom>
        </p:spPr>
      </p:pic>
      <p:pic>
        <p:nvPicPr>
          <p:cNvPr id="6" name="Picture 5">
            <a:extLst>
              <a:ext uri="{FF2B5EF4-FFF2-40B4-BE49-F238E27FC236}">
                <a16:creationId xmlns:a16="http://schemas.microsoft.com/office/drawing/2014/main" id="{42936CD4-74C5-1179-BAB8-3495E30D5C04}"/>
              </a:ext>
            </a:extLst>
          </p:cNvPr>
          <p:cNvPicPr>
            <a:picLocks noChangeAspect="1"/>
          </p:cNvPicPr>
          <p:nvPr/>
        </p:nvPicPr>
        <p:blipFill>
          <a:blip r:embed="rId4"/>
          <a:stretch>
            <a:fillRect/>
          </a:stretch>
        </p:blipFill>
        <p:spPr>
          <a:xfrm>
            <a:off x="3047998" y="4524789"/>
            <a:ext cx="3924903" cy="2333907"/>
          </a:xfrm>
          <a:prstGeom prst="rect">
            <a:avLst/>
          </a:prstGeom>
        </p:spPr>
      </p:pic>
      <p:pic>
        <p:nvPicPr>
          <p:cNvPr id="7" name="Picture 6">
            <a:extLst>
              <a:ext uri="{FF2B5EF4-FFF2-40B4-BE49-F238E27FC236}">
                <a16:creationId xmlns:a16="http://schemas.microsoft.com/office/drawing/2014/main" id="{B4F9BED5-0AFB-EA74-DED4-35700A20620D}"/>
              </a:ext>
            </a:extLst>
          </p:cNvPr>
          <p:cNvPicPr>
            <a:picLocks noChangeAspect="1"/>
          </p:cNvPicPr>
          <p:nvPr/>
        </p:nvPicPr>
        <p:blipFill>
          <a:blip r:embed="rId5"/>
          <a:stretch>
            <a:fillRect/>
          </a:stretch>
        </p:blipFill>
        <p:spPr>
          <a:xfrm>
            <a:off x="7020435" y="0"/>
            <a:ext cx="3723989" cy="2323769"/>
          </a:xfrm>
          <a:prstGeom prst="rect">
            <a:avLst/>
          </a:prstGeom>
        </p:spPr>
      </p:pic>
      <p:pic>
        <p:nvPicPr>
          <p:cNvPr id="9" name="Picture 8">
            <a:extLst>
              <a:ext uri="{FF2B5EF4-FFF2-40B4-BE49-F238E27FC236}">
                <a16:creationId xmlns:a16="http://schemas.microsoft.com/office/drawing/2014/main" id="{3C924791-6023-53BD-1BFB-2127E0086AC1}"/>
              </a:ext>
            </a:extLst>
          </p:cNvPr>
          <p:cNvPicPr>
            <a:picLocks noChangeAspect="1"/>
          </p:cNvPicPr>
          <p:nvPr/>
        </p:nvPicPr>
        <p:blipFill>
          <a:blip r:embed="rId6"/>
          <a:stretch>
            <a:fillRect/>
          </a:stretch>
        </p:blipFill>
        <p:spPr>
          <a:xfrm>
            <a:off x="7020435" y="2319277"/>
            <a:ext cx="3825043" cy="2228704"/>
          </a:xfrm>
          <a:prstGeom prst="rect">
            <a:avLst/>
          </a:prstGeom>
        </p:spPr>
      </p:pic>
      <p:pic>
        <p:nvPicPr>
          <p:cNvPr id="11" name="Picture 10">
            <a:extLst>
              <a:ext uri="{FF2B5EF4-FFF2-40B4-BE49-F238E27FC236}">
                <a16:creationId xmlns:a16="http://schemas.microsoft.com/office/drawing/2014/main" id="{1611D7DE-A705-FE44-3044-D809E475FDBE}"/>
              </a:ext>
            </a:extLst>
          </p:cNvPr>
          <p:cNvPicPr>
            <a:picLocks noChangeAspect="1"/>
          </p:cNvPicPr>
          <p:nvPr/>
        </p:nvPicPr>
        <p:blipFill>
          <a:blip r:embed="rId7"/>
          <a:stretch>
            <a:fillRect/>
          </a:stretch>
        </p:blipFill>
        <p:spPr>
          <a:xfrm>
            <a:off x="7020435" y="4629296"/>
            <a:ext cx="3827223" cy="2228704"/>
          </a:xfrm>
          <a:prstGeom prst="rect">
            <a:avLst/>
          </a:prstGeom>
        </p:spPr>
      </p:pic>
    </p:spTree>
    <p:extLst>
      <p:ext uri="{BB962C8B-B14F-4D97-AF65-F5344CB8AC3E}">
        <p14:creationId xmlns:p14="http://schemas.microsoft.com/office/powerpoint/2010/main" val="2932898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03827-ADEA-F71F-5403-D69F4A9E6408}"/>
              </a:ext>
            </a:extLst>
          </p:cNvPr>
          <p:cNvSpPr>
            <a:spLocks noGrp="1"/>
          </p:cNvSpPr>
          <p:nvPr>
            <p:ph type="title"/>
          </p:nvPr>
        </p:nvSpPr>
        <p:spPr>
          <a:xfrm>
            <a:off x="146222" y="365125"/>
            <a:ext cx="2644746" cy="2842099"/>
          </a:xfrm>
        </p:spPr>
        <p:txBody>
          <a:bodyPr>
            <a:normAutofit/>
          </a:bodyPr>
          <a:lstStyle/>
          <a:p>
            <a:r>
              <a:rPr lang="en-US" sz="3600" dirty="0"/>
              <a:t>Changing the filter size from 32 to 64</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735AAF3D-FA9C-6867-DEEB-44BFD7838430}"/>
              </a:ext>
            </a:extLst>
          </p:cNvPr>
          <p:cNvPicPr>
            <a:picLocks noChangeAspect="1"/>
          </p:cNvPicPr>
          <p:nvPr/>
        </p:nvPicPr>
        <p:blipFill>
          <a:blip r:embed="rId2"/>
          <a:stretch>
            <a:fillRect/>
          </a:stretch>
        </p:blipFill>
        <p:spPr>
          <a:xfrm>
            <a:off x="3047998" y="0"/>
            <a:ext cx="3972437" cy="2323769"/>
          </a:xfrm>
          <a:prstGeom prst="rect">
            <a:avLst/>
          </a:prstGeom>
        </p:spPr>
      </p:pic>
      <p:pic>
        <p:nvPicPr>
          <p:cNvPr id="5" name="Picture 4">
            <a:extLst>
              <a:ext uri="{FF2B5EF4-FFF2-40B4-BE49-F238E27FC236}">
                <a16:creationId xmlns:a16="http://schemas.microsoft.com/office/drawing/2014/main" id="{A2C66B56-3374-BAAC-C421-FA05C810C5C3}"/>
              </a:ext>
            </a:extLst>
          </p:cNvPr>
          <p:cNvPicPr>
            <a:picLocks noChangeAspect="1"/>
          </p:cNvPicPr>
          <p:nvPr/>
        </p:nvPicPr>
        <p:blipFill>
          <a:blip r:embed="rId3"/>
          <a:stretch>
            <a:fillRect/>
          </a:stretch>
        </p:blipFill>
        <p:spPr>
          <a:xfrm>
            <a:off x="3047998" y="2277903"/>
            <a:ext cx="3924903" cy="2323769"/>
          </a:xfrm>
          <a:prstGeom prst="rect">
            <a:avLst/>
          </a:prstGeom>
        </p:spPr>
      </p:pic>
      <p:pic>
        <p:nvPicPr>
          <p:cNvPr id="6" name="Picture 5">
            <a:extLst>
              <a:ext uri="{FF2B5EF4-FFF2-40B4-BE49-F238E27FC236}">
                <a16:creationId xmlns:a16="http://schemas.microsoft.com/office/drawing/2014/main" id="{ACCB43EC-2E7E-1400-D72D-5CA26FB3F375}"/>
              </a:ext>
            </a:extLst>
          </p:cNvPr>
          <p:cNvPicPr>
            <a:picLocks noChangeAspect="1"/>
          </p:cNvPicPr>
          <p:nvPr/>
        </p:nvPicPr>
        <p:blipFill>
          <a:blip r:embed="rId4"/>
          <a:stretch>
            <a:fillRect/>
          </a:stretch>
        </p:blipFill>
        <p:spPr>
          <a:xfrm>
            <a:off x="3047998" y="4524789"/>
            <a:ext cx="3924903" cy="2333907"/>
          </a:xfrm>
          <a:prstGeom prst="rect">
            <a:avLst/>
          </a:prstGeom>
        </p:spPr>
      </p:pic>
      <p:pic>
        <p:nvPicPr>
          <p:cNvPr id="7" name="Picture 6">
            <a:extLst>
              <a:ext uri="{FF2B5EF4-FFF2-40B4-BE49-F238E27FC236}">
                <a16:creationId xmlns:a16="http://schemas.microsoft.com/office/drawing/2014/main" id="{F5AADE84-E8F8-B7F3-461E-1B3CC2A60829}"/>
              </a:ext>
            </a:extLst>
          </p:cNvPr>
          <p:cNvPicPr>
            <a:picLocks noChangeAspect="1"/>
          </p:cNvPicPr>
          <p:nvPr/>
        </p:nvPicPr>
        <p:blipFill>
          <a:blip r:embed="rId5"/>
          <a:stretch>
            <a:fillRect/>
          </a:stretch>
        </p:blipFill>
        <p:spPr>
          <a:xfrm>
            <a:off x="7080852" y="0"/>
            <a:ext cx="3924903" cy="2321827"/>
          </a:xfrm>
          <a:prstGeom prst="rect">
            <a:avLst/>
          </a:prstGeom>
        </p:spPr>
      </p:pic>
      <p:pic>
        <p:nvPicPr>
          <p:cNvPr id="9" name="Picture 8">
            <a:extLst>
              <a:ext uri="{FF2B5EF4-FFF2-40B4-BE49-F238E27FC236}">
                <a16:creationId xmlns:a16="http://schemas.microsoft.com/office/drawing/2014/main" id="{F8212C6E-2DF6-4CB0-C4DD-99F914B35BC5}"/>
              </a:ext>
            </a:extLst>
          </p:cNvPr>
          <p:cNvPicPr>
            <a:picLocks noChangeAspect="1"/>
          </p:cNvPicPr>
          <p:nvPr/>
        </p:nvPicPr>
        <p:blipFill>
          <a:blip r:embed="rId6"/>
          <a:stretch>
            <a:fillRect/>
          </a:stretch>
        </p:blipFill>
        <p:spPr>
          <a:xfrm>
            <a:off x="7128386" y="2321827"/>
            <a:ext cx="3924903" cy="2302715"/>
          </a:xfrm>
          <a:prstGeom prst="rect">
            <a:avLst/>
          </a:prstGeom>
        </p:spPr>
      </p:pic>
      <p:pic>
        <p:nvPicPr>
          <p:cNvPr id="11" name="Picture 10">
            <a:extLst>
              <a:ext uri="{FF2B5EF4-FFF2-40B4-BE49-F238E27FC236}">
                <a16:creationId xmlns:a16="http://schemas.microsoft.com/office/drawing/2014/main" id="{A7B65B82-1ABA-0202-227C-2D616DE5F517}"/>
              </a:ext>
            </a:extLst>
          </p:cNvPr>
          <p:cNvPicPr>
            <a:picLocks noChangeAspect="1"/>
          </p:cNvPicPr>
          <p:nvPr/>
        </p:nvPicPr>
        <p:blipFill>
          <a:blip r:embed="rId7"/>
          <a:stretch>
            <a:fillRect/>
          </a:stretch>
        </p:blipFill>
        <p:spPr>
          <a:xfrm>
            <a:off x="7128386" y="4555172"/>
            <a:ext cx="4008995" cy="2273140"/>
          </a:xfrm>
          <a:prstGeom prst="rect">
            <a:avLst/>
          </a:prstGeom>
        </p:spPr>
      </p:pic>
    </p:spTree>
    <p:extLst>
      <p:ext uri="{BB962C8B-B14F-4D97-AF65-F5344CB8AC3E}">
        <p14:creationId xmlns:p14="http://schemas.microsoft.com/office/powerpoint/2010/main" val="26324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03827-ADEA-F71F-5403-D69F4A9E6408}"/>
              </a:ext>
            </a:extLst>
          </p:cNvPr>
          <p:cNvSpPr>
            <a:spLocks noGrp="1"/>
          </p:cNvSpPr>
          <p:nvPr>
            <p:ph type="title"/>
          </p:nvPr>
        </p:nvSpPr>
        <p:spPr>
          <a:xfrm>
            <a:off x="146222" y="365125"/>
            <a:ext cx="2644746" cy="2842099"/>
          </a:xfrm>
        </p:spPr>
        <p:txBody>
          <a:bodyPr>
            <a:normAutofit/>
          </a:bodyPr>
          <a:lstStyle/>
          <a:p>
            <a:r>
              <a:rPr lang="en-US" sz="3600" dirty="0"/>
              <a:t>Focal Loss</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2C66B56-3374-BAAC-C421-FA05C810C5C3}"/>
              </a:ext>
            </a:extLst>
          </p:cNvPr>
          <p:cNvPicPr>
            <a:picLocks noChangeAspect="1"/>
          </p:cNvPicPr>
          <p:nvPr/>
        </p:nvPicPr>
        <p:blipFill>
          <a:blip r:embed="rId2"/>
          <a:stretch>
            <a:fillRect/>
          </a:stretch>
        </p:blipFill>
        <p:spPr>
          <a:xfrm>
            <a:off x="3047991" y="1895131"/>
            <a:ext cx="3924903" cy="2323769"/>
          </a:xfrm>
          <a:prstGeom prst="rect">
            <a:avLst/>
          </a:prstGeom>
        </p:spPr>
      </p:pic>
      <p:pic>
        <p:nvPicPr>
          <p:cNvPr id="3" name="Picture 2">
            <a:extLst>
              <a:ext uri="{FF2B5EF4-FFF2-40B4-BE49-F238E27FC236}">
                <a16:creationId xmlns:a16="http://schemas.microsoft.com/office/drawing/2014/main" id="{8CC4B791-B20B-0384-B87E-B55221837714}"/>
              </a:ext>
            </a:extLst>
          </p:cNvPr>
          <p:cNvPicPr>
            <a:picLocks noChangeAspect="1"/>
          </p:cNvPicPr>
          <p:nvPr/>
        </p:nvPicPr>
        <p:blipFill>
          <a:blip r:embed="rId3"/>
          <a:stretch>
            <a:fillRect/>
          </a:stretch>
        </p:blipFill>
        <p:spPr>
          <a:xfrm>
            <a:off x="7726732" y="1895131"/>
            <a:ext cx="3924903" cy="2278715"/>
          </a:xfrm>
          <a:prstGeom prst="rect">
            <a:avLst/>
          </a:prstGeom>
        </p:spPr>
      </p:pic>
    </p:spTree>
    <p:extLst>
      <p:ext uri="{BB962C8B-B14F-4D97-AF65-F5344CB8AC3E}">
        <p14:creationId xmlns:p14="http://schemas.microsoft.com/office/powerpoint/2010/main" val="3474750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EA3FB-CF98-B440-E84D-292D1A9AD9C1}"/>
              </a:ext>
            </a:extLst>
          </p:cNvPr>
          <p:cNvSpPr>
            <a:spLocks noGrp="1"/>
          </p:cNvSpPr>
          <p:nvPr>
            <p:ph type="title"/>
          </p:nvPr>
        </p:nvSpPr>
        <p:spPr>
          <a:xfrm>
            <a:off x="146222" y="365125"/>
            <a:ext cx="2644746" cy="2842099"/>
          </a:xfrm>
        </p:spPr>
        <p:txBody>
          <a:bodyPr>
            <a:normAutofit/>
          </a:bodyPr>
          <a:lstStyle/>
          <a:p>
            <a:r>
              <a:rPr lang="en-US" sz="3600" dirty="0"/>
              <a:t>Changing Learning Rate</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6D0C6B2-C87A-AEDB-61A9-D5286401A2FB}"/>
              </a:ext>
            </a:extLst>
          </p:cNvPr>
          <p:cNvSpPr>
            <a:spLocks noGrp="1"/>
          </p:cNvSpPr>
          <p:nvPr>
            <p:ph idx="1"/>
          </p:nvPr>
        </p:nvSpPr>
        <p:spPr>
          <a:xfrm>
            <a:off x="3343700" y="365125"/>
            <a:ext cx="8010099" cy="5811838"/>
          </a:xfrm>
        </p:spPr>
        <p:txBody>
          <a:bodyPr anchor="ctr">
            <a:normAutofit/>
          </a:bodyPr>
          <a:lstStyle/>
          <a:p>
            <a:r>
              <a:rPr lang="en-US" dirty="0"/>
              <a:t>By changing the learning rate of the proposed model, the model took more than 1455 minutes to complete. I chose to interrupt the model before letting it complete due to unreasonable run times.</a:t>
            </a:r>
          </a:p>
        </p:txBody>
      </p:sp>
    </p:spTree>
    <p:extLst>
      <p:ext uri="{BB962C8B-B14F-4D97-AF65-F5344CB8AC3E}">
        <p14:creationId xmlns:p14="http://schemas.microsoft.com/office/powerpoint/2010/main" val="226638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2971-F8FB-2315-0852-F99CE66D100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23C1607-2AA0-ADFE-1B0E-8CE282AE88F2}"/>
              </a:ext>
            </a:extLst>
          </p:cNvPr>
          <p:cNvSpPr>
            <a:spLocks noGrp="1"/>
          </p:cNvSpPr>
          <p:nvPr>
            <p:ph idx="1"/>
          </p:nvPr>
        </p:nvSpPr>
        <p:spPr>
          <a:xfrm>
            <a:off x="0" y="2314938"/>
            <a:ext cx="12192000" cy="4543062"/>
          </a:xfrm>
        </p:spPr>
        <p:txBody>
          <a:bodyPr>
            <a:normAutofit/>
          </a:bodyPr>
          <a:lstStyle/>
          <a:p>
            <a:pPr marL="342900" indent="-342900">
              <a:buFont typeface="Arial" panose="020B0604020202020204" pitchFamily="34" charset="0"/>
              <a:buChar char="•"/>
            </a:pPr>
            <a:r>
              <a:rPr lang="en-US" dirty="0"/>
              <a:t>GRU performs better that LSTM with a simpler architecture. This was supported by the experiments on the time series baseline model.</a:t>
            </a:r>
          </a:p>
          <a:p>
            <a:pPr marL="342900" indent="-342900">
              <a:buFont typeface="Arial" panose="020B0604020202020204" pitchFamily="34" charset="0"/>
              <a:buChar char="•"/>
            </a:pPr>
            <a:r>
              <a:rPr lang="en-US" dirty="0"/>
              <a:t>The proposed model performs better than baseline models. This was not supported by the experiment or ablations studies that I ran as the model performed similarly to the baseline models. I did not observe any significant improvements</a:t>
            </a:r>
          </a:p>
          <a:p>
            <a:pPr marL="342900" indent="-342900">
              <a:buFont typeface="Arial" panose="020B0604020202020204" pitchFamily="34" charset="0"/>
              <a:buChar char="•"/>
            </a:pPr>
            <a:r>
              <a:rPr lang="en-US" dirty="0"/>
              <a:t>F1 scores are rather low across all models for length of stay longer problems</a:t>
            </a:r>
          </a:p>
          <a:p>
            <a:pPr marL="342900" indent="-342900">
              <a:buFont typeface="Arial" panose="020B0604020202020204" pitchFamily="34" charset="0"/>
              <a:buChar char="•"/>
            </a:pPr>
            <a:r>
              <a:rPr lang="en-US" dirty="0"/>
              <a:t>Writing a new Focal Loss loss function made the proposed model perform worse than original results!</a:t>
            </a:r>
          </a:p>
        </p:txBody>
      </p:sp>
    </p:spTree>
    <p:extLst>
      <p:ext uri="{BB962C8B-B14F-4D97-AF65-F5344CB8AC3E}">
        <p14:creationId xmlns:p14="http://schemas.microsoft.com/office/powerpoint/2010/main" val="240262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146221" y="365125"/>
            <a:ext cx="2901769" cy="2842099"/>
          </a:xfrm>
        </p:spPr>
        <p:txBody>
          <a:bodyPr>
            <a:normAutofit/>
          </a:bodyPr>
          <a:lstStyle/>
          <a:p>
            <a:r>
              <a:rPr lang="en-US" sz="3600" dirty="0"/>
              <a:t>Paper Contribution</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FA092D6-16BF-F38A-B122-378C30D8DB99}"/>
              </a:ext>
            </a:extLst>
          </p:cNvPr>
          <p:cNvSpPr>
            <a:spLocks noGrp="1"/>
          </p:cNvSpPr>
          <p:nvPr>
            <p:ph idx="1"/>
          </p:nvPr>
        </p:nvSpPr>
        <p:spPr>
          <a:xfrm>
            <a:off x="3194212" y="365125"/>
            <a:ext cx="8159588" cy="5811838"/>
          </a:xfrm>
        </p:spPr>
        <p:txBody>
          <a:bodyPr anchor="ctr">
            <a:normAutofit/>
          </a:bodyPr>
          <a:lstStyle/>
          <a:p>
            <a:r>
              <a:rPr lang="en-US" dirty="0"/>
              <a:t>This paper entitled “Improving clinical outcome predictions using convolution over medical entities with multimodal learning” contributed to Deep Learning in Healthcare by claiming that using their proposed convolution model over named entity relationship (NER) data can improve prediction accuracy for certain mortality and length-of-stay outcomes. </a:t>
            </a:r>
          </a:p>
        </p:txBody>
      </p:sp>
    </p:spTree>
    <p:extLst>
      <p:ext uri="{BB962C8B-B14F-4D97-AF65-F5344CB8AC3E}">
        <p14:creationId xmlns:p14="http://schemas.microsoft.com/office/powerpoint/2010/main" val="222477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146221" y="365125"/>
            <a:ext cx="2901769" cy="2842099"/>
          </a:xfrm>
        </p:spPr>
        <p:txBody>
          <a:bodyPr>
            <a:normAutofit/>
          </a:bodyPr>
          <a:lstStyle/>
          <a:p>
            <a:r>
              <a:rPr lang="en-US" sz="3600" dirty="0"/>
              <a:t>General Problem</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FA092D6-16BF-F38A-B122-378C30D8DB99}"/>
              </a:ext>
            </a:extLst>
          </p:cNvPr>
          <p:cNvSpPr>
            <a:spLocks noGrp="1"/>
          </p:cNvSpPr>
          <p:nvPr>
            <p:ph idx="1"/>
          </p:nvPr>
        </p:nvSpPr>
        <p:spPr>
          <a:xfrm>
            <a:off x="3194212" y="365125"/>
            <a:ext cx="8159588" cy="5811838"/>
          </a:xfrm>
        </p:spPr>
        <p:txBody>
          <a:bodyPr anchor="ctr">
            <a:normAutofit/>
          </a:bodyPr>
          <a:lstStyle/>
          <a:p>
            <a:r>
              <a:rPr lang="en-US" dirty="0"/>
              <a:t>Clinical notes in healthcare provide a wealth of information regarding a patients care. These notes are written by medical professionals and can be heavily laden with medical jargon and ancillary data that may not necessarily be useful for predicting certain medical outcomes.</a:t>
            </a:r>
          </a:p>
        </p:txBody>
      </p:sp>
    </p:spTree>
    <p:extLst>
      <p:ext uri="{BB962C8B-B14F-4D97-AF65-F5344CB8AC3E}">
        <p14:creationId xmlns:p14="http://schemas.microsoft.com/office/powerpoint/2010/main" val="370452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146221" y="365125"/>
            <a:ext cx="2901769" cy="2842099"/>
          </a:xfrm>
        </p:spPr>
        <p:txBody>
          <a:bodyPr>
            <a:normAutofit/>
          </a:bodyPr>
          <a:lstStyle/>
          <a:p>
            <a:r>
              <a:rPr lang="en-US" sz="3600" dirty="0"/>
              <a:t>General Problem</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FA092D6-16BF-F38A-B122-378C30D8DB99}"/>
              </a:ext>
            </a:extLst>
          </p:cNvPr>
          <p:cNvSpPr>
            <a:spLocks noGrp="1"/>
          </p:cNvSpPr>
          <p:nvPr>
            <p:ph idx="1"/>
          </p:nvPr>
        </p:nvSpPr>
        <p:spPr>
          <a:xfrm>
            <a:off x="3194212" y="365125"/>
            <a:ext cx="8159588" cy="5811838"/>
          </a:xfrm>
        </p:spPr>
        <p:txBody>
          <a:bodyPr anchor="ctr">
            <a:normAutofit/>
          </a:bodyPr>
          <a:lstStyle/>
          <a:p>
            <a:r>
              <a:rPr lang="en-US" dirty="0"/>
              <a:t>By using a pre-trained NER model, med-7, to extract medical entities from clinical notes, the model proposed by the authors can increase prediction accuracy in mortality, and length-of-stay using a CNN model.</a:t>
            </a:r>
          </a:p>
        </p:txBody>
      </p:sp>
    </p:spTree>
    <p:extLst>
      <p:ext uri="{BB962C8B-B14F-4D97-AF65-F5344CB8AC3E}">
        <p14:creationId xmlns:p14="http://schemas.microsoft.com/office/powerpoint/2010/main" val="337502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146221" y="365125"/>
            <a:ext cx="2901769" cy="2842099"/>
          </a:xfrm>
        </p:spPr>
        <p:txBody>
          <a:bodyPr>
            <a:normAutofit/>
          </a:bodyPr>
          <a:lstStyle/>
          <a:p>
            <a:r>
              <a:rPr lang="en-US" sz="3600" dirty="0"/>
              <a:t>Compute Power</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FA092D6-16BF-F38A-B122-378C30D8DB99}"/>
              </a:ext>
            </a:extLst>
          </p:cNvPr>
          <p:cNvSpPr>
            <a:spLocks noGrp="1"/>
          </p:cNvSpPr>
          <p:nvPr>
            <p:ph idx="1"/>
          </p:nvPr>
        </p:nvSpPr>
        <p:spPr>
          <a:xfrm>
            <a:off x="3194212" y="365125"/>
            <a:ext cx="8159588" cy="5811838"/>
          </a:xfrm>
        </p:spPr>
        <p:txBody>
          <a:bodyPr anchor="ctr">
            <a:normAutofit/>
          </a:bodyPr>
          <a:lstStyle/>
          <a:p>
            <a:r>
              <a:rPr lang="en-US" dirty="0"/>
              <a:t>1.	EVGA 3080 TI FTW 3 GPU</a:t>
            </a:r>
          </a:p>
          <a:p>
            <a:r>
              <a:rPr lang="en-US" dirty="0"/>
              <a:t>2.	24 core AMD Ryzen </a:t>
            </a:r>
            <a:r>
              <a:rPr lang="en-US" dirty="0" err="1"/>
              <a:t>Threadripper</a:t>
            </a:r>
            <a:r>
              <a:rPr lang="en-US" dirty="0"/>
              <a:t> 3960X (overclocked to 4.3 	</a:t>
            </a:r>
            <a:r>
              <a:rPr lang="en-US" dirty="0" err="1"/>
              <a:t>Ghz</a:t>
            </a:r>
            <a:r>
              <a:rPr lang="en-US" dirty="0"/>
              <a:t> for each core)</a:t>
            </a:r>
          </a:p>
          <a:p>
            <a:r>
              <a:rPr lang="en-US" dirty="0"/>
              <a:t>3.	32GB RAM CORSAIR VENGENCE 3600 MHz DDR4</a:t>
            </a:r>
          </a:p>
          <a:p>
            <a:r>
              <a:rPr lang="en-US" dirty="0"/>
              <a:t>4.	Paging file set to 256 GB</a:t>
            </a:r>
          </a:p>
        </p:txBody>
      </p:sp>
    </p:spTree>
    <p:extLst>
      <p:ext uri="{BB962C8B-B14F-4D97-AF65-F5344CB8AC3E}">
        <p14:creationId xmlns:p14="http://schemas.microsoft.com/office/powerpoint/2010/main" val="59175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000"/>
              <a:t>Architectures</a:t>
            </a:r>
          </a:p>
        </p:txBody>
      </p:sp>
      <p:grpSp>
        <p:nvGrpSpPr>
          <p:cNvPr id="25" name="Group 24">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6" name="Rectangle 25">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a:extLst>
              <a:ext uri="{FF2B5EF4-FFF2-40B4-BE49-F238E27FC236}">
                <a16:creationId xmlns:a16="http://schemas.microsoft.com/office/drawing/2014/main" id="{BE6942A2-0D31-5795-1000-D7BE705A1B56}"/>
              </a:ext>
            </a:extLst>
          </p:cNvPr>
          <p:cNvPicPr>
            <a:picLocks noGrp="1" noChangeAspect="1"/>
          </p:cNvPicPr>
          <p:nvPr>
            <p:ph idx="1"/>
          </p:nvPr>
        </p:nvPicPr>
        <p:blipFill>
          <a:blip r:embed="rId2"/>
          <a:stretch>
            <a:fillRect/>
          </a:stretch>
        </p:blipFill>
        <p:spPr>
          <a:xfrm>
            <a:off x="5202589" y="398729"/>
            <a:ext cx="4727223" cy="6060542"/>
          </a:xfrm>
          <a:prstGeom prst="rect">
            <a:avLst/>
          </a:prstGeom>
        </p:spPr>
      </p:pic>
    </p:spTree>
    <p:extLst>
      <p:ext uri="{BB962C8B-B14F-4D97-AF65-F5344CB8AC3E}">
        <p14:creationId xmlns:p14="http://schemas.microsoft.com/office/powerpoint/2010/main" val="308135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7D73E63-A884-4994-BA80-B7AC098B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FC33220-06A6-4A1F-B678-AE0080B08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6082"/>
            <a:ext cx="6096000" cy="34319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484553" y="3870614"/>
            <a:ext cx="5113608" cy="2306349"/>
          </a:xfrm>
        </p:spPr>
        <p:txBody>
          <a:bodyPr>
            <a:normAutofit/>
          </a:bodyPr>
          <a:lstStyle/>
          <a:p>
            <a:r>
              <a:rPr lang="en-US" sz="3400" dirty="0"/>
              <a:t>Ablation Studies</a:t>
            </a:r>
          </a:p>
        </p:txBody>
      </p:sp>
      <p:pic>
        <p:nvPicPr>
          <p:cNvPr id="16" name="Picture 15" descr="Light bulb on yellow background with sketched light beams and cord">
            <a:extLst>
              <a:ext uri="{FF2B5EF4-FFF2-40B4-BE49-F238E27FC236}">
                <a16:creationId xmlns:a16="http://schemas.microsoft.com/office/drawing/2014/main" id="{01A082AF-9C8C-8C7F-8AD2-EBA55B3E53D1}"/>
              </a:ext>
            </a:extLst>
          </p:cNvPr>
          <p:cNvPicPr>
            <a:picLocks noChangeAspect="1"/>
          </p:cNvPicPr>
          <p:nvPr/>
        </p:nvPicPr>
        <p:blipFill rotWithShape="1">
          <a:blip r:embed="rId3"/>
          <a:srcRect t="8615"/>
          <a:stretch/>
        </p:blipFill>
        <p:spPr>
          <a:xfrm>
            <a:off x="-1" y="10"/>
            <a:ext cx="6095999" cy="3426071"/>
          </a:xfrm>
          <a:prstGeom prst="rect">
            <a:avLst/>
          </a:prstGeom>
        </p:spPr>
      </p:pic>
      <p:sp>
        <p:nvSpPr>
          <p:cNvPr id="40" name="Content Placeholder 2">
            <a:extLst>
              <a:ext uri="{FF2B5EF4-FFF2-40B4-BE49-F238E27FC236}">
                <a16:creationId xmlns:a16="http://schemas.microsoft.com/office/drawing/2014/main" id="{8FA092D6-16BF-F38A-B122-378C30D8DB99}"/>
              </a:ext>
            </a:extLst>
          </p:cNvPr>
          <p:cNvSpPr>
            <a:spLocks noGrp="1"/>
          </p:cNvSpPr>
          <p:nvPr>
            <p:ph idx="1"/>
          </p:nvPr>
        </p:nvSpPr>
        <p:spPr>
          <a:xfrm>
            <a:off x="6354528" y="1031514"/>
            <a:ext cx="5578939" cy="5678199"/>
          </a:xfrm>
        </p:spPr>
        <p:txBody>
          <a:bodyPr anchor="ctr">
            <a:normAutofit fontScale="85000" lnSpcReduction="10000"/>
          </a:bodyPr>
          <a:lstStyle/>
          <a:p>
            <a:r>
              <a:rPr lang="en-US" dirty="0"/>
              <a:t>I performed the following ablation studies in order to test the proposed model in different ways:</a:t>
            </a:r>
          </a:p>
          <a:p>
            <a:endParaRPr lang="en-US" dirty="0"/>
          </a:p>
          <a:p>
            <a:r>
              <a:rPr lang="en-US" dirty="0"/>
              <a:t>1.	Remove the final Conv1D Layer on the 	proposed model to see if the accuracy 	is affected</a:t>
            </a:r>
          </a:p>
          <a:p>
            <a:r>
              <a:rPr lang="en-US" dirty="0"/>
              <a:t>2.  	Remove final </a:t>
            </a:r>
            <a:r>
              <a:rPr lang="en-US"/>
              <a:t>two Conv1D </a:t>
            </a:r>
            <a:r>
              <a:rPr lang="en-US" dirty="0"/>
              <a:t>layers on the 	proposed model to see if the accuracy 	is affected</a:t>
            </a:r>
          </a:p>
          <a:p>
            <a:r>
              <a:rPr lang="en-US" dirty="0"/>
              <a:t>3.	Change the filter size on the proposed 	model.</a:t>
            </a:r>
          </a:p>
          <a:p>
            <a:pPr marL="457200" indent="-457200">
              <a:buAutoNum type="arabicPeriod" startAt="4"/>
            </a:pPr>
            <a:r>
              <a:rPr lang="en-US" dirty="0"/>
              <a:t>        Change the learning rate from 1e-3 to 	1e-4</a:t>
            </a:r>
          </a:p>
          <a:p>
            <a:pPr marL="457200" indent="-457200">
              <a:buAutoNum type="arabicPeriod" startAt="4"/>
            </a:pPr>
            <a:r>
              <a:rPr lang="en-US" dirty="0"/>
              <a:t>        Use LSTM rather than GRU on the     	proposed model</a:t>
            </a:r>
          </a:p>
          <a:p>
            <a:pPr marL="457200" indent="-457200">
              <a:buAutoNum type="arabicPeriod" startAt="4"/>
            </a:pPr>
            <a:r>
              <a:rPr lang="en-US" dirty="0"/>
              <a:t>        Focal Loss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477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44D6-941C-74E9-459D-4B01C92AAD06}"/>
              </a:ext>
            </a:extLst>
          </p:cNvPr>
          <p:cNvSpPr>
            <a:spLocks noGrp="1"/>
          </p:cNvSpPr>
          <p:nvPr>
            <p:ph type="title"/>
          </p:nvPr>
        </p:nvSpPr>
        <p:spPr>
          <a:xfrm>
            <a:off x="484553" y="397275"/>
            <a:ext cx="5216531" cy="3761257"/>
          </a:xfrm>
        </p:spPr>
        <p:txBody>
          <a:bodyPr vert="horz" lIns="91440" tIns="45720" rIns="91440" bIns="45720" rtlCol="0" anchor="ctr">
            <a:normAutofit/>
          </a:bodyPr>
          <a:lstStyle/>
          <a:p>
            <a:r>
              <a:rPr lang="en-US"/>
              <a:t>Baselines</a:t>
            </a:r>
            <a:br>
              <a:rPr lang="en-US"/>
            </a:br>
            <a:r>
              <a:rPr lang="en-US"/>
              <a:t>GRU vs. LSTM</a:t>
            </a:r>
          </a:p>
        </p:txBody>
      </p:sp>
      <p:grpSp>
        <p:nvGrpSpPr>
          <p:cNvPr id="38" name="Group 37">
            <a:extLst>
              <a:ext uri="{FF2B5EF4-FFF2-40B4-BE49-F238E27FC236}">
                <a16:creationId xmlns:a16="http://schemas.microsoft.com/office/drawing/2014/main" id="{3409BBD1-8A75-44DA-88E2-3A7047032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73946"/>
            <a:ext cx="6095998" cy="2284054"/>
            <a:chOff x="6096002" y="-9073"/>
            <a:chExt cx="6095998" cy="6867073"/>
          </a:xfrm>
        </p:grpSpPr>
        <p:sp>
          <p:nvSpPr>
            <p:cNvPr id="39" name="Rectangle 38">
              <a:extLst>
                <a:ext uri="{FF2B5EF4-FFF2-40B4-BE49-F238E27FC236}">
                  <a16:creationId xmlns:a16="http://schemas.microsoft.com/office/drawing/2014/main" id="{957EEA50-86F1-415A-8F6B-829E2272B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707547F-6B3D-4540-808D-410C9EE34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9A904FA2-9365-2FA0-8455-9C379FAB0D68}"/>
              </a:ext>
            </a:extLst>
          </p:cNvPr>
          <p:cNvPicPr>
            <a:picLocks noChangeAspect="1"/>
          </p:cNvPicPr>
          <p:nvPr/>
        </p:nvPicPr>
        <p:blipFill>
          <a:blip r:embed="rId2"/>
          <a:stretch>
            <a:fillRect/>
          </a:stretch>
        </p:blipFill>
        <p:spPr>
          <a:xfrm>
            <a:off x="6185637" y="-1"/>
            <a:ext cx="5828885" cy="6817410"/>
          </a:xfrm>
          <a:prstGeom prst="rect">
            <a:avLst/>
          </a:prstGeom>
        </p:spPr>
      </p:pic>
    </p:spTree>
    <p:extLst>
      <p:ext uri="{BB962C8B-B14F-4D97-AF65-F5344CB8AC3E}">
        <p14:creationId xmlns:p14="http://schemas.microsoft.com/office/powerpoint/2010/main" val="299129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3758-39E4-0674-8C6C-5ED60D459945}"/>
              </a:ext>
            </a:extLst>
          </p:cNvPr>
          <p:cNvSpPr>
            <a:spLocks noGrp="1"/>
          </p:cNvSpPr>
          <p:nvPr>
            <p:ph type="title"/>
          </p:nvPr>
        </p:nvSpPr>
        <p:spPr/>
        <p:txBody>
          <a:bodyPr/>
          <a:lstStyle/>
          <a:p>
            <a:pPr algn="ctr"/>
            <a:r>
              <a:rPr lang="en-US" dirty="0"/>
              <a:t>Baseline Multimodal</a:t>
            </a:r>
          </a:p>
        </p:txBody>
      </p:sp>
      <p:pic>
        <p:nvPicPr>
          <p:cNvPr id="5" name="Picture 4">
            <a:extLst>
              <a:ext uri="{FF2B5EF4-FFF2-40B4-BE49-F238E27FC236}">
                <a16:creationId xmlns:a16="http://schemas.microsoft.com/office/drawing/2014/main" id="{E6A716D8-125B-90EA-E1E8-3A7FD5825AF7}"/>
              </a:ext>
            </a:extLst>
          </p:cNvPr>
          <p:cNvPicPr>
            <a:picLocks noChangeAspect="1"/>
          </p:cNvPicPr>
          <p:nvPr/>
        </p:nvPicPr>
        <p:blipFill>
          <a:blip r:embed="rId2"/>
          <a:stretch>
            <a:fillRect/>
          </a:stretch>
        </p:blipFill>
        <p:spPr>
          <a:xfrm>
            <a:off x="6239714" y="2335014"/>
            <a:ext cx="5588942" cy="3452327"/>
          </a:xfrm>
          <a:prstGeom prst="rect">
            <a:avLst/>
          </a:prstGeom>
        </p:spPr>
      </p:pic>
      <p:pic>
        <p:nvPicPr>
          <p:cNvPr id="6" name="Picture 5">
            <a:extLst>
              <a:ext uri="{FF2B5EF4-FFF2-40B4-BE49-F238E27FC236}">
                <a16:creationId xmlns:a16="http://schemas.microsoft.com/office/drawing/2014/main" id="{D3D6C3D3-BA1D-1A60-A2EA-CECDA88837A7}"/>
              </a:ext>
            </a:extLst>
          </p:cNvPr>
          <p:cNvPicPr>
            <a:picLocks noChangeAspect="1"/>
          </p:cNvPicPr>
          <p:nvPr/>
        </p:nvPicPr>
        <p:blipFill>
          <a:blip r:embed="rId3"/>
          <a:stretch>
            <a:fillRect/>
          </a:stretch>
        </p:blipFill>
        <p:spPr>
          <a:xfrm>
            <a:off x="0" y="2335014"/>
            <a:ext cx="5952288" cy="3452327"/>
          </a:xfrm>
          <a:prstGeom prst="rect">
            <a:avLst/>
          </a:prstGeom>
        </p:spPr>
      </p:pic>
    </p:spTree>
    <p:extLst>
      <p:ext uri="{BB962C8B-B14F-4D97-AF65-F5344CB8AC3E}">
        <p14:creationId xmlns:p14="http://schemas.microsoft.com/office/powerpoint/2010/main" val="2473174335"/>
      </p:ext>
    </p:extLst>
  </p:cSld>
  <p:clrMapOvr>
    <a:masterClrMapping/>
  </p:clrMapOvr>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4063</TotalTime>
  <Words>516</Words>
  <Application>Microsoft Macintosh PowerPoint</Application>
  <PresentationFormat>Widescreen</PresentationFormat>
  <Paragraphs>46</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Next LT Pro</vt:lpstr>
      <vt:lpstr>Bahnschrift</vt:lpstr>
      <vt:lpstr>Calibri</vt:lpstr>
      <vt:lpstr>MatrixVTI</vt:lpstr>
      <vt:lpstr>Improving clinical outcome predictions using convolution over medical entities with multimodal learning Batuhan Bardak &amp; Mehmet Tan Artificial intelligence in Medicine 0933-3657/© 2021 Elsevier B.V. All rights reserved</vt:lpstr>
      <vt:lpstr>Paper Contribution</vt:lpstr>
      <vt:lpstr>General Problem</vt:lpstr>
      <vt:lpstr>General Problem</vt:lpstr>
      <vt:lpstr>Compute Power</vt:lpstr>
      <vt:lpstr>Architectures</vt:lpstr>
      <vt:lpstr>Ablation Studies</vt:lpstr>
      <vt:lpstr>Baselines GRU vs. LSTM</vt:lpstr>
      <vt:lpstr>Baseline Multimodal</vt:lpstr>
      <vt:lpstr>Baseline Multimodal (cont’d)</vt:lpstr>
      <vt:lpstr>Using LSTM for the proposed model</vt:lpstr>
      <vt:lpstr>Removing the final layer from the proposed model</vt:lpstr>
      <vt:lpstr>Removing final two layers from proposed model</vt:lpstr>
      <vt:lpstr>Changing the filter size from 32 to 64</vt:lpstr>
      <vt:lpstr>Focal Loss</vt:lpstr>
      <vt:lpstr>Changing Learning Rate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Hajduk</dc:creator>
  <cp:lastModifiedBy>Jennifer Hajduk</cp:lastModifiedBy>
  <cp:revision>39</cp:revision>
  <dcterms:created xsi:type="dcterms:W3CDTF">2023-04-20T03:49:53Z</dcterms:created>
  <dcterms:modified xsi:type="dcterms:W3CDTF">2023-05-07T23:59:04Z</dcterms:modified>
</cp:coreProperties>
</file>