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8e88c1a8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8e88c1a8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061f61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061f61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b061f61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b061f6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b061f61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b061f612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b061f612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b061f612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b061f612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b061f61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061f612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061f612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5b77d8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c5b77d8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the edge HE, means a higher </a:t>
            </a:r>
            <a:r>
              <a:rPr lang="en"/>
              <a:t>probability</a:t>
            </a:r>
            <a:r>
              <a:rPr lang="en"/>
              <a:t> for hard exudates to be identified in a retinal image. Which in turn can increase the accuracy of the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c5b77d8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c5b77d8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random forest, domain knowledge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061f612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061f612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aaryapatel98/indian-diabetic-retinopathy-image-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089200"/>
            <a:ext cx="3291900" cy="189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Detection of Hard </a:t>
            </a:r>
            <a:endParaRPr/>
          </a:p>
          <a:p>
            <a:pPr indent="0" lvl="0" marL="0" rtl="0" algn="ctr">
              <a:spcBef>
                <a:spcPts val="0"/>
              </a:spcBef>
              <a:spcAft>
                <a:spcPts val="0"/>
              </a:spcAft>
              <a:buNone/>
            </a:pPr>
            <a:r>
              <a:rPr lang="en"/>
              <a:t>Exudates in </a:t>
            </a:r>
            <a:r>
              <a:rPr lang="en"/>
              <a:t>retinal fundus images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688"/>
              <a:buNone/>
            </a:pPr>
            <a:r>
              <a:rPr lang="en" sz="1912"/>
              <a:t>Jennifer Mento Clemens - 19BCE1673</a:t>
            </a:r>
            <a:endParaRPr sz="1912"/>
          </a:p>
          <a:p>
            <a:pPr indent="0" lvl="0" marL="0" rtl="0" algn="ctr">
              <a:lnSpc>
                <a:spcPct val="115000"/>
              </a:lnSpc>
              <a:spcBef>
                <a:spcPts val="0"/>
              </a:spcBef>
              <a:spcAft>
                <a:spcPts val="0"/>
              </a:spcAft>
              <a:buSzPts val="688"/>
              <a:buNone/>
            </a:pPr>
            <a:r>
              <a:rPr lang="en" sz="1912"/>
              <a:t>Prithika Shakthi A -19BCE1820</a:t>
            </a:r>
            <a:endParaRPr sz="1912"/>
          </a:p>
          <a:p>
            <a:pPr indent="0" lvl="0" marL="0" rtl="0" algn="ctr">
              <a:lnSpc>
                <a:spcPct val="115000"/>
              </a:lnSpc>
              <a:spcBef>
                <a:spcPts val="0"/>
              </a:spcBef>
              <a:spcAft>
                <a:spcPts val="0"/>
              </a:spcAft>
              <a:buSzPts val="688"/>
              <a:buNone/>
            </a:pPr>
            <a:r>
              <a:rPr lang="en" sz="1912"/>
              <a:t>Sanjana Reddy - 19BCE1581</a:t>
            </a:r>
            <a:endParaRPr sz="19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23" name="Google Shape;123;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1. 	He, Xueqin, et al. "Automatic Detection of Hard Exudates in Retinal Fundus Images." (2021).</a:t>
            </a:r>
            <a:endParaRPr/>
          </a:p>
          <a:p>
            <a:pPr indent="0" lvl="0" marL="0" rtl="0" algn="l">
              <a:spcBef>
                <a:spcPts val="1200"/>
              </a:spcBef>
              <a:spcAft>
                <a:spcPts val="0"/>
              </a:spcAft>
              <a:buClr>
                <a:schemeClr val="dk1"/>
              </a:buClr>
              <a:buSzPct val="61111"/>
              <a:buFont typeface="Arial"/>
              <a:buNone/>
            </a:pPr>
            <a:r>
              <a:rPr lang="en"/>
              <a:t>2.	Benzamin, Avula, and Chandan Chakraborty. "Detection of hard exudates in retinal fundus images using deep learning." 2018 Joint 7th International Conference on Informatics, Electronics &amp; Vision (ICIEV) and 2018 2nd International Conference on Imaging, Vision &amp; Pattern Recognition (icIVPR). IEEE, 2018.</a:t>
            </a:r>
            <a:endParaRPr/>
          </a:p>
          <a:p>
            <a:pPr indent="0" lvl="0" marL="0" rtl="0" algn="l">
              <a:spcBef>
                <a:spcPts val="1200"/>
              </a:spcBef>
              <a:spcAft>
                <a:spcPts val="0"/>
              </a:spcAft>
              <a:buClr>
                <a:schemeClr val="dk1"/>
              </a:buClr>
              <a:buSzPct val="61111"/>
              <a:buFont typeface="Arial"/>
              <a:buNone/>
            </a:pPr>
            <a:r>
              <a:rPr lang="en"/>
              <a:t>2. 	Sánchez, Clara I., et al. "A novel automatic image processing algorithm for detection of hard exudates based on retinal image analysis." Medical engineering &amp; physics 30.3 (2008): 350-357.</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45775" y="587825"/>
            <a:ext cx="4295400" cy="585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00"/>
              <a:t>Aim</a:t>
            </a:r>
            <a:endParaRPr sz="3100"/>
          </a:p>
        </p:txBody>
      </p:sp>
      <p:sp>
        <p:nvSpPr>
          <p:cNvPr id="69" name="Google Shape;69;p14"/>
          <p:cNvSpPr txBox="1"/>
          <p:nvPr>
            <p:ph idx="1" type="body"/>
          </p:nvPr>
        </p:nvSpPr>
        <p:spPr>
          <a:xfrm>
            <a:off x="212925" y="1449775"/>
            <a:ext cx="8817000" cy="754500"/>
          </a:xfrm>
          <a:prstGeom prst="rect">
            <a:avLst/>
          </a:prstGeom>
        </p:spPr>
        <p:txBody>
          <a:bodyPr anchorCtr="0" anchor="t" bIns="91425" lIns="91425" spcFirstLastPara="1" rIns="91425" wrap="square" tIns="91425">
            <a:normAutofit fontScale="40000"/>
          </a:bodyPr>
          <a:lstStyle/>
          <a:p>
            <a:pPr indent="-322163" lvl="0" marL="457200" rtl="0" algn="l">
              <a:spcBef>
                <a:spcPts val="0"/>
              </a:spcBef>
              <a:spcAft>
                <a:spcPts val="0"/>
              </a:spcAft>
              <a:buSzPct val="100000"/>
              <a:buChar char="●"/>
            </a:pPr>
            <a:r>
              <a:rPr lang="en" sz="3683"/>
              <a:t>To detect the presence of Hard Exudates in retinal images as an early sign of retinopathy.</a:t>
            </a:r>
            <a:endParaRPr sz="3683"/>
          </a:p>
          <a:p>
            <a:pPr indent="0" lvl="0" marL="0" rtl="0" algn="l">
              <a:spcBef>
                <a:spcPts val="1200"/>
              </a:spcBef>
              <a:spcAft>
                <a:spcPts val="1200"/>
              </a:spcAft>
              <a:buNone/>
            </a:pPr>
            <a:r>
              <a:t/>
            </a:r>
            <a:endParaRPr/>
          </a:p>
        </p:txBody>
      </p:sp>
      <p:sp>
        <p:nvSpPr>
          <p:cNvPr id="70" name="Google Shape;70;p14"/>
          <p:cNvSpPr txBox="1"/>
          <p:nvPr/>
        </p:nvSpPr>
        <p:spPr>
          <a:xfrm>
            <a:off x="264775" y="2267700"/>
            <a:ext cx="30000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50">
                <a:solidFill>
                  <a:schemeClr val="dk1"/>
                </a:solidFill>
                <a:latin typeface="Economica"/>
                <a:ea typeface="Economica"/>
                <a:cs typeface="Economica"/>
                <a:sym typeface="Economica"/>
              </a:rPr>
              <a:t>Software Requirements</a:t>
            </a:r>
            <a:endParaRPr/>
          </a:p>
        </p:txBody>
      </p:sp>
      <p:sp>
        <p:nvSpPr>
          <p:cNvPr id="71" name="Google Shape;71;p14"/>
          <p:cNvSpPr txBox="1"/>
          <p:nvPr/>
        </p:nvSpPr>
        <p:spPr>
          <a:xfrm>
            <a:off x="212925" y="3134650"/>
            <a:ext cx="1550700" cy="834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Matlab</a:t>
            </a:r>
            <a:endParaRPr sz="15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5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Purpose / Scope of the project</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Font typeface="Open Sans"/>
              <a:buChar char="●"/>
            </a:pPr>
            <a:r>
              <a:rPr lang="en" sz="1500"/>
              <a:t>The main purpose or scope of this work is to automate and detect Diabetic Retinopathy (DR)  at an early stage in patients.</a:t>
            </a:r>
            <a:endParaRPr sz="1500"/>
          </a:p>
          <a:p>
            <a:pPr indent="-323850" lvl="0" marL="457200" rtl="0" algn="l">
              <a:lnSpc>
                <a:spcPct val="115000"/>
              </a:lnSpc>
              <a:spcBef>
                <a:spcPts val="0"/>
              </a:spcBef>
              <a:spcAft>
                <a:spcPts val="0"/>
              </a:spcAft>
              <a:buSzPts val="1500"/>
              <a:buFont typeface="Open Sans"/>
              <a:buChar char="●"/>
            </a:pPr>
            <a:r>
              <a:rPr lang="en" sz="1500"/>
              <a:t> When a patient has DR, the blood vessels develop sacks and eventually break. The blood leaks from these broken sacks into the eyes and forms a yellowish patch. These patches are the Hard Exudates. </a:t>
            </a:r>
            <a:endParaRPr sz="1500"/>
          </a:p>
          <a:p>
            <a:pPr indent="-323850" lvl="0" marL="457200" rtl="0" algn="l">
              <a:lnSpc>
                <a:spcPct val="115000"/>
              </a:lnSpc>
              <a:spcBef>
                <a:spcPts val="0"/>
              </a:spcBef>
              <a:spcAft>
                <a:spcPts val="0"/>
              </a:spcAft>
              <a:buSzPts val="1500"/>
              <a:buFont typeface="Open Sans"/>
              <a:buChar char="●"/>
            </a:pPr>
            <a:r>
              <a:rPr lang="en" sz="1500"/>
              <a:t>Nowadays, there is a lack in the number of Ophthalmologists, considering the growing number of DR patients. </a:t>
            </a:r>
            <a:endParaRPr sz="1500"/>
          </a:p>
          <a:p>
            <a:pPr indent="-323850" lvl="0" marL="457200" rtl="0" algn="l">
              <a:lnSpc>
                <a:spcPct val="115000"/>
              </a:lnSpc>
              <a:spcBef>
                <a:spcPts val="0"/>
              </a:spcBef>
              <a:spcAft>
                <a:spcPts val="0"/>
              </a:spcAft>
              <a:buSzPts val="1500"/>
              <a:buFont typeface="Open Sans"/>
              <a:buChar char="●"/>
            </a:pPr>
            <a:r>
              <a:rPr lang="en" sz="1500"/>
              <a:t>Hence, the purpose of this project is to automate the detection of Hard exudates in fundus images of the retina.</a:t>
            </a:r>
            <a:endParaRPr sz="1500"/>
          </a:p>
          <a:p>
            <a:pPr indent="0" lvl="0" marL="0" rtl="0" algn="l">
              <a:lnSpc>
                <a:spcPct val="115000"/>
              </a:lnSpc>
              <a:spcBef>
                <a:spcPts val="0"/>
              </a:spcBef>
              <a:spcAft>
                <a:spcPts val="0"/>
              </a:spcAft>
              <a:buClr>
                <a:schemeClr val="dk1"/>
              </a:buClr>
              <a:buSzPts val="1100"/>
              <a:buFont typeface="Arial"/>
              <a:buNone/>
            </a:pPr>
            <a:r>
              <a:t/>
            </a:r>
            <a:endParaRPr sz="1500"/>
          </a:p>
          <a:p>
            <a:pPr indent="0" lvl="0" marL="0" rtl="0" algn="l">
              <a:lnSpc>
                <a:spcPct val="115000"/>
              </a:lnSpc>
              <a:spcBef>
                <a:spcPts val="0"/>
              </a:spcBef>
              <a:spcAft>
                <a:spcPts val="120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Architectural</a:t>
            </a:r>
            <a:r>
              <a:rPr lang="en"/>
              <a:t> Diagram</a:t>
            </a:r>
            <a:endParaRPr/>
          </a:p>
        </p:txBody>
      </p:sp>
      <p:pic>
        <p:nvPicPr>
          <p:cNvPr id="83" name="Google Shape;83;p16"/>
          <p:cNvPicPr preferRelativeResize="0"/>
          <p:nvPr/>
        </p:nvPicPr>
        <p:blipFill>
          <a:blip r:embed="rId3">
            <a:alphaModFix/>
          </a:blip>
          <a:stretch>
            <a:fillRect/>
          </a:stretch>
        </p:blipFill>
        <p:spPr>
          <a:xfrm>
            <a:off x="2593175" y="163275"/>
            <a:ext cx="4329125" cy="4877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936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100"/>
              <a:t>Algorithm</a:t>
            </a:r>
            <a:endParaRPr sz="4100"/>
          </a:p>
        </p:txBody>
      </p:sp>
      <p:sp>
        <p:nvSpPr>
          <p:cNvPr id="89" name="Google Shape;89;p17"/>
          <p:cNvSpPr txBox="1"/>
          <p:nvPr>
            <p:ph idx="1" type="body"/>
          </p:nvPr>
        </p:nvSpPr>
        <p:spPr>
          <a:xfrm>
            <a:off x="138325" y="855800"/>
            <a:ext cx="8895300" cy="4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Hard Exudates presented in the DR affected fundus image have been detected using a deep learning model. Assumptions: In all the fundus images of the retina, the hard exudates of an intensity of 1 and the background has an intensity of 0.</a:t>
            </a:r>
            <a:endParaRPr sz="1200"/>
          </a:p>
          <a:p>
            <a:pPr indent="0" lvl="0" marL="0" rtl="0" algn="l">
              <a:spcBef>
                <a:spcPts val="1200"/>
              </a:spcBef>
              <a:spcAft>
                <a:spcPts val="0"/>
              </a:spcAft>
              <a:buSzPts val="605"/>
              <a:buNone/>
            </a:pPr>
            <a:r>
              <a:rPr b="1" lang="en" sz="1200"/>
              <a:t>Step 1</a:t>
            </a:r>
            <a:r>
              <a:rPr lang="en" sz="1200"/>
              <a:t>: </a:t>
            </a:r>
            <a:endParaRPr sz="1200"/>
          </a:p>
          <a:p>
            <a:pPr indent="0" lvl="0" marL="0" rtl="0" algn="l">
              <a:spcBef>
                <a:spcPts val="1200"/>
              </a:spcBef>
              <a:spcAft>
                <a:spcPts val="0"/>
              </a:spcAft>
              <a:buSzPts val="605"/>
              <a:buNone/>
            </a:pPr>
            <a:r>
              <a:rPr lang="en" sz="1200"/>
              <a:t>Resize all the fundus images to 256x256 resolution.</a:t>
            </a:r>
            <a:endParaRPr sz="1200"/>
          </a:p>
          <a:p>
            <a:pPr indent="0" lvl="0" marL="0" rtl="0" algn="l">
              <a:spcBef>
                <a:spcPts val="1200"/>
              </a:spcBef>
              <a:spcAft>
                <a:spcPts val="0"/>
              </a:spcAft>
              <a:buClr>
                <a:schemeClr val="dk1"/>
              </a:buClr>
              <a:buSzPts val="605"/>
              <a:buFont typeface="Arial"/>
              <a:buNone/>
            </a:pPr>
            <a:r>
              <a:rPr b="1" lang="en" sz="1200"/>
              <a:t>Step 2</a:t>
            </a:r>
            <a:r>
              <a:rPr lang="en" sz="1200"/>
              <a:t>:</a:t>
            </a:r>
            <a:endParaRPr sz="1200"/>
          </a:p>
          <a:p>
            <a:pPr indent="0" lvl="0" marL="0" rtl="0" algn="l">
              <a:spcBef>
                <a:spcPts val="1200"/>
              </a:spcBef>
              <a:spcAft>
                <a:spcPts val="0"/>
              </a:spcAft>
              <a:buClr>
                <a:schemeClr val="dk1"/>
              </a:buClr>
              <a:buSzPts val="605"/>
              <a:buFont typeface="Arial"/>
              <a:buNone/>
            </a:pPr>
            <a:r>
              <a:rPr lang="en" sz="1200"/>
              <a:t>Extract image patches of size 32x32 from the ground truth images, in which the pixel of interest is located at position (17, 17). Since no padding was used on the ground truth images,  all the pixels are not evaluated. The original images are evaluated from (16, 16) to (240,240).</a:t>
            </a:r>
            <a:endParaRPr sz="1200"/>
          </a:p>
          <a:p>
            <a:pPr indent="0" lvl="0" marL="0" rtl="0" algn="l">
              <a:spcBef>
                <a:spcPts val="1200"/>
              </a:spcBef>
              <a:spcAft>
                <a:spcPts val="0"/>
              </a:spcAft>
              <a:buClr>
                <a:schemeClr val="dk1"/>
              </a:buClr>
              <a:buSzPts val="605"/>
              <a:buFont typeface="Arial"/>
              <a:buNone/>
            </a:pPr>
            <a:r>
              <a:rPr b="1" lang="en" sz="1200"/>
              <a:t>Step 3</a:t>
            </a:r>
            <a:r>
              <a:rPr lang="en" sz="1200"/>
              <a:t>:</a:t>
            </a:r>
            <a:endParaRPr sz="1200"/>
          </a:p>
          <a:p>
            <a:pPr indent="0" lvl="0" marL="0" rtl="0" algn="l">
              <a:spcBef>
                <a:spcPts val="1200"/>
              </a:spcBef>
              <a:spcAft>
                <a:spcPts val="0"/>
              </a:spcAft>
              <a:buSzPts val="605"/>
              <a:buNone/>
            </a:pPr>
            <a:r>
              <a:rPr lang="en" sz="1200"/>
              <a:t>The image patches are evaluated on an 8 layer convolution neural network using a kernel of size 2x2. The neural network classifies whether the central pixel of each image patch belongs to a hard exudate or background. </a:t>
            </a:r>
            <a:endParaRPr sz="1200"/>
          </a:p>
          <a:p>
            <a:pPr indent="0" lvl="0" marL="0" rtl="0" algn="l">
              <a:spcBef>
                <a:spcPts val="1200"/>
              </a:spcBef>
              <a:spcAft>
                <a:spcPts val="0"/>
              </a:spcAft>
              <a:buClr>
                <a:schemeClr val="dk1"/>
              </a:buClr>
              <a:buSzPts val="1100"/>
              <a:buFont typeface="Arial"/>
              <a:buNone/>
            </a:pPr>
            <a:r>
              <a:rPr b="1" lang="en" sz="1200"/>
              <a:t>Step 4</a:t>
            </a:r>
            <a:r>
              <a:rPr lang="en" sz="1200"/>
              <a:t>:</a:t>
            </a:r>
            <a:endParaRPr sz="1200"/>
          </a:p>
          <a:p>
            <a:pPr indent="0" lvl="0" marL="0" rtl="0" algn="l">
              <a:spcBef>
                <a:spcPts val="1200"/>
              </a:spcBef>
              <a:spcAft>
                <a:spcPts val="0"/>
              </a:spcAft>
              <a:buClr>
                <a:schemeClr val="dk1"/>
              </a:buClr>
              <a:buSzPts val="1100"/>
              <a:buFont typeface="Arial"/>
              <a:buNone/>
            </a:pPr>
            <a:r>
              <a:rPr lang="en" sz="1200"/>
              <a:t>After every second convolution layer, Maxpool is used to half the size of the feature map.</a:t>
            </a:r>
            <a:endParaRPr sz="1200"/>
          </a:p>
          <a:p>
            <a:pPr indent="0" lvl="0" marL="0" rtl="0" algn="l">
              <a:spcBef>
                <a:spcPts val="1200"/>
              </a:spcBef>
              <a:spcAft>
                <a:spcPts val="0"/>
              </a:spcAft>
              <a:buSzPts val="605"/>
              <a:buNone/>
            </a:pPr>
            <a:r>
              <a:t/>
            </a:r>
            <a:endParaRPr sz="1200"/>
          </a:p>
          <a:p>
            <a:pPr indent="0" lvl="0" marL="0" rtl="0" algn="l">
              <a:spcBef>
                <a:spcPts val="1200"/>
              </a:spcBef>
              <a:spcAft>
                <a:spcPts val="0"/>
              </a:spcAft>
              <a:buSzPts val="605"/>
              <a:buNone/>
            </a:pPr>
            <a:r>
              <a:t/>
            </a:r>
            <a:endParaRPr sz="1200"/>
          </a:p>
          <a:p>
            <a:pPr indent="0" lvl="0" marL="0" rtl="0" algn="l">
              <a:spcBef>
                <a:spcPts val="1200"/>
              </a:spcBef>
              <a:spcAft>
                <a:spcPts val="0"/>
              </a:spcAft>
              <a:buSzPts val="605"/>
              <a:buNone/>
            </a:pPr>
            <a:r>
              <a:t/>
            </a:r>
            <a:endParaRPr sz="1200"/>
          </a:p>
          <a:p>
            <a:pPr indent="0" lvl="0" marL="0" rtl="0" algn="l">
              <a:spcBef>
                <a:spcPts val="1200"/>
              </a:spcBef>
              <a:spcAft>
                <a:spcPts val="1200"/>
              </a:spcAft>
              <a:buSzPts val="605"/>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21025"/>
            <a:ext cx="8520600" cy="47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Step 5:</a:t>
            </a:r>
            <a:endParaRPr b="1" sz="1200"/>
          </a:p>
          <a:p>
            <a:pPr indent="0" lvl="0" marL="0" rtl="0" algn="l">
              <a:spcBef>
                <a:spcPts val="1200"/>
              </a:spcBef>
              <a:spcAft>
                <a:spcPts val="0"/>
              </a:spcAft>
              <a:buClr>
                <a:schemeClr val="dk1"/>
              </a:buClr>
              <a:buSzPts val="1100"/>
              <a:buFont typeface="Arial"/>
              <a:buNone/>
            </a:pPr>
            <a:r>
              <a:rPr lang="en" sz="1200"/>
              <a:t>Batch normalization is also used in each convolution layer to increase the speed of the training.</a:t>
            </a:r>
            <a:endParaRPr sz="1200"/>
          </a:p>
          <a:p>
            <a:pPr indent="0" lvl="0" marL="0" rtl="0" algn="l">
              <a:spcBef>
                <a:spcPts val="1200"/>
              </a:spcBef>
              <a:spcAft>
                <a:spcPts val="0"/>
              </a:spcAft>
              <a:buClr>
                <a:schemeClr val="dk1"/>
              </a:buClr>
              <a:buSzPts val="1100"/>
              <a:buFont typeface="Arial"/>
              <a:buNone/>
            </a:pPr>
            <a:r>
              <a:rPr b="1" lang="en" sz="1200"/>
              <a:t>Step 6:</a:t>
            </a:r>
            <a:endParaRPr b="1" sz="1200"/>
          </a:p>
          <a:p>
            <a:pPr indent="0" lvl="0" marL="0" rtl="0" algn="l">
              <a:spcBef>
                <a:spcPts val="1200"/>
              </a:spcBef>
              <a:spcAft>
                <a:spcPts val="0"/>
              </a:spcAft>
              <a:buClr>
                <a:schemeClr val="dk1"/>
              </a:buClr>
              <a:buSzPts val="1100"/>
              <a:buFont typeface="Arial"/>
              <a:buNone/>
            </a:pPr>
            <a:r>
              <a:rPr lang="en" sz="1200"/>
              <a:t>Overfitting is prevented by making use of Drop out.</a:t>
            </a:r>
            <a:endParaRPr sz="1200"/>
          </a:p>
          <a:p>
            <a:pPr indent="0" lvl="0" marL="0" rtl="0" algn="l">
              <a:spcBef>
                <a:spcPts val="1200"/>
              </a:spcBef>
              <a:spcAft>
                <a:spcPts val="0"/>
              </a:spcAft>
              <a:buClr>
                <a:schemeClr val="dk1"/>
              </a:buClr>
              <a:buSzPts val="1100"/>
              <a:buFont typeface="Arial"/>
              <a:buNone/>
            </a:pPr>
            <a:r>
              <a:rPr b="1" lang="en" sz="1200"/>
              <a:t>Step 7:</a:t>
            </a:r>
            <a:endParaRPr b="1" sz="1200"/>
          </a:p>
          <a:p>
            <a:pPr indent="0" lvl="0" marL="0" rtl="0" algn="l">
              <a:spcBef>
                <a:spcPts val="1200"/>
              </a:spcBef>
              <a:spcAft>
                <a:spcPts val="0"/>
              </a:spcAft>
              <a:buClr>
                <a:schemeClr val="dk1"/>
              </a:buClr>
              <a:buSzPts val="1100"/>
              <a:buFont typeface="Arial"/>
              <a:buNone/>
            </a:pPr>
            <a:r>
              <a:rPr lang="en" sz="1200"/>
              <a:t>Out of 200000 image patches, 5 sets of 40000 were each trained for 500 epochs one by one. When the network trained all 40000 image patches of one set for 500 epochs, it is called a streak. The current network is trained for 3 complete streaks which means the network is trained for 1500 epochs.</a:t>
            </a:r>
            <a:endParaRPr sz="1200"/>
          </a:p>
          <a:p>
            <a:pPr indent="0" lvl="0" marL="0" rtl="0" algn="l">
              <a:spcBef>
                <a:spcPts val="1200"/>
              </a:spcBef>
              <a:spcAft>
                <a:spcPts val="0"/>
              </a:spcAft>
              <a:buClr>
                <a:schemeClr val="dk1"/>
              </a:buClr>
              <a:buSzPts val="1100"/>
              <a:buFont typeface="Arial"/>
              <a:buNone/>
            </a:pPr>
            <a:r>
              <a:rPr b="1" lang="en" sz="1200"/>
              <a:t>Step 8:</a:t>
            </a:r>
            <a:endParaRPr b="1" sz="1200"/>
          </a:p>
          <a:p>
            <a:pPr indent="0" lvl="0" marL="0" rtl="0" algn="l">
              <a:spcBef>
                <a:spcPts val="1200"/>
              </a:spcBef>
              <a:spcAft>
                <a:spcPts val="0"/>
              </a:spcAft>
              <a:buClr>
                <a:schemeClr val="dk1"/>
              </a:buClr>
              <a:buSzPts val="1100"/>
              <a:buFont typeface="Arial"/>
              <a:buNone/>
            </a:pPr>
            <a:r>
              <a:rPr lang="en" sz="1200"/>
              <a:t>After training, the images are dissolved into 50176 patches which is then predicted by the network whether the central pixel belongs to a hard exudate or background.</a:t>
            </a:r>
            <a:endParaRPr sz="1200"/>
          </a:p>
          <a:p>
            <a:pPr indent="0" lvl="0" marL="0" rtl="0" algn="l">
              <a:spcBef>
                <a:spcPts val="1200"/>
              </a:spcBef>
              <a:spcAft>
                <a:spcPts val="0"/>
              </a:spcAft>
              <a:buClr>
                <a:schemeClr val="dk1"/>
              </a:buClr>
              <a:buSzPts val="1100"/>
              <a:buFont typeface="Arial"/>
              <a:buNone/>
            </a:pPr>
            <a:r>
              <a:rPr b="1" lang="en" sz="1200"/>
              <a:t>Step 9:</a:t>
            </a:r>
            <a:endParaRPr b="1" sz="1200"/>
          </a:p>
          <a:p>
            <a:pPr indent="0" lvl="0" marL="0" rtl="0" algn="l">
              <a:spcBef>
                <a:spcPts val="1200"/>
              </a:spcBef>
              <a:spcAft>
                <a:spcPts val="0"/>
              </a:spcAft>
              <a:buClr>
                <a:schemeClr val="dk1"/>
              </a:buClr>
              <a:buSzPts val="1100"/>
              <a:buFont typeface="Arial"/>
              <a:buNone/>
            </a:pPr>
            <a:r>
              <a:rPr lang="en" sz="1200"/>
              <a:t>These image patches are then reshaped into images of size 224x224 since padding was not initially used. Hence, images with hard exudates are detected.</a:t>
            </a:r>
            <a:endParaRPr sz="1200"/>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1622900" y="167900"/>
            <a:ext cx="1376200" cy="4112425"/>
          </a:xfrm>
          <a:prstGeom prst="rect">
            <a:avLst/>
          </a:prstGeom>
          <a:noFill/>
          <a:ln cap="flat" cmpd="sng" w="19050">
            <a:solidFill>
              <a:schemeClr val="dk1"/>
            </a:solidFill>
            <a:prstDash val="solid"/>
            <a:round/>
            <a:headEnd len="sm" w="sm" type="none"/>
            <a:tailEnd len="sm" w="sm" type="none"/>
          </a:ln>
        </p:spPr>
      </p:pic>
      <p:sp>
        <p:nvSpPr>
          <p:cNvPr id="100" name="Google Shape;100;p19"/>
          <p:cNvSpPr txBox="1"/>
          <p:nvPr>
            <p:ph idx="1" type="body"/>
          </p:nvPr>
        </p:nvSpPr>
        <p:spPr>
          <a:xfrm>
            <a:off x="697300" y="4376775"/>
            <a:ext cx="3227400" cy="598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i="1" lang="en" sz="1400">
                <a:latin typeface="Open Sans"/>
                <a:ea typeface="Open Sans"/>
                <a:cs typeface="Open Sans"/>
                <a:sym typeface="Open Sans"/>
              </a:rPr>
              <a:t>Fig. </a:t>
            </a:r>
            <a:r>
              <a:rPr lang="en" sz="1400">
                <a:latin typeface="Open Sans"/>
                <a:ea typeface="Open Sans"/>
                <a:cs typeface="Open Sans"/>
                <a:sym typeface="Open Sans"/>
              </a:rPr>
              <a:t>Cropping the retinal images to only the evaluated pixels.</a:t>
            </a:r>
            <a:endParaRPr/>
          </a:p>
        </p:txBody>
      </p:sp>
      <p:pic>
        <p:nvPicPr>
          <p:cNvPr id="101" name="Google Shape;101;p19"/>
          <p:cNvPicPr preferRelativeResize="0"/>
          <p:nvPr/>
        </p:nvPicPr>
        <p:blipFill>
          <a:blip r:embed="rId4">
            <a:alphaModFix/>
          </a:blip>
          <a:stretch>
            <a:fillRect/>
          </a:stretch>
        </p:blipFill>
        <p:spPr>
          <a:xfrm>
            <a:off x="5534425" y="896563"/>
            <a:ext cx="2600601" cy="2655099"/>
          </a:xfrm>
          <a:prstGeom prst="rect">
            <a:avLst/>
          </a:prstGeom>
          <a:noFill/>
          <a:ln cap="flat" cmpd="sng" w="19050">
            <a:solidFill>
              <a:schemeClr val="dk1"/>
            </a:solidFill>
            <a:prstDash val="solid"/>
            <a:round/>
            <a:headEnd len="sm" w="sm" type="none"/>
            <a:tailEnd len="sm" w="sm" type="none"/>
          </a:ln>
        </p:spPr>
      </p:pic>
      <p:sp>
        <p:nvSpPr>
          <p:cNvPr id="102" name="Google Shape;102;p19"/>
          <p:cNvSpPr txBox="1"/>
          <p:nvPr>
            <p:ph idx="1" type="body"/>
          </p:nvPr>
        </p:nvSpPr>
        <p:spPr>
          <a:xfrm>
            <a:off x="5221025" y="3681525"/>
            <a:ext cx="3227400" cy="5988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200"/>
              </a:spcAft>
              <a:buNone/>
            </a:pPr>
            <a:r>
              <a:rPr i="1" lang="en" sz="1400">
                <a:latin typeface="Open Sans"/>
                <a:ea typeface="Open Sans"/>
                <a:cs typeface="Open Sans"/>
                <a:sym typeface="Open Sans"/>
              </a:rPr>
              <a:t>Fig. </a:t>
            </a:r>
            <a:r>
              <a:rPr lang="en" sz="1400"/>
              <a:t>Full capture of retina containing hard exudates near the edges.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362025" y="289350"/>
            <a:ext cx="4104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dk1"/>
                </a:solidFill>
                <a:latin typeface="Economica"/>
                <a:ea typeface="Economica"/>
                <a:cs typeface="Economica"/>
                <a:sym typeface="Economica"/>
              </a:rPr>
              <a:t>Drawbacks/Flaws:</a:t>
            </a:r>
            <a:endParaRPr>
              <a:latin typeface="Open Sans"/>
              <a:ea typeface="Open Sans"/>
              <a:cs typeface="Open Sans"/>
              <a:sym typeface="Open Sans"/>
            </a:endParaRPr>
          </a:p>
        </p:txBody>
      </p:sp>
      <p:sp>
        <p:nvSpPr>
          <p:cNvPr id="108" name="Google Shape;108;p20"/>
          <p:cNvSpPr txBox="1"/>
          <p:nvPr/>
        </p:nvSpPr>
        <p:spPr>
          <a:xfrm>
            <a:off x="362025" y="1105050"/>
            <a:ext cx="473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Outer 16 pixels are ignored.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Hard exudates in those regions are not identified.</a:t>
            </a:r>
            <a:endParaRPr>
              <a:latin typeface="Open Sans"/>
              <a:ea typeface="Open Sans"/>
              <a:cs typeface="Open Sans"/>
              <a:sym typeface="Open Sans"/>
            </a:endParaRPr>
          </a:p>
        </p:txBody>
      </p:sp>
      <p:sp>
        <p:nvSpPr>
          <p:cNvPr id="109" name="Google Shape;109;p20"/>
          <p:cNvSpPr txBox="1"/>
          <p:nvPr/>
        </p:nvSpPr>
        <p:spPr>
          <a:xfrm>
            <a:off x="362025" y="2764650"/>
            <a:ext cx="4104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dk1"/>
                </a:solidFill>
                <a:latin typeface="Economica"/>
                <a:ea typeface="Economica"/>
                <a:cs typeface="Economica"/>
                <a:sym typeface="Economica"/>
              </a:rPr>
              <a:t>Our Solution:</a:t>
            </a:r>
            <a:endParaRPr sz="500">
              <a:latin typeface="Open Sans"/>
              <a:ea typeface="Open Sans"/>
              <a:cs typeface="Open Sans"/>
              <a:sym typeface="Open Sans"/>
            </a:endParaRPr>
          </a:p>
        </p:txBody>
      </p:sp>
      <p:sp>
        <p:nvSpPr>
          <p:cNvPr id="110" name="Google Shape;110;p20"/>
          <p:cNvSpPr txBox="1"/>
          <p:nvPr/>
        </p:nvSpPr>
        <p:spPr>
          <a:xfrm>
            <a:off x="362025" y="3580350"/>
            <a:ext cx="71175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Pad the original images of size 256x256 with 16px width border.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Apply the convolution layers to any one of the RGB planes since the hard exudates may be more intense in those planes.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Test to see if </a:t>
            </a:r>
            <a:r>
              <a:rPr lang="en">
                <a:latin typeface="Open Sans"/>
                <a:ea typeface="Open Sans"/>
                <a:cs typeface="Open Sans"/>
                <a:sym typeface="Open Sans"/>
              </a:rPr>
              <a:t>accuracy </a:t>
            </a:r>
            <a:r>
              <a:rPr lang="en">
                <a:latin typeface="Open Sans"/>
                <a:ea typeface="Open Sans"/>
                <a:cs typeface="Open Sans"/>
                <a:sym typeface="Open Sans"/>
              </a:rPr>
              <a:t>can </a:t>
            </a:r>
            <a:r>
              <a:rPr lang="en">
                <a:latin typeface="Open Sans"/>
                <a:ea typeface="Open Sans"/>
                <a:cs typeface="Open Sans"/>
                <a:sym typeface="Open Sans"/>
              </a:rPr>
              <a:t>be increased by this method</a:t>
            </a:r>
            <a:r>
              <a:rPr lang="en">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pic>
        <p:nvPicPr>
          <p:cNvPr id="111" name="Google Shape;111;p20"/>
          <p:cNvPicPr preferRelativeResize="0"/>
          <p:nvPr/>
        </p:nvPicPr>
        <p:blipFill>
          <a:blip r:embed="rId3">
            <a:alphaModFix/>
          </a:blip>
          <a:stretch>
            <a:fillRect/>
          </a:stretch>
        </p:blipFill>
        <p:spPr>
          <a:xfrm>
            <a:off x="5043000" y="515825"/>
            <a:ext cx="3567599" cy="28180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Information</a:t>
            </a:r>
            <a:endParaRPr/>
          </a:p>
        </p:txBody>
      </p:sp>
      <p:sp>
        <p:nvSpPr>
          <p:cNvPr id="117" name="Google Shape;117;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Dataset used is INDIAN DIABETIC RETINOPATHY IMAGE DATASET (IDRiD).</a:t>
            </a:r>
            <a:endParaRPr/>
          </a:p>
          <a:p>
            <a:pPr indent="0" lvl="0" marL="0" rtl="0" algn="l">
              <a:spcBef>
                <a:spcPts val="1200"/>
              </a:spcBef>
              <a:spcAft>
                <a:spcPts val="0"/>
              </a:spcAft>
              <a:buClr>
                <a:schemeClr val="dk1"/>
              </a:buClr>
              <a:buSzPts val="1100"/>
              <a:buFont typeface="Arial"/>
              <a:buNone/>
            </a:pPr>
            <a:r>
              <a:rPr lang="en"/>
              <a:t>URL:</a:t>
            </a:r>
            <a:r>
              <a:rPr lang="en" u="sng">
                <a:solidFill>
                  <a:schemeClr val="hlink"/>
                </a:solidFill>
                <a:hlinkClick r:id="rId3"/>
              </a:rPr>
              <a:t> https://www.kaggle.com/aaryapatel98/indian-diabetic-retinopathy-image-dataset</a:t>
            </a:r>
            <a:endParaRPr/>
          </a:p>
          <a:p>
            <a:pPr indent="0" lvl="0" marL="0" rtl="0" algn="l">
              <a:spcBef>
                <a:spcPts val="1200"/>
              </a:spcBef>
              <a:spcAft>
                <a:spcPts val="0"/>
              </a:spcAft>
              <a:buClr>
                <a:schemeClr val="dk1"/>
              </a:buClr>
              <a:buSzPts val="1100"/>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