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95" r:id="rId3"/>
    <p:sldId id="308" r:id="rId4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124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5E23472-7AA8-47CA-9864-F8773E578A85}" type="datetimeFigureOut">
              <a:rPr lang="en-GB" smtClean="0"/>
              <a:t>28/08/16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0E0FC85-D95A-4A14-BDDF-631658EBA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268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551B0F-EC72-45DF-94DD-406D6A47337A}" type="datetimeFigureOut">
              <a:rPr lang="en-GB" smtClean="0"/>
              <a:t>28/08/16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C7A8FF-2C4C-4937-B4A0-6D77592D6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16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psomming en of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07604" y="2199600"/>
            <a:ext cx="7668084" cy="4182150"/>
          </a:xfrm>
        </p:spPr>
        <p:txBody>
          <a:bodyPr/>
          <a:lstStyle>
            <a:lvl1pPr marL="185738" indent="-185738">
              <a:buFontTx/>
              <a:buBlip>
                <a:blip r:embed="rId2"/>
              </a:buBlip>
              <a:defRPr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cxnSp>
        <p:nvCxnSpPr>
          <p:cNvPr id="7" name="Rechte verbindingslijn 8"/>
          <p:cNvCxnSpPr/>
          <p:nvPr/>
        </p:nvCxnSpPr>
        <p:spPr>
          <a:xfrm flipV="1">
            <a:off x="899592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e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043608" y="1340769"/>
            <a:ext cx="7632080" cy="5040982"/>
          </a:xfrm>
          <a:effectLst/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afbeelding toe en plaats deze linksonder</a:t>
            </a:r>
            <a:endParaRPr lang="nl-NL" dirty="0"/>
          </a:p>
        </p:txBody>
      </p:sp>
      <p:cxnSp>
        <p:nvCxnSpPr>
          <p:cNvPr id="7" name="Rechte verbindingslijn 8"/>
          <p:cNvCxnSpPr/>
          <p:nvPr/>
        </p:nvCxnSpPr>
        <p:spPr>
          <a:xfrm flipV="1">
            <a:off x="899592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0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heet met TNO-logo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 bwMode="white">
          <a:xfrm>
            <a:off x="4678658" y="0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007604" y="1303200"/>
            <a:ext cx="7668084" cy="900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007604" y="2348880"/>
            <a:ext cx="7668084" cy="360000"/>
          </a:xfr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cxnSp>
        <p:nvCxnSpPr>
          <p:cNvPr id="9" name="Rechte verbindingslijn 8"/>
          <p:cNvCxnSpPr/>
          <p:nvPr/>
        </p:nvCxnSpPr>
        <p:spPr>
          <a:xfrm flipV="1">
            <a:off x="899592" y="831600"/>
            <a:ext cx="0" cy="1805312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8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klein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8372" y="1303200"/>
            <a:ext cx="7704088" cy="900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08372" y="2350800"/>
            <a:ext cx="7704088" cy="360000"/>
          </a:xfr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4678658" y="0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259632" y="4293096"/>
            <a:ext cx="3167906" cy="2088654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afbeelding toe en plaats deze linksonder</a:t>
            </a:r>
            <a:endParaRPr lang="nl-NL" dirty="0"/>
          </a:p>
        </p:txBody>
      </p:sp>
      <p:cxnSp>
        <p:nvCxnSpPr>
          <p:cNvPr id="9" name="Rechte verbindingslijn 8"/>
          <p:cNvCxnSpPr/>
          <p:nvPr/>
        </p:nvCxnSpPr>
        <p:spPr>
          <a:xfrm flipV="1">
            <a:off x="899592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3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ox  of groo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07604" y="2199600"/>
            <a:ext cx="7668084" cy="41821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5738" indent="0">
              <a:buFontTx/>
              <a:buNone/>
              <a:defRPr/>
            </a:lvl2pPr>
            <a:lvl3pPr marL="355600" indent="0">
              <a:buFontTx/>
              <a:buNone/>
              <a:defRPr/>
            </a:lvl3pPr>
            <a:lvl4pPr marL="542925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Rechte verbindingslijn 8"/>
          <p:cNvCxnSpPr/>
          <p:nvPr/>
        </p:nvCxnSpPr>
        <p:spPr>
          <a:xfrm flipV="1">
            <a:off x="899592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8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naas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462" y="1342800"/>
            <a:ext cx="3959225" cy="72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6462" y="2199600"/>
            <a:ext cx="3959225" cy="4182150"/>
          </a:xfrm>
        </p:spPr>
        <p:txBody>
          <a:bodyPr/>
          <a:lstStyle>
            <a:lvl1pPr marL="185738" indent="-185738">
              <a:buFontTx/>
              <a:buBlip>
                <a:blip r:embed="rId2"/>
              </a:buBlip>
              <a:defRPr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043608" y="1340768"/>
            <a:ext cx="3383930" cy="5040983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staande afbeelding  toe en plaats deze vullend binnen dit kader</a:t>
            </a:r>
            <a:endParaRPr lang="nl-NL" dirty="0"/>
          </a:p>
        </p:txBody>
      </p:sp>
      <p:cxnSp>
        <p:nvCxnSpPr>
          <p:cNvPr id="8" name="Rechte verbindingslijn 8"/>
          <p:cNvCxnSpPr/>
          <p:nvPr/>
        </p:nvCxnSpPr>
        <p:spPr>
          <a:xfrm flipV="1">
            <a:off x="899592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9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naast teks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462" y="1342800"/>
            <a:ext cx="3959225" cy="72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6462" y="2199600"/>
            <a:ext cx="3959225" cy="41821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5738" indent="0">
              <a:buFontTx/>
              <a:buNone/>
              <a:defRPr/>
            </a:lvl2pPr>
            <a:lvl3pPr marL="355600" indent="0">
              <a:buFontTx/>
              <a:buNone/>
              <a:defRPr/>
            </a:lvl3pPr>
            <a:lvl4pPr marL="542925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043608" y="1340769"/>
            <a:ext cx="3383930" cy="5040982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staande afbeelding  toe en plaats deze vullend binnen dit kader</a:t>
            </a:r>
            <a:endParaRPr lang="nl-NL" dirty="0"/>
          </a:p>
        </p:txBody>
      </p:sp>
      <p:cxnSp>
        <p:nvCxnSpPr>
          <p:cNvPr id="8" name="Rechte verbindingslijn 8"/>
          <p:cNvCxnSpPr/>
          <p:nvPr/>
        </p:nvCxnSpPr>
        <p:spPr>
          <a:xfrm flipV="1">
            <a:off x="899592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0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16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emf"/><Relationship Id="rId12" Type="http://schemas.openxmlformats.org/officeDocument/2006/relationships/image" Target="../media/image3.png"/><Relationship Id="rId13" Type="http://schemas.openxmlformats.org/officeDocument/2006/relationships/image" Target="../media/image4.emf"/><Relationship Id="rId14" Type="http://schemas.openxmlformats.org/officeDocument/2006/relationships/image" Target="../media/image5.emf"/><Relationship Id="rId15" Type="http://schemas.openxmlformats.org/officeDocument/2006/relationships/image" Target="../media/image6.emf"/><Relationship Id="rId16" Type="http://schemas.openxmlformats.org/officeDocument/2006/relationships/image" Target="../media/image7.emf"/><Relationship Id="rId17" Type="http://schemas.openxmlformats.org/officeDocument/2006/relationships/image" Target="../media/image8.png"/><Relationship Id="rId18" Type="http://schemas.openxmlformats.org/officeDocument/2006/relationships/image" Target="../media/image9.png"/><Relationship Id="rId1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07604" y="1342800"/>
            <a:ext cx="7668084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om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stijl</a:t>
            </a:r>
            <a:r>
              <a:rPr lang="en-GB" noProof="0" dirty="0" smtClean="0"/>
              <a:t> </a:t>
            </a:r>
            <a:r>
              <a:rPr lang="en-GB" noProof="0" dirty="0" err="1" smtClean="0"/>
              <a:t>te</a:t>
            </a:r>
            <a:r>
              <a:rPr lang="en-GB" noProof="0" dirty="0" smtClean="0"/>
              <a:t> </a:t>
            </a:r>
            <a:r>
              <a:rPr lang="en-GB" noProof="0" dirty="0" err="1" smtClean="0"/>
              <a:t>bewerken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7604" y="2199600"/>
            <a:ext cx="7668084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om de </a:t>
            </a:r>
            <a:r>
              <a:rPr lang="en-GB" noProof="0" dirty="0" err="1" smtClean="0"/>
              <a:t>modelstijlen</a:t>
            </a:r>
            <a:r>
              <a:rPr lang="en-GB" noProof="0" dirty="0" smtClean="0"/>
              <a:t> te </a:t>
            </a:r>
            <a:r>
              <a:rPr lang="en-GB" noProof="0" dirty="0" err="1" smtClean="0"/>
              <a:t>bewerken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pic>
        <p:nvPicPr>
          <p:cNvPr id="13" name="Picture 12" descr="428_1_TNO_ifl_zwart.pdf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" t="20892" r="5808" b="24466"/>
          <a:stretch/>
        </p:blipFill>
        <p:spPr>
          <a:xfrm>
            <a:off x="5904148" y="143239"/>
            <a:ext cx="899997" cy="167226"/>
          </a:xfrm>
          <a:prstGeom prst="rect">
            <a:avLst/>
          </a:prstGeom>
        </p:spPr>
      </p:pic>
      <p:pic>
        <p:nvPicPr>
          <p:cNvPr id="14" name="Picture 13" descr="Volvo_epscmyk_blue_std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62" y="179252"/>
            <a:ext cx="899999" cy="127500"/>
          </a:xfrm>
          <a:prstGeom prst="rect">
            <a:avLst/>
          </a:prstGeom>
        </p:spPr>
      </p:pic>
      <p:pic>
        <p:nvPicPr>
          <p:cNvPr id="16" name="Picture 12" descr="http://ict.eu/fileadmin/templates/images/logo.pn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7" b="31662"/>
          <a:stretch/>
        </p:blipFill>
        <p:spPr bwMode="auto">
          <a:xfrm>
            <a:off x="7920274" y="143244"/>
            <a:ext cx="899999" cy="20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904150" y="395272"/>
            <a:ext cx="899999" cy="2213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12262" y="419512"/>
            <a:ext cx="899999" cy="201176"/>
          </a:xfrm>
          <a:prstGeom prst="rect">
            <a:avLst/>
          </a:prstGeom>
        </p:spPr>
      </p:pic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7956277" y="359266"/>
            <a:ext cx="828108" cy="261269"/>
            <a:chOff x="5748866" y="9084735"/>
            <a:chExt cx="837480" cy="26669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48866" y="9084735"/>
              <a:ext cx="207433" cy="26611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994404" y="9182100"/>
              <a:ext cx="591942" cy="169333"/>
            </a:xfrm>
            <a:prstGeom prst="rect">
              <a:avLst/>
            </a:prstGeom>
          </p:spPr>
        </p:pic>
      </p:grpSp>
      <p:pic>
        <p:nvPicPr>
          <p:cNvPr id="9" name="Picture 8" descr="cargoantslogo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64" y="0"/>
            <a:ext cx="2204184" cy="793507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t="3296" r="3461" b="4228"/>
          <a:stretch/>
        </p:blipFill>
        <p:spPr bwMode="auto">
          <a:xfrm>
            <a:off x="107504" y="60465"/>
            <a:ext cx="734023" cy="59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23"/>
          <p:cNvCxnSpPr/>
          <p:nvPr userDrawn="1"/>
        </p:nvCxnSpPr>
        <p:spPr>
          <a:xfrm flipV="1">
            <a:off x="0" y="764704"/>
            <a:ext cx="9144000" cy="360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3451027" y="119430"/>
            <a:ext cx="2753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Lessons learned</a:t>
            </a:r>
            <a:endParaRPr lang="en-GB" sz="1100" dirty="0" smtClean="0"/>
          </a:p>
          <a:p>
            <a:r>
              <a:rPr lang="en-GB" sz="1100" dirty="0" smtClean="0"/>
              <a:t>29/08/2016</a:t>
            </a:r>
            <a:endParaRPr lang="en-GB" sz="1100" dirty="0" smtClean="0"/>
          </a:p>
          <a:p>
            <a:fld id="{49532A38-60DE-493A-B396-02CC5947DF0E}" type="slidenum">
              <a:rPr lang="en-GB" sz="1100" smtClean="0"/>
              <a:t>‹#›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743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5738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1450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5963" indent="-1730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1700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Lessons learned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Halmstad University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Rafael </a:t>
            </a:r>
            <a:r>
              <a:rPr lang="en-GB" dirty="0"/>
              <a:t>Valencia &amp; Jennifer David – Halmstad University</a:t>
            </a:r>
          </a:p>
          <a:p>
            <a:endParaRPr lang="en-GB" dirty="0"/>
          </a:p>
          <a:p>
            <a:r>
              <a:rPr lang="en-GB" dirty="0" smtClean="0"/>
              <a:t>Demo Meeting </a:t>
            </a:r>
            <a:r>
              <a:rPr lang="en-GB" dirty="0"/>
              <a:t>– </a:t>
            </a:r>
            <a:r>
              <a:rPr lang="en-GB" dirty="0" smtClean="0"/>
              <a:t>August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04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err="1" smtClean="0"/>
              <a:t>What</a:t>
            </a:r>
            <a:r>
              <a:rPr lang="sv-SE" b="1" dirty="0" smtClean="0"/>
              <a:t> </a:t>
            </a:r>
            <a:r>
              <a:rPr lang="sv-SE" b="1" dirty="0" err="1"/>
              <a:t>have</a:t>
            </a:r>
            <a:r>
              <a:rPr lang="sv-SE" b="1" dirty="0"/>
              <a:t> </a:t>
            </a:r>
            <a:r>
              <a:rPr lang="sv-SE" b="1" dirty="0" err="1"/>
              <a:t>been</a:t>
            </a:r>
            <a:r>
              <a:rPr lang="sv-SE" b="1" dirty="0"/>
              <a:t> the partner </a:t>
            </a:r>
            <a:r>
              <a:rPr lang="sv-SE" b="1" dirty="0" err="1"/>
              <a:t>technical</a:t>
            </a:r>
            <a:r>
              <a:rPr lang="sv-SE" b="1" dirty="0"/>
              <a:t> </a:t>
            </a:r>
            <a:r>
              <a:rPr lang="sv-SE" b="1" dirty="0" err="1"/>
              <a:t>benefits</a:t>
            </a:r>
            <a:r>
              <a:rPr lang="sv-SE" b="1" dirty="0" smtClean="0"/>
              <a:t>?</a:t>
            </a:r>
          </a:p>
          <a:p>
            <a:pPr lvl="1"/>
            <a:r>
              <a:rPr lang="sv-SE" dirty="0" smtClean="0"/>
              <a:t>Access </a:t>
            </a:r>
            <a:r>
              <a:rPr lang="sv-SE" dirty="0" err="1" smtClean="0"/>
              <a:t>to</a:t>
            </a:r>
            <a:r>
              <a:rPr lang="sv-SE" dirty="0" smtClean="0"/>
              <a:t> hardware not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available</a:t>
            </a:r>
            <a:r>
              <a:rPr lang="sv-SE" dirty="0" smtClean="0"/>
              <a:t> in </a:t>
            </a:r>
            <a:r>
              <a:rPr lang="sv-SE" dirty="0" err="1" smtClean="0"/>
              <a:t>academic</a:t>
            </a:r>
            <a:r>
              <a:rPr lang="sv-SE" dirty="0" smtClean="0"/>
              <a:t> institutions.</a:t>
            </a:r>
          </a:p>
          <a:p>
            <a:pPr lvl="1"/>
            <a:r>
              <a:rPr lang="sv-SE" dirty="0" smtClean="0"/>
              <a:t>Tests new </a:t>
            </a:r>
            <a:r>
              <a:rPr lang="sv-SE" dirty="0" err="1" smtClean="0"/>
              <a:t>approaches</a:t>
            </a:r>
            <a:r>
              <a:rPr lang="sv-SE" dirty="0" smtClean="0"/>
              <a:t> in a </a:t>
            </a:r>
            <a:r>
              <a:rPr lang="sv-SE" dirty="0" err="1" smtClean="0"/>
              <a:t>heavy-duty</a:t>
            </a:r>
            <a:r>
              <a:rPr lang="sv-SE" dirty="0" smtClean="0"/>
              <a:t> </a:t>
            </a:r>
            <a:r>
              <a:rPr lang="sv-SE" dirty="0" err="1" smtClean="0"/>
              <a:t>vehicle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b="1" dirty="0" err="1" smtClean="0"/>
              <a:t>Which</a:t>
            </a:r>
            <a:r>
              <a:rPr lang="sv-SE" b="1" dirty="0" smtClean="0"/>
              <a:t> </a:t>
            </a:r>
            <a:r>
              <a:rPr lang="sv-SE" b="1" dirty="0"/>
              <a:t>relation has </a:t>
            </a:r>
            <a:r>
              <a:rPr lang="sv-SE" b="1" dirty="0" err="1"/>
              <a:t>been</a:t>
            </a:r>
            <a:r>
              <a:rPr lang="sv-SE" b="1" dirty="0"/>
              <a:t> </a:t>
            </a:r>
            <a:r>
              <a:rPr lang="sv-SE" b="1" dirty="0" err="1"/>
              <a:t>strengthened</a:t>
            </a:r>
            <a:r>
              <a:rPr lang="sv-SE" b="1" dirty="0"/>
              <a:t> inside the </a:t>
            </a:r>
            <a:r>
              <a:rPr lang="sv-SE" b="1" dirty="0" err="1"/>
              <a:t>consortium</a:t>
            </a:r>
            <a:r>
              <a:rPr lang="sv-SE" b="1" dirty="0"/>
              <a:t> and </a:t>
            </a:r>
            <a:r>
              <a:rPr lang="sv-SE" b="1" dirty="0" err="1"/>
              <a:t>with</a:t>
            </a:r>
            <a:r>
              <a:rPr lang="sv-SE" b="1" dirty="0"/>
              <a:t> </a:t>
            </a:r>
            <a:r>
              <a:rPr lang="sv-SE" b="1" dirty="0" err="1"/>
              <a:t>external</a:t>
            </a:r>
            <a:r>
              <a:rPr lang="sv-SE" b="1" dirty="0"/>
              <a:t>  </a:t>
            </a:r>
            <a:r>
              <a:rPr lang="sv-SE" b="1" dirty="0" err="1" smtClean="0"/>
              <a:t>collaborators</a:t>
            </a:r>
            <a:r>
              <a:rPr lang="sv-SE" b="1" dirty="0" smtClean="0"/>
              <a:t>?</a:t>
            </a:r>
          </a:p>
          <a:p>
            <a:pPr lvl="1"/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main</a:t>
            </a:r>
            <a:r>
              <a:rPr lang="sv-SE" dirty="0" smtClean="0"/>
              <a:t> relations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along</a:t>
            </a:r>
            <a:r>
              <a:rPr lang="sv-SE" dirty="0" smtClean="0"/>
              <a:t> the </a:t>
            </a:r>
            <a:r>
              <a:rPr lang="sv-SE" dirty="0" err="1" smtClean="0"/>
              <a:t>whole</a:t>
            </a:r>
            <a:r>
              <a:rPr lang="sv-SE" dirty="0" smtClean="0"/>
              <a:t> </a:t>
            </a:r>
            <a:r>
              <a:rPr lang="sv-SE" dirty="0" err="1" smtClean="0"/>
              <a:t>consortium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r>
              <a:rPr lang="sv-SE" b="1" dirty="0" smtClean="0"/>
              <a:t> </a:t>
            </a:r>
            <a:r>
              <a:rPr lang="sv-SE" b="1" dirty="0" err="1"/>
              <a:t>Which</a:t>
            </a:r>
            <a:r>
              <a:rPr lang="sv-SE" b="1" dirty="0"/>
              <a:t> </a:t>
            </a:r>
            <a:r>
              <a:rPr lang="sv-SE" b="1" dirty="0" err="1"/>
              <a:t>project</a:t>
            </a:r>
            <a:r>
              <a:rPr lang="sv-SE" b="1" dirty="0"/>
              <a:t> </a:t>
            </a:r>
            <a:r>
              <a:rPr lang="sv-SE" b="1" dirty="0" err="1"/>
              <a:t>result</a:t>
            </a:r>
            <a:r>
              <a:rPr lang="sv-SE" b="1" dirty="0"/>
              <a:t> </a:t>
            </a:r>
            <a:r>
              <a:rPr lang="sv-SE" b="1" dirty="0" err="1"/>
              <a:t>turn</a:t>
            </a:r>
            <a:r>
              <a:rPr lang="sv-SE" b="1" dirty="0"/>
              <a:t> </a:t>
            </a:r>
            <a:r>
              <a:rPr lang="sv-SE" b="1" dirty="0" err="1" smtClean="0"/>
              <a:t>out</a:t>
            </a:r>
            <a:r>
              <a:rPr lang="sv-SE" b="1" dirty="0" smtClean="0"/>
              <a:t> </a:t>
            </a:r>
            <a:r>
              <a:rPr lang="sv-SE" b="1" dirty="0" err="1" smtClean="0"/>
              <a:t>to</a:t>
            </a:r>
            <a:r>
              <a:rPr lang="sv-SE" b="1" dirty="0" smtClean="0"/>
              <a:t> </a:t>
            </a:r>
            <a:r>
              <a:rPr lang="sv-SE" b="1" dirty="0"/>
              <a:t>be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interest</a:t>
            </a:r>
            <a:r>
              <a:rPr lang="sv-SE" b="1" dirty="0"/>
              <a:t> </a:t>
            </a:r>
            <a:r>
              <a:rPr lang="sv-SE" b="1" dirty="0" err="1"/>
              <a:t>to</a:t>
            </a:r>
            <a:r>
              <a:rPr lang="sv-SE" b="1" dirty="0"/>
              <a:t> </a:t>
            </a:r>
            <a:r>
              <a:rPr lang="sv-SE" b="1" dirty="0" err="1"/>
              <a:t>stakeholders</a:t>
            </a:r>
            <a:r>
              <a:rPr lang="sv-SE" b="1" dirty="0" smtClean="0"/>
              <a:t>?</a:t>
            </a:r>
          </a:p>
          <a:p>
            <a:pPr lvl="1"/>
            <a:r>
              <a:rPr lang="sv-SE" dirty="0" smtClean="0"/>
              <a:t>Planning </a:t>
            </a:r>
            <a:r>
              <a:rPr lang="sv-SE" dirty="0" err="1" smtClean="0"/>
              <a:t>scheme</a:t>
            </a:r>
            <a:r>
              <a:rPr lang="sv-SE" dirty="0" smtClean="0"/>
              <a:t>. 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562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err="1" smtClean="0"/>
              <a:t>Which</a:t>
            </a:r>
            <a:r>
              <a:rPr lang="sv-SE" b="1" dirty="0" smtClean="0"/>
              <a:t> </a:t>
            </a:r>
            <a:r>
              <a:rPr lang="sv-SE" b="1" dirty="0" err="1"/>
              <a:t>specific</a:t>
            </a:r>
            <a:r>
              <a:rPr lang="sv-SE" b="1" dirty="0"/>
              <a:t> </a:t>
            </a:r>
            <a:r>
              <a:rPr lang="sv-SE" b="1" dirty="0" err="1"/>
              <a:t>issue</a:t>
            </a:r>
            <a:r>
              <a:rPr lang="sv-SE" b="1" dirty="0"/>
              <a:t>/s has/ve </a:t>
            </a:r>
            <a:r>
              <a:rPr lang="sv-SE" b="1" dirty="0" err="1"/>
              <a:t>harmed</a:t>
            </a:r>
            <a:r>
              <a:rPr lang="sv-SE" b="1" dirty="0"/>
              <a:t> the workflow</a:t>
            </a:r>
            <a:r>
              <a:rPr lang="sv-SE" b="1" dirty="0" smtClean="0"/>
              <a:t>?</a:t>
            </a:r>
          </a:p>
          <a:p>
            <a:pPr lvl="1"/>
            <a:r>
              <a:rPr lang="sv-SE" dirty="0" smtClean="0"/>
              <a:t>Integration </a:t>
            </a:r>
            <a:r>
              <a:rPr lang="sv-SE" dirty="0" err="1" smtClean="0"/>
              <a:t>took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expected</a:t>
            </a:r>
            <a:r>
              <a:rPr lang="sv-SE" dirty="0" smtClean="0"/>
              <a:t> and </a:t>
            </a:r>
            <a:r>
              <a:rPr lang="sv-SE" dirty="0" err="1" smtClean="0"/>
              <a:t>planned</a:t>
            </a:r>
            <a:r>
              <a:rPr lang="sv-SE" dirty="0" smtClean="0"/>
              <a:t> in </a:t>
            </a:r>
            <a:r>
              <a:rPr lang="sv-SE" dirty="0" err="1" smtClean="0"/>
              <a:t>DoW</a:t>
            </a:r>
            <a:r>
              <a:rPr lang="sv-SE" dirty="0" smtClean="0"/>
              <a:t>, </a:t>
            </a:r>
            <a:r>
              <a:rPr lang="sv-SE" dirty="0" err="1" smtClean="0"/>
              <a:t>reducing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in </a:t>
            </a:r>
            <a:r>
              <a:rPr lang="sv-SE" dirty="0" err="1" smtClean="0"/>
              <a:t>detecting</a:t>
            </a:r>
            <a:r>
              <a:rPr lang="sv-SE" dirty="0" smtClean="0"/>
              <a:t> problems in </a:t>
            </a:r>
            <a:r>
              <a:rPr lang="sv-SE" dirty="0" err="1" smtClean="0"/>
              <a:t>algorithms</a:t>
            </a:r>
            <a:r>
              <a:rPr lang="sv-SE" dirty="0" smtClean="0"/>
              <a:t> and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correct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.</a:t>
            </a:r>
            <a:endParaRPr lang="sv-SE" dirty="0"/>
          </a:p>
          <a:p>
            <a:pPr marL="0" indent="0">
              <a:buNone/>
            </a:pPr>
            <a:endParaRPr lang="sv-SE" b="1" dirty="0"/>
          </a:p>
          <a:p>
            <a:r>
              <a:rPr lang="sv-SE" b="1" dirty="0" smtClean="0"/>
              <a:t> </a:t>
            </a:r>
            <a:r>
              <a:rPr lang="sv-SE" b="1" dirty="0" err="1"/>
              <a:t>What</a:t>
            </a:r>
            <a:r>
              <a:rPr lang="sv-SE" b="1" dirty="0"/>
              <a:t> </a:t>
            </a:r>
            <a:r>
              <a:rPr lang="sv-SE" b="1" dirty="0" err="1"/>
              <a:t>was</a:t>
            </a:r>
            <a:r>
              <a:rPr lang="sv-SE" b="1" dirty="0"/>
              <a:t> the </a:t>
            </a:r>
            <a:r>
              <a:rPr lang="sv-SE" b="1" dirty="0" err="1"/>
              <a:t>origin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this</a:t>
            </a:r>
            <a:r>
              <a:rPr lang="sv-SE" b="1" dirty="0"/>
              <a:t>/</a:t>
            </a:r>
            <a:r>
              <a:rPr lang="sv-SE" b="1" dirty="0" err="1"/>
              <a:t>these</a:t>
            </a:r>
            <a:r>
              <a:rPr lang="sv-SE" b="1" dirty="0"/>
              <a:t> </a:t>
            </a:r>
            <a:r>
              <a:rPr lang="sv-SE" b="1" dirty="0" err="1"/>
              <a:t>issue</a:t>
            </a:r>
            <a:r>
              <a:rPr lang="sv-SE" b="1" dirty="0"/>
              <a:t>/s</a:t>
            </a:r>
            <a:r>
              <a:rPr lang="sv-SE" b="1" dirty="0" smtClean="0"/>
              <a:t>?</a:t>
            </a:r>
            <a:endParaRPr lang="sv-SE" dirty="0" smtClean="0"/>
          </a:p>
          <a:p>
            <a:pPr lvl="1"/>
            <a:r>
              <a:rPr lang="sv-SE" dirty="0" smtClean="0"/>
              <a:t>Not </a:t>
            </a:r>
            <a:r>
              <a:rPr lang="sv-SE" dirty="0" err="1" smtClean="0"/>
              <a:t>enough</a:t>
            </a:r>
            <a:r>
              <a:rPr lang="sv-SE" dirty="0" smtClean="0"/>
              <a:t> access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platform</a:t>
            </a:r>
            <a:r>
              <a:rPr lang="sv-SE" dirty="0" smtClean="0"/>
              <a:t> (</a:t>
            </a:r>
            <a:r>
              <a:rPr lang="sv-SE" dirty="0" err="1" smtClean="0"/>
              <a:t>usually</a:t>
            </a:r>
            <a:r>
              <a:rPr lang="sv-SE" dirty="0" smtClean="0"/>
              <a:t> </a:t>
            </a:r>
            <a:r>
              <a:rPr lang="sv-SE" dirty="0" err="1" smtClean="0"/>
              <a:t>due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budget limitations)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debug</a:t>
            </a:r>
            <a:r>
              <a:rPr lang="sv-SE" dirty="0" smtClean="0"/>
              <a:t> the planning </a:t>
            </a:r>
            <a:r>
              <a:rPr lang="sv-SE" dirty="0" err="1" smtClean="0"/>
              <a:t>algorithms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Not </a:t>
            </a:r>
            <a:r>
              <a:rPr lang="sv-SE" dirty="0" err="1" smtClean="0"/>
              <a:t>having</a:t>
            </a:r>
            <a:r>
              <a:rPr lang="sv-SE" dirty="0" smtClean="0"/>
              <a:t> a common software </a:t>
            </a:r>
            <a:r>
              <a:rPr lang="sv-SE" dirty="0" err="1" smtClean="0"/>
              <a:t>framework</a:t>
            </a:r>
            <a:r>
              <a:rPr lang="sv-SE" dirty="0" smtClean="0"/>
              <a:t> (or </a:t>
            </a:r>
            <a:r>
              <a:rPr lang="sv-SE" dirty="0" err="1" smtClean="0"/>
              <a:t>middleware</a:t>
            </a:r>
            <a:r>
              <a:rPr lang="sv-SE" dirty="0" smtClean="0"/>
              <a:t>) </a:t>
            </a:r>
            <a:r>
              <a:rPr lang="sv-SE" dirty="0" err="1" smtClean="0"/>
              <a:t>used</a:t>
            </a:r>
            <a:r>
              <a:rPr lang="sv-SE" dirty="0" smtClean="0"/>
              <a:t> by all partners in the </a:t>
            </a:r>
            <a:r>
              <a:rPr lang="sv-SE" dirty="0" err="1" smtClean="0"/>
              <a:t>consortium</a:t>
            </a:r>
            <a:r>
              <a:rPr lang="sv-SE" dirty="0" smtClean="0"/>
              <a:t>. 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0110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is TNO tekstdia -">
  <a:themeElements>
    <a:clrScheme name="TNO">
      <a:dk1>
        <a:sysClr val="windowText" lastClr="000000"/>
      </a:dk1>
      <a:lt1>
        <a:sysClr val="window" lastClr="FFFFFF"/>
      </a:lt1>
      <a:dk2>
        <a:srgbClr val="649EC9"/>
      </a:dk2>
      <a:lt2>
        <a:srgbClr val="9C9C9E"/>
      </a:lt2>
      <a:accent1>
        <a:srgbClr val="ED8000"/>
      </a:accent1>
      <a:accent2>
        <a:srgbClr val="CB1325"/>
      </a:accent2>
      <a:accent3>
        <a:srgbClr val="FFCB00"/>
      </a:accent3>
      <a:accent4>
        <a:srgbClr val="649EC9"/>
      </a:accent4>
      <a:accent5>
        <a:srgbClr val="D6277A"/>
      </a:accent5>
      <a:accent6>
        <a:srgbClr val="93A800"/>
      </a:accent6>
      <a:hlink>
        <a:srgbClr val="9C9C9E"/>
      </a:hlink>
      <a:folHlink>
        <a:srgbClr val="5D5C60"/>
      </a:folHlink>
    </a:clrScheme>
    <a:fontScheme name="T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tno-sjabloon</Template>
  <TotalTime>3087</TotalTime>
  <Words>168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Basis TNO tekstdia -</vt:lpstr>
      <vt:lpstr>Lessons learned  Halmstad University </vt:lpstr>
      <vt:lpstr>Lessons learned</vt:lpstr>
      <vt:lpstr>Lessons learned</vt:lpstr>
    </vt:vector>
  </TitlesOfParts>
  <Company>TNO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Cargo-ANTs MTR WP5</dc:title>
  <dc:subject>WP4: Vehicle localization and object detection</dc:subject>
  <dc:creator>ellen.vannunen@tno.nl;Vivetha Natterjee;rvalenci@iri.upc.edu;jennifer.david@hh.se</dc:creator>
  <cp:keywords>Cargo-ANTs, MTR</cp:keywords>
  <cp:lastModifiedBy>HH HH</cp:lastModifiedBy>
  <cp:revision>218</cp:revision>
  <cp:lastPrinted>2015-04-28T06:10:44Z</cp:lastPrinted>
  <dcterms:created xsi:type="dcterms:W3CDTF">2013-09-30T09:04:41Z</dcterms:created>
  <dcterms:modified xsi:type="dcterms:W3CDTF">2016-08-28T13:37:15Z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WP 4 status</vt:lpwstr>
  </property>
  <property fmtid="{D5CDD505-2E9C-101B-9397-08002B2CF9AE}" pid="3" name="SubTitle">
    <vt:lpwstr>WP4: Vehicle localization and object detection</vt:lpwstr>
  </property>
  <property fmtid="{D5CDD505-2E9C-101B-9397-08002B2CF9AE}" pid="4" name="Author">
    <vt:lpwstr>Maurice Kwakkernaat</vt:lpwstr>
  </property>
  <property fmtid="{D5CDD505-2E9C-101B-9397-08002B2CF9AE}" pid="5" name="ShowPages">
    <vt:lpwstr>True</vt:lpwstr>
  </property>
  <property fmtid="{D5CDD505-2E9C-101B-9397-08002B2CF9AE}" pid="6" name="ShowDate">
    <vt:lpwstr>True</vt:lpwstr>
  </property>
  <property fmtid="{D5CDD505-2E9C-101B-9397-08002B2CF9AE}" pid="7" name="SelectedPhoto">
    <vt:lpwstr>Thumbs.db</vt:lpwstr>
  </property>
  <property fmtid="{D5CDD505-2E9C-101B-9397-08002B2CF9AE}" pid="8" name="Color">
    <vt:lpwstr>True</vt:lpwstr>
  </property>
  <property fmtid="{D5CDD505-2E9C-101B-9397-08002B2CF9AE}" pid="9" name="Grammar">
    <vt:lpwstr>0</vt:lpwstr>
  </property>
  <property fmtid="{D5CDD505-2E9C-101B-9397-08002B2CF9AE}" pid="10" name="DateText">
    <vt:lpwstr>October 22, 2013</vt:lpwstr>
  </property>
  <property fmtid="{D5CDD505-2E9C-101B-9397-08002B2CF9AE}" pid="11" name="PresentationDate">
    <vt:lpwstr>18-3-2015 17:48:12</vt:lpwstr>
  </property>
</Properties>
</file>