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D12"/>
    <a:srgbClr val="2B8CBF"/>
    <a:srgbClr val="156C58"/>
    <a:srgbClr val="67A9CF"/>
    <a:srgbClr val="C6DBEF"/>
    <a:srgbClr val="636363"/>
    <a:srgbClr val="54268F"/>
    <a:srgbClr val="156D2B"/>
    <a:srgbClr val="A50F14"/>
    <a:srgbClr val="31A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5"/>
    <p:restoredTop sz="94727"/>
  </p:normalViewPr>
  <p:slideViewPr>
    <p:cSldViewPr snapToGrid="0" snapToObjects="1">
      <p:cViewPr varScale="1">
        <p:scale>
          <a:sx n="31" d="100"/>
          <a:sy n="31" d="100"/>
        </p:scale>
        <p:origin x="21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76F2-7CA4-1541-8BDE-B4F72800A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790FC-C994-C44A-8A21-A8EAD34D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6137-53D7-EB49-BAA0-948624B5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44ED-C937-4643-AE1F-38B8997F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D8A4-96E0-7944-AC6F-A1DDCDF5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5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719E-EFA4-AD4A-93A8-E45F5A3F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80FF1-0EE3-704B-B9D6-7678C92B7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7600-BB93-544B-8610-A2127C33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4EFD9-4D94-F74C-9F7E-35388046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40FE-87E7-D24F-9951-57629641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8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1FCF2-0A8E-F64E-9558-89E61650B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D0CB6-A20E-BB48-862D-DC5FABF5D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989EC-F473-2F4C-9A5C-EE8A4BF5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C2853-86D2-0145-AA53-649C174A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C85-3497-8C45-AD55-3B46BFBA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0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BB5D-D7B3-B74E-8419-57A2EA43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121D-406E-444F-AA31-ED680211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FA11-5DF5-AA4D-BBA6-6718598D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6EC2-9F76-5840-940C-06BDCFBB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C5584-A11D-3948-A7AB-22B7EBDD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6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1EC0-337F-754C-B6BA-561C464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8C81-6EEB-2749-974F-7E3F24C9A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78AF-6EBD-DF49-A5CD-1FA04FA2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2B55-1E7C-1A40-A658-767B6879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9D257-8AD8-5546-8754-CA722EAD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8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DBAD-EDA0-DC44-9A79-73619277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F356-E0FE-2C43-96BF-76440BE48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595ED-8E2C-844E-AFDD-C107A682D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7CAF-C610-D846-8674-392C89E5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15CE1-7E94-9543-ABD5-BA05E07D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8E9A5-2B8F-2848-A2CA-DDE1F877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291D-E832-4642-8362-0E91DFBC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341C5-18AD-7545-A37A-F9DF92FB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ADE8C-336A-8647-A027-AD336070D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27A27-34E0-BE43-967C-FC0F0776E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C050B-519B-D546-B057-F34B481A4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BA568-A11C-3F44-904C-D5B75481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E07B3-AA16-CE4B-A501-3174EA13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17192-5B33-684E-B181-0F33C8F2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4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4932-1DD0-9B41-93D6-A8E8C9EE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BDCAE-490D-A24C-AA15-FCEF2AF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DAD8B-8143-8F46-80A1-7E16B128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16E7B-89AE-B64E-B2CE-C4A8ABAC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AFEE4-1CFC-6E41-99A5-CC7BF41F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991C4-BF6C-6043-AF65-A982BD24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C4446-21F1-4748-A403-B91A5595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46CF-587D-A549-8AA4-249F594E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837B-74BB-1544-A183-8DD6B3646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D51F4-5DB2-7F48-9D08-8C4039E5D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15719-165F-414C-BF2D-528C8DF3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C42A4-3A33-C148-A3E8-5F11D906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92E6D-A4FD-BD43-83FF-47596574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8B98-285E-D741-AB72-3C04187E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8AF1F-8215-4446-8F41-3E6FA5198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47F4E-BA90-8E4D-8E72-E945607E3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D9507-5B2D-D646-9363-0EF99B51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44D23-4353-5443-940D-CB8D691E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2473C-CDE1-A847-9660-C45E938B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B99AE-96F9-D740-988B-F8863ACD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87671-2E94-2840-A2B9-8149EBA46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B130B-442F-8841-9519-F103D6719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10B4E-7D17-734D-A9E6-F036B5CECA4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C7E7E-EB6B-7B46-B687-491B8CD68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B9DF5-DA81-BC4E-BD1D-79998B8EA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1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49E3342-1A65-C946-BF6C-5299E8EA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89B29A-541A-874F-A175-A3B559A27EA1}"/>
              </a:ext>
            </a:extLst>
          </p:cNvPr>
          <p:cNvGrpSpPr/>
          <p:nvPr/>
        </p:nvGrpSpPr>
        <p:grpSpPr>
          <a:xfrm>
            <a:off x="1741263" y="1353052"/>
            <a:ext cx="1415772" cy="2749938"/>
            <a:chOff x="742434" y="1038004"/>
            <a:chExt cx="1415772" cy="27499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A6554-73A1-324E-A326-CFF65AA12801}"/>
                </a:ext>
              </a:extLst>
            </p:cNvPr>
            <p:cNvSpPr txBox="1"/>
            <p:nvPr/>
          </p:nvSpPr>
          <p:spPr>
            <a:xfrm>
              <a:off x="823386" y="1811020"/>
              <a:ext cx="12538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5A5A5"/>
                  </a:solidFill>
                  <a:latin typeface="Helvetica" pitchFamily="2" charset="0"/>
                </a:rPr>
                <a:t>Removal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5901-5817-D045-9175-D4D396503EB4}"/>
                </a:ext>
              </a:extLst>
            </p:cNvPr>
            <p:cNvSpPr txBox="1"/>
            <p:nvPr/>
          </p:nvSpPr>
          <p:spPr>
            <a:xfrm>
              <a:off x="901933" y="1409123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197EA7"/>
                  </a:solidFill>
                  <a:latin typeface="Helvetica" pitchFamily="2" charset="0"/>
                </a:rPr>
                <a:t>Control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F8BFD4-3C49-6C45-83E4-B8911B1C8BDE}"/>
                </a:ext>
              </a:extLst>
            </p:cNvPr>
            <p:cNvSpPr txBox="1"/>
            <p:nvPr/>
          </p:nvSpPr>
          <p:spPr>
            <a:xfrm>
              <a:off x="966053" y="2212917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22721"/>
                  </a:solidFill>
                  <a:latin typeface="Helvetica" pitchFamily="2" charset="0"/>
                </a:rPr>
                <a:t>Ocean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65B4AF-3209-2943-80DE-4D82CB7E4F07}"/>
                </a:ext>
              </a:extLst>
            </p:cNvPr>
            <p:cNvSpPr txBox="1"/>
            <p:nvPr/>
          </p:nvSpPr>
          <p:spPr>
            <a:xfrm>
              <a:off x="951626" y="298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Before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1E0775-FFE8-0E44-A58C-7DF67FBE395B}"/>
                </a:ext>
              </a:extLst>
            </p:cNvPr>
            <p:cNvSpPr/>
            <p:nvPr/>
          </p:nvSpPr>
          <p:spPr>
            <a:xfrm>
              <a:off x="951625" y="3387832"/>
              <a:ext cx="9973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noFill/>
                  <a:latin typeface="Helvetica" pitchFamily="2" charset="0"/>
                </a:rPr>
                <a:t>After</a:t>
              </a:r>
              <a:endParaRPr lang="en-US" sz="2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93E321-8660-394B-AEA4-BC497D7F3C99}"/>
                </a:ext>
              </a:extLst>
            </p:cNvPr>
            <p:cNvSpPr txBox="1"/>
            <p:nvPr/>
          </p:nvSpPr>
          <p:spPr>
            <a:xfrm>
              <a:off x="742434" y="1038004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color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1C4693-3AD7-8646-BE6D-1F26599B7DDA}"/>
                </a:ext>
              </a:extLst>
            </p:cNvPr>
            <p:cNvSpPr txBox="1"/>
            <p:nvPr/>
          </p:nvSpPr>
          <p:spPr>
            <a:xfrm>
              <a:off x="883498" y="2614814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fill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3836EB-2F27-B347-B29E-4E8257BB5766}"/>
              </a:ext>
            </a:extLst>
          </p:cNvPr>
          <p:cNvGrpSpPr/>
          <p:nvPr/>
        </p:nvGrpSpPr>
        <p:grpSpPr>
          <a:xfrm>
            <a:off x="4606991" y="518051"/>
            <a:ext cx="2233304" cy="2486969"/>
            <a:chOff x="570636" y="1038004"/>
            <a:chExt cx="1759367" cy="24869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D7FF6F-E33C-D948-8D15-53482152AD3B}"/>
                </a:ext>
              </a:extLst>
            </p:cNvPr>
            <p:cNvSpPr txBox="1"/>
            <p:nvPr/>
          </p:nvSpPr>
          <p:spPr>
            <a:xfrm>
              <a:off x="746802" y="1805036"/>
              <a:ext cx="140703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A5A5A5"/>
                  </a:solidFill>
                  <a:latin typeface="Helvetica" pitchFamily="2" charset="0"/>
                </a:rPr>
                <a:t>Removal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926F2B-FD54-784F-A926-A58428084540}"/>
                </a:ext>
              </a:extLst>
            </p:cNvPr>
            <p:cNvSpPr txBox="1"/>
            <p:nvPr/>
          </p:nvSpPr>
          <p:spPr>
            <a:xfrm>
              <a:off x="838356" y="1406131"/>
              <a:ext cx="1223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197EA7"/>
                  </a:solidFill>
                  <a:latin typeface="Helvetica" pitchFamily="2" charset="0"/>
                </a:rPr>
                <a:t>Control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44DA9B-BFA2-AF42-8714-D4A4788BE727}"/>
                </a:ext>
              </a:extLst>
            </p:cNvPr>
            <p:cNvSpPr txBox="1"/>
            <p:nvPr/>
          </p:nvSpPr>
          <p:spPr>
            <a:xfrm>
              <a:off x="898340" y="2572068"/>
              <a:ext cx="110396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latin typeface="Helvetica" pitchFamily="2" charset="0"/>
                </a:rPr>
                <a:t>Before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34891F-8C9A-494E-AC44-4CDA10D767F7}"/>
                </a:ext>
              </a:extLst>
            </p:cNvPr>
            <p:cNvSpPr/>
            <p:nvPr/>
          </p:nvSpPr>
          <p:spPr>
            <a:xfrm>
              <a:off x="951625" y="2970975"/>
              <a:ext cx="997390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0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noFill/>
                  <a:latin typeface="Helvetica" pitchFamily="2" charset="0"/>
                </a:rPr>
                <a:t>After</a:t>
              </a:r>
              <a:endParaRPr lang="en-US" sz="3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F2F8F4-1166-1D47-BCCE-13FA5A0D66C9}"/>
                </a:ext>
              </a:extLst>
            </p:cNvPr>
            <p:cNvSpPr txBox="1"/>
            <p:nvPr/>
          </p:nvSpPr>
          <p:spPr>
            <a:xfrm>
              <a:off x="570636" y="1038004"/>
              <a:ext cx="17593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u="sng" dirty="0">
                  <a:latin typeface="Helvetica" pitchFamily="2" charset="0"/>
                </a:rPr>
                <a:t>Shape color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0C2402-1C15-D34B-B736-E6EAA479B551}"/>
                </a:ext>
              </a:extLst>
            </p:cNvPr>
            <p:cNvSpPr txBox="1"/>
            <p:nvPr/>
          </p:nvSpPr>
          <p:spPr>
            <a:xfrm>
              <a:off x="755641" y="2203941"/>
              <a:ext cx="138935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u="sng" dirty="0">
                  <a:latin typeface="Helvetica" pitchFamily="2" charset="0"/>
                </a:rPr>
                <a:t>Shape fill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8B22FA-EAEE-B24A-BE6C-5EB7AEAC1A9D}"/>
              </a:ext>
            </a:extLst>
          </p:cNvPr>
          <p:cNvGrpSpPr/>
          <p:nvPr/>
        </p:nvGrpSpPr>
        <p:grpSpPr>
          <a:xfrm>
            <a:off x="1893663" y="1505452"/>
            <a:ext cx="1415772" cy="2749938"/>
            <a:chOff x="742434" y="1038004"/>
            <a:chExt cx="1415772" cy="274993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E952EB-06FE-1343-969A-8B5A6508632B}"/>
                </a:ext>
              </a:extLst>
            </p:cNvPr>
            <p:cNvSpPr txBox="1"/>
            <p:nvPr/>
          </p:nvSpPr>
          <p:spPr>
            <a:xfrm>
              <a:off x="823386" y="1811020"/>
              <a:ext cx="12538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5A5A5"/>
                  </a:solidFill>
                  <a:latin typeface="Helvetica" pitchFamily="2" charset="0"/>
                </a:rPr>
                <a:t>Removal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51EE3D-9351-1F4F-813E-1015F765888A}"/>
                </a:ext>
              </a:extLst>
            </p:cNvPr>
            <p:cNvSpPr txBox="1"/>
            <p:nvPr/>
          </p:nvSpPr>
          <p:spPr>
            <a:xfrm>
              <a:off x="901933" y="1409123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197EA7"/>
                  </a:solidFill>
                  <a:latin typeface="Helvetica" pitchFamily="2" charset="0"/>
                </a:rPr>
                <a:t>Control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C3DD90-75D2-1B43-BEED-96F4B42E1BF0}"/>
                </a:ext>
              </a:extLst>
            </p:cNvPr>
            <p:cNvSpPr txBox="1"/>
            <p:nvPr/>
          </p:nvSpPr>
          <p:spPr>
            <a:xfrm>
              <a:off x="966053" y="2212917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22721"/>
                  </a:solidFill>
                  <a:latin typeface="Helvetica" pitchFamily="2" charset="0"/>
                </a:rPr>
                <a:t>Ocean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4DE695-7715-1F42-99BC-C54F2D652D6D}"/>
                </a:ext>
              </a:extLst>
            </p:cNvPr>
            <p:cNvSpPr txBox="1"/>
            <p:nvPr/>
          </p:nvSpPr>
          <p:spPr>
            <a:xfrm>
              <a:off x="951626" y="298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Before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EA7B967-C5CE-AA44-B21E-BCCF6A71DBDB}"/>
                </a:ext>
              </a:extLst>
            </p:cNvPr>
            <p:cNvSpPr/>
            <p:nvPr/>
          </p:nvSpPr>
          <p:spPr>
            <a:xfrm>
              <a:off x="951625" y="3387832"/>
              <a:ext cx="9973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noFill/>
                  <a:latin typeface="Helvetica" pitchFamily="2" charset="0"/>
                </a:rPr>
                <a:t>After</a:t>
              </a:r>
              <a:endParaRPr lang="en-US" sz="2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671C67-0565-E249-8404-3D01E67BAAF3}"/>
                </a:ext>
              </a:extLst>
            </p:cNvPr>
            <p:cNvSpPr txBox="1"/>
            <p:nvPr/>
          </p:nvSpPr>
          <p:spPr>
            <a:xfrm>
              <a:off x="742434" y="1038004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color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01F1C8-0E33-DB4A-9A84-66537806D86F}"/>
                </a:ext>
              </a:extLst>
            </p:cNvPr>
            <p:cNvSpPr txBox="1"/>
            <p:nvPr/>
          </p:nvSpPr>
          <p:spPr>
            <a:xfrm>
              <a:off x="883498" y="2614814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fill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880171-7DFA-074A-B666-F648C347CEC5}"/>
              </a:ext>
            </a:extLst>
          </p:cNvPr>
          <p:cNvGrpSpPr/>
          <p:nvPr/>
        </p:nvGrpSpPr>
        <p:grpSpPr>
          <a:xfrm>
            <a:off x="2046063" y="1657852"/>
            <a:ext cx="4310614" cy="3072270"/>
            <a:chOff x="742434" y="1038004"/>
            <a:chExt cx="4310614" cy="30722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9E63ED-C4FA-5544-A36E-C2E808799A07}"/>
                </a:ext>
              </a:extLst>
            </p:cNvPr>
            <p:cNvSpPr txBox="1"/>
            <p:nvPr/>
          </p:nvSpPr>
          <p:spPr>
            <a:xfrm>
              <a:off x="823386" y="1811020"/>
              <a:ext cx="12538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5A5A5"/>
                  </a:solidFill>
                  <a:latin typeface="Helvetica" pitchFamily="2" charset="0"/>
                </a:rPr>
                <a:t>Removal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4CE6C7-68A5-9E40-8D5A-E151F6BA3222}"/>
                </a:ext>
              </a:extLst>
            </p:cNvPr>
            <p:cNvSpPr txBox="1"/>
            <p:nvPr/>
          </p:nvSpPr>
          <p:spPr>
            <a:xfrm>
              <a:off x="901933" y="1409123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197EA7"/>
                  </a:solidFill>
                  <a:latin typeface="Helvetica" pitchFamily="2" charset="0"/>
                </a:rPr>
                <a:t>Control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3B06A4-4CBD-8C4D-9EB6-18424FAE9441}"/>
                </a:ext>
              </a:extLst>
            </p:cNvPr>
            <p:cNvSpPr txBox="1"/>
            <p:nvPr/>
          </p:nvSpPr>
          <p:spPr>
            <a:xfrm>
              <a:off x="966053" y="2212917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22721"/>
                  </a:solidFill>
                  <a:latin typeface="Helvetica" pitchFamily="2" charset="0"/>
                </a:rPr>
                <a:t>Ocean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7B671F-34F0-834C-8404-A8003AFEB313}"/>
                </a:ext>
              </a:extLst>
            </p:cNvPr>
            <p:cNvSpPr txBox="1"/>
            <p:nvPr/>
          </p:nvSpPr>
          <p:spPr>
            <a:xfrm>
              <a:off x="951626" y="298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Before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263E2C8-E17F-0A4A-A84A-642CFE55E8B5}"/>
                </a:ext>
              </a:extLst>
            </p:cNvPr>
            <p:cNvSpPr/>
            <p:nvPr/>
          </p:nvSpPr>
          <p:spPr>
            <a:xfrm>
              <a:off x="4055658" y="3710164"/>
              <a:ext cx="9973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noFill/>
                  <a:latin typeface="Helvetica" pitchFamily="2" charset="0"/>
                </a:rPr>
                <a:t>After</a:t>
              </a:r>
              <a:endParaRPr lang="en-US" sz="2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D640FD-1A5C-C644-B421-3E562393759E}"/>
                </a:ext>
              </a:extLst>
            </p:cNvPr>
            <p:cNvSpPr txBox="1"/>
            <p:nvPr/>
          </p:nvSpPr>
          <p:spPr>
            <a:xfrm>
              <a:off x="742434" y="1038004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color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F04761-2A66-BC4D-9AA0-EEBB777FF25E}"/>
                </a:ext>
              </a:extLst>
            </p:cNvPr>
            <p:cNvSpPr txBox="1"/>
            <p:nvPr/>
          </p:nvSpPr>
          <p:spPr>
            <a:xfrm>
              <a:off x="883498" y="2614814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fill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284E561-5AB8-164B-A9C0-A05FADE49567}"/>
              </a:ext>
            </a:extLst>
          </p:cNvPr>
          <p:cNvSpPr/>
          <p:nvPr/>
        </p:nvSpPr>
        <p:spPr>
          <a:xfrm>
            <a:off x="5462967" y="5020227"/>
            <a:ext cx="18925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  <a:latin typeface="Helvetica" pitchFamily="2" charset="0"/>
              </a:rPr>
              <a:t>After</a:t>
            </a:r>
            <a:endParaRPr lang="en-US" sz="4000" b="1" cap="none" spc="0" dirty="0">
              <a:ln w="10160">
                <a:solidFill>
                  <a:schemeClr val="tx1"/>
                </a:solidFill>
                <a:prstDash val="solid"/>
              </a:ln>
              <a:noFill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1587CA-11EC-2049-9125-4DE2A19D0C16}"/>
              </a:ext>
            </a:extLst>
          </p:cNvPr>
          <p:cNvSpPr txBox="1"/>
          <p:nvPr/>
        </p:nvSpPr>
        <p:spPr>
          <a:xfrm>
            <a:off x="5190944" y="4652100"/>
            <a:ext cx="1810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Before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2AC0C9-4642-F64B-BB3F-B013717B4175}"/>
              </a:ext>
            </a:extLst>
          </p:cNvPr>
          <p:cNvSpPr txBox="1"/>
          <p:nvPr/>
        </p:nvSpPr>
        <p:spPr>
          <a:xfrm>
            <a:off x="7446258" y="2830978"/>
            <a:ext cx="2007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197EA7"/>
                </a:solidFill>
                <a:latin typeface="Helvetica" pitchFamily="2" charset="0"/>
              </a:rPr>
              <a:t>Control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397E6B-4891-ED47-B4FE-CA0EAC583E7E}"/>
              </a:ext>
            </a:extLst>
          </p:cNvPr>
          <p:cNvSpPr txBox="1"/>
          <p:nvPr/>
        </p:nvSpPr>
        <p:spPr>
          <a:xfrm>
            <a:off x="7047534" y="2124281"/>
            <a:ext cx="23230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A5A5A5"/>
                </a:solidFill>
                <a:latin typeface="Helvetica" pitchFamily="2" charset="0"/>
              </a:rPr>
              <a:t>Removal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4F8611-3C5B-4340-AF4C-F3CB8779EE9A}"/>
              </a:ext>
            </a:extLst>
          </p:cNvPr>
          <p:cNvSpPr txBox="1"/>
          <p:nvPr/>
        </p:nvSpPr>
        <p:spPr>
          <a:xfrm>
            <a:off x="6188442" y="56052"/>
            <a:ext cx="43460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10D12"/>
                </a:solidFill>
                <a:latin typeface="Helvetica" pitchFamily="2" charset="0"/>
              </a:rPr>
              <a:t>Nearshore ocean</a:t>
            </a:r>
          </a:p>
          <a:p>
            <a:pPr algn="ctr"/>
            <a:r>
              <a:rPr lang="en-US" sz="4000" b="1" dirty="0">
                <a:solidFill>
                  <a:srgbClr val="910D12"/>
                </a:solidFill>
                <a:latin typeface="Helvetica" pitchFamily="2" charset="0"/>
              </a:rPr>
              <a:t>temperature</a:t>
            </a:r>
          </a:p>
          <a:p>
            <a:pPr algn="ctr"/>
            <a:r>
              <a:rPr lang="en-US" sz="4000" b="1" dirty="0">
                <a:solidFill>
                  <a:srgbClr val="910D12"/>
                </a:solidFill>
                <a:latin typeface="Helvetica" pitchFamily="2" charset="0"/>
              </a:rPr>
              <a:t>@ 1m depth</a:t>
            </a:r>
          </a:p>
        </p:txBody>
      </p:sp>
    </p:spTree>
    <p:extLst>
      <p:ext uri="{BB962C8B-B14F-4D97-AF65-F5344CB8AC3E}">
        <p14:creationId xmlns:p14="http://schemas.microsoft.com/office/powerpoint/2010/main" val="236817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7C2778-0440-7E4A-BF42-832C6C0F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3671"/>
            <a:ext cx="3887295" cy="13855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BA5D0-4CCC-764C-80CA-EB7CE8E5A898}"/>
              </a:ext>
            </a:extLst>
          </p:cNvPr>
          <p:cNvSpPr txBox="1"/>
          <p:nvPr/>
        </p:nvSpPr>
        <p:spPr>
          <a:xfrm>
            <a:off x="3684494" y="5810577"/>
            <a:ext cx="8149483" cy="170816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3500" b="1" dirty="0">
                <a:solidFill>
                  <a:srgbClr val="C6DBEF"/>
                </a:solidFill>
                <a:latin typeface="Helvetica" pitchFamily="2" charset="0"/>
              </a:rPr>
              <a:t>Carnivores</a:t>
            </a:r>
            <a:endParaRPr lang="en-US" sz="3500" b="1" dirty="0">
              <a:solidFill>
                <a:srgbClr val="67A9CF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67A9CF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67A9CF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67A9CF"/>
                </a:solidFill>
                <a:latin typeface="Helvetica" pitchFamily="2" charset="0"/>
              </a:rPr>
              <a:t>Herbivores</a:t>
            </a:r>
          </a:p>
          <a:p>
            <a:endParaRPr lang="en-US" sz="3500" b="1" dirty="0">
              <a:solidFill>
                <a:srgbClr val="156C58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156C58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156C58"/>
                </a:solidFill>
                <a:latin typeface="Helvetica" pitchFamily="2" charset="0"/>
              </a:rPr>
              <a:t>Omnivores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FB0486-3160-2C48-8A35-8DF5951B6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23" y="4455051"/>
            <a:ext cx="863600" cy="52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32575-486A-764E-96BD-66AD48B481B5}"/>
              </a:ext>
            </a:extLst>
          </p:cNvPr>
          <p:cNvSpPr txBox="1"/>
          <p:nvPr/>
        </p:nvSpPr>
        <p:spPr>
          <a:xfrm>
            <a:off x="0" y="794699"/>
            <a:ext cx="12936071" cy="493981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3500" b="1" dirty="0">
                <a:solidFill>
                  <a:srgbClr val="6BAED6"/>
                </a:solidFill>
                <a:latin typeface="Helvetica" pitchFamily="2" charset="0"/>
              </a:rPr>
              <a:t>Microalgae</a:t>
            </a:r>
          </a:p>
          <a:p>
            <a:r>
              <a:rPr lang="en-US" sz="3500" b="1" dirty="0">
                <a:solidFill>
                  <a:srgbClr val="C7EAC0"/>
                </a:solidFill>
                <a:latin typeface="Helvetica" pitchFamily="2" charset="0"/>
              </a:rPr>
              <a:t>Filamentous</a:t>
            </a:r>
          </a:p>
          <a:p>
            <a:r>
              <a:rPr lang="en-US" sz="3500" b="1" dirty="0">
                <a:solidFill>
                  <a:srgbClr val="A1D99B"/>
                </a:solidFill>
                <a:latin typeface="Helvetica" pitchFamily="2" charset="0"/>
              </a:rPr>
              <a:t>Foliose</a:t>
            </a: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31A454"/>
                </a:solidFill>
                <a:latin typeface="Helvetica" pitchFamily="2" charset="0"/>
              </a:rPr>
              <a:t>Corticated foliose</a:t>
            </a:r>
          </a:p>
          <a:p>
            <a:r>
              <a:rPr lang="en-US" sz="3500" b="1" dirty="0">
                <a:solidFill>
                  <a:srgbClr val="A50F14"/>
                </a:solidFill>
                <a:latin typeface="Helvetica" pitchFamily="2" charset="0"/>
              </a:rPr>
              <a:t>Corticated macroalgae</a:t>
            </a:r>
            <a:endParaRPr lang="en-US" sz="3500" b="1" dirty="0">
              <a:solidFill>
                <a:srgbClr val="156D2B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156D2B"/>
                </a:solidFill>
                <a:latin typeface="Helvetica" pitchFamily="2" charset="0"/>
              </a:rPr>
              <a:t>Leathery macrophytes</a:t>
            </a:r>
          </a:p>
          <a:p>
            <a:r>
              <a:rPr lang="en-US" sz="3500" b="1" dirty="0">
                <a:solidFill>
                  <a:srgbClr val="C51A8A"/>
                </a:solidFill>
                <a:latin typeface="Helvetica" pitchFamily="2" charset="0"/>
              </a:rPr>
              <a:t>Articulated corallines</a:t>
            </a:r>
            <a:endParaRPr lang="en-US" sz="3500" b="1" dirty="0">
              <a:solidFill>
                <a:srgbClr val="D4B9DA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D4B9DA"/>
                </a:solidFill>
                <a:latin typeface="Helvetica" pitchFamily="2" charset="0"/>
              </a:rPr>
              <a:t>Crustose</a:t>
            </a:r>
            <a:endParaRPr lang="en-US" sz="3500" b="1" dirty="0">
              <a:solidFill>
                <a:srgbClr val="156D2B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54268F"/>
                </a:solidFill>
                <a:latin typeface="Helvetica" pitchFamily="2" charset="0"/>
              </a:rPr>
              <a:t>Anemones</a:t>
            </a:r>
          </a:p>
          <a:p>
            <a:r>
              <a:rPr lang="en-US" sz="3500" b="1" dirty="0">
                <a:solidFill>
                  <a:srgbClr val="636363"/>
                </a:solidFill>
                <a:latin typeface="Helvetica" pitchFamily="2" charset="0"/>
              </a:rPr>
              <a:t>Suspension feeders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A4B9AB-19BE-5246-A652-9AAA880455B7}"/>
              </a:ext>
            </a:extLst>
          </p:cNvPr>
          <p:cNvSpPr txBox="1"/>
          <p:nvPr/>
        </p:nvSpPr>
        <p:spPr>
          <a:xfrm>
            <a:off x="4679326" y="133233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Helvetica" pitchFamily="2" charset="0"/>
              </a:rPr>
              <a:t>Shape color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9BDF73-9CDD-C241-8152-42AA8A661CC5}"/>
              </a:ext>
            </a:extLst>
          </p:cNvPr>
          <p:cNvCxnSpPr>
            <a:cxnSpLocks/>
          </p:cNvCxnSpPr>
          <p:nvPr/>
        </p:nvCxnSpPr>
        <p:spPr>
          <a:xfrm>
            <a:off x="6826058" y="5613873"/>
            <a:ext cx="22021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9DEB7C2-DB55-5A4A-A2B7-68ABBF0DF171}"/>
              </a:ext>
            </a:extLst>
          </p:cNvPr>
          <p:cNvSpPr/>
          <p:nvPr/>
        </p:nvSpPr>
        <p:spPr>
          <a:xfrm>
            <a:off x="8745829" y="5245537"/>
            <a:ext cx="18925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  <a:latin typeface="Helvetica" pitchFamily="2" charset="0"/>
              </a:rPr>
              <a:t>After</a:t>
            </a:r>
            <a:endParaRPr lang="en-US" sz="4000" b="1" cap="none" spc="0" dirty="0">
              <a:ln w="10160">
                <a:solidFill>
                  <a:schemeClr val="tx1"/>
                </a:solidFill>
                <a:prstDash val="solid"/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3764D-0720-0047-B1C6-AB566326CC0C}"/>
              </a:ext>
            </a:extLst>
          </p:cNvPr>
          <p:cNvSpPr txBox="1"/>
          <p:nvPr/>
        </p:nvSpPr>
        <p:spPr>
          <a:xfrm>
            <a:off x="5015946" y="5223979"/>
            <a:ext cx="1810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Helvetica" pitchFamily="2" charset="0"/>
              </a:rPr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6E794-C5F8-CC41-86B8-C1DAAE5DA088}"/>
              </a:ext>
            </a:extLst>
          </p:cNvPr>
          <p:cNvSpPr txBox="1"/>
          <p:nvPr/>
        </p:nvSpPr>
        <p:spPr>
          <a:xfrm>
            <a:off x="8910918" y="961874"/>
            <a:ext cx="214308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>
                <a:solidFill>
                  <a:srgbClr val="2B8CBF"/>
                </a:solidFill>
                <a:latin typeface="Helvetica" pitchFamily="2" charset="0"/>
              </a:rPr>
              <a:t>pH</a:t>
            </a:r>
            <a:r>
              <a:rPr lang="en-US" sz="3500" baseline="-25000" dirty="0" err="1">
                <a:solidFill>
                  <a:srgbClr val="2B8CBF"/>
                </a:solidFill>
                <a:latin typeface="Helvetica" pitchFamily="2" charset="0"/>
              </a:rPr>
              <a:t>T</a:t>
            </a:r>
            <a:r>
              <a:rPr lang="en-US" sz="3500" baseline="-25000" dirty="0">
                <a:solidFill>
                  <a:srgbClr val="2B8CBF"/>
                </a:solidFill>
                <a:latin typeface="Helvetica" pitchFamily="2" charset="0"/>
              </a:rPr>
              <a:t> </a:t>
            </a:r>
            <a:r>
              <a:rPr lang="en-US" sz="3500" dirty="0">
                <a:solidFill>
                  <a:srgbClr val="2B8CBF"/>
                </a:solidFill>
                <a:latin typeface="Helvetica" pitchFamily="2" charset="0"/>
              </a:rPr>
              <a:t>mean</a:t>
            </a:r>
            <a:endParaRPr lang="en-US" sz="3500" baseline="-25000" dirty="0">
              <a:solidFill>
                <a:srgbClr val="2B8CBF"/>
              </a:solidFill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B7462E-E105-7E4D-AB71-233107C1F245}"/>
              </a:ext>
            </a:extLst>
          </p:cNvPr>
          <p:cNvSpPr txBox="1"/>
          <p:nvPr/>
        </p:nvSpPr>
        <p:spPr>
          <a:xfrm>
            <a:off x="9387971" y="2029042"/>
            <a:ext cx="16429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>
                <a:solidFill>
                  <a:srgbClr val="2B8CBF"/>
                </a:solidFill>
                <a:latin typeface="Helvetica" pitchFamily="2" charset="0"/>
              </a:rPr>
              <a:t>pH</a:t>
            </a:r>
            <a:r>
              <a:rPr lang="en-US" sz="3500" baseline="-25000" dirty="0" err="1">
                <a:solidFill>
                  <a:srgbClr val="2B8CBF"/>
                </a:solidFill>
                <a:latin typeface="Helvetica" pitchFamily="2" charset="0"/>
              </a:rPr>
              <a:t>T</a:t>
            </a:r>
            <a:r>
              <a:rPr lang="en-US" sz="3500" baseline="-25000" dirty="0">
                <a:solidFill>
                  <a:srgbClr val="2B8CBF"/>
                </a:solidFill>
                <a:latin typeface="Helvetica" pitchFamily="2" charset="0"/>
              </a:rPr>
              <a:t> </a:t>
            </a:r>
            <a:r>
              <a:rPr lang="en-US" sz="3500" dirty="0">
                <a:solidFill>
                  <a:srgbClr val="2B8CBF"/>
                </a:solidFill>
                <a:latin typeface="Helvetica" pitchFamily="2" charset="0"/>
              </a:rPr>
              <a:t>var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36AFD-3669-974D-8B63-729CF613FD9C}"/>
              </a:ext>
            </a:extLst>
          </p:cNvPr>
          <p:cNvSpPr txBox="1"/>
          <p:nvPr/>
        </p:nvSpPr>
        <p:spPr>
          <a:xfrm>
            <a:off x="9470745" y="2679831"/>
            <a:ext cx="18673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>
                <a:solidFill>
                  <a:srgbClr val="2B8CBF"/>
                </a:solidFill>
                <a:latin typeface="Helvetica" pitchFamily="2" charset="0"/>
              </a:rPr>
              <a:t>pH</a:t>
            </a:r>
            <a:r>
              <a:rPr lang="en-US" sz="3500" baseline="-25000" dirty="0" err="1">
                <a:solidFill>
                  <a:srgbClr val="2B8CBF"/>
                </a:solidFill>
                <a:latin typeface="Helvetica" pitchFamily="2" charset="0"/>
              </a:rPr>
              <a:t>T</a:t>
            </a:r>
            <a:r>
              <a:rPr lang="en-US" sz="3500" baseline="-25000" dirty="0">
                <a:solidFill>
                  <a:srgbClr val="2B8CBF"/>
                </a:solidFill>
                <a:latin typeface="Helvetica" pitchFamily="2" charset="0"/>
              </a:rPr>
              <a:t> </a:t>
            </a:r>
            <a:r>
              <a:rPr lang="en-US" sz="3500" dirty="0">
                <a:solidFill>
                  <a:srgbClr val="2B8CBF"/>
                </a:solidFill>
                <a:latin typeface="Helvetica" pitchFamily="2" charset="0"/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66874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D36A29-C298-B54C-A559-BB80445C2F79}"/>
              </a:ext>
            </a:extLst>
          </p:cNvPr>
          <p:cNvSpPr txBox="1"/>
          <p:nvPr/>
        </p:nvSpPr>
        <p:spPr>
          <a:xfrm>
            <a:off x="1066799" y="689788"/>
            <a:ext cx="9784977" cy="54784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tabLst>
                <a:tab pos="2392363" algn="l"/>
              </a:tabLst>
            </a:pPr>
            <a:r>
              <a:rPr lang="en-US" sz="3500" b="1" dirty="0">
                <a:solidFill>
                  <a:srgbClr val="6BAED6"/>
                </a:solidFill>
                <a:latin typeface="Helvetica" pitchFamily="2" charset="0"/>
              </a:rPr>
              <a:t>Microalgae</a:t>
            </a:r>
          </a:p>
          <a:p>
            <a:r>
              <a:rPr lang="en-US" sz="3500" b="1" dirty="0">
                <a:solidFill>
                  <a:srgbClr val="C7EAC0"/>
                </a:solidFill>
                <a:latin typeface="Helvetica" pitchFamily="2" charset="0"/>
              </a:rPr>
              <a:t>Filamentous</a:t>
            </a:r>
          </a:p>
          <a:p>
            <a:r>
              <a:rPr lang="en-US" sz="3500" b="1" dirty="0">
                <a:solidFill>
                  <a:srgbClr val="A1D99B"/>
                </a:solidFill>
                <a:latin typeface="Helvetica" pitchFamily="2" charset="0"/>
              </a:rPr>
              <a:t>Foliose</a:t>
            </a:r>
          </a:p>
          <a:p>
            <a:r>
              <a:rPr lang="en-US" sz="3500" b="1" dirty="0">
                <a:solidFill>
                  <a:srgbClr val="D4B9DA"/>
                </a:solidFill>
                <a:latin typeface="Helvetica" pitchFamily="2" charset="0"/>
              </a:rPr>
              <a:t>Crustose</a:t>
            </a:r>
          </a:p>
          <a:p>
            <a:r>
              <a:rPr lang="en-US" sz="3500" b="1" dirty="0">
                <a:solidFill>
                  <a:srgbClr val="54268F"/>
                </a:solidFill>
                <a:latin typeface="Helvetica" pitchFamily="2" charset="0"/>
              </a:rPr>
              <a:t>Anemones</a:t>
            </a:r>
            <a:endParaRPr lang="en-US" sz="3500" b="1" dirty="0">
              <a:solidFill>
                <a:srgbClr val="156D2B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A1D99B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500" b="1" dirty="0">
              <a:solidFill>
                <a:srgbClr val="31A454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31A454"/>
                </a:solidFill>
                <a:latin typeface="Helvetica" pitchFamily="2" charset="0"/>
              </a:rPr>
              <a:t>Corticated foliose</a:t>
            </a:r>
          </a:p>
          <a:p>
            <a:r>
              <a:rPr lang="en-US" sz="3500" b="1" dirty="0">
                <a:solidFill>
                  <a:srgbClr val="A50F14"/>
                </a:solidFill>
                <a:latin typeface="Helvetica" pitchFamily="2" charset="0"/>
              </a:rPr>
              <a:t>Corticated macroalgae</a:t>
            </a:r>
            <a:endParaRPr lang="en-US" sz="3500" b="1" dirty="0">
              <a:solidFill>
                <a:srgbClr val="156D2B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156D2B"/>
                </a:solidFill>
                <a:latin typeface="Helvetica" pitchFamily="2" charset="0"/>
              </a:rPr>
              <a:t>Leathery macrophytes</a:t>
            </a:r>
          </a:p>
          <a:p>
            <a:r>
              <a:rPr lang="en-US" sz="3500" b="1" dirty="0">
                <a:solidFill>
                  <a:srgbClr val="C51A8A"/>
                </a:solidFill>
                <a:latin typeface="Helvetica" pitchFamily="2" charset="0"/>
              </a:rPr>
              <a:t>Articulated corallines</a:t>
            </a:r>
            <a:endParaRPr lang="en-US" sz="3500" b="1" dirty="0">
              <a:solidFill>
                <a:srgbClr val="D4B9DA"/>
              </a:solidFill>
              <a:latin typeface="Helvetica" pitchFamily="2" charset="0"/>
            </a:endParaRPr>
          </a:p>
          <a:p>
            <a:r>
              <a:rPr lang="en-US" sz="3500" b="1" dirty="0">
                <a:solidFill>
                  <a:srgbClr val="636363"/>
                </a:solidFill>
                <a:latin typeface="Helvetica" pitchFamily="2" charset="0"/>
              </a:rPr>
              <a:t>Suspension feeders</a:t>
            </a:r>
          </a:p>
        </p:txBody>
      </p:sp>
      <p:pic>
        <p:nvPicPr>
          <p:cNvPr id="3" name="Graphic 2" descr="Thermometer with solid fill">
            <a:extLst>
              <a:ext uri="{FF2B5EF4-FFF2-40B4-BE49-F238E27FC236}">
                <a16:creationId xmlns:a16="http://schemas.microsoft.com/office/drawing/2014/main" id="{BFA66D34-FB5A-024E-BE42-746456F31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200" y="48837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7513</TotalTime>
  <Words>88</Words>
  <Application>Microsoft Macintosh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Fields , Jennifer  Breann</dc:creator>
  <cp:lastModifiedBy>Fields , Jennifer  Breann</cp:lastModifiedBy>
  <cp:revision>24</cp:revision>
  <dcterms:created xsi:type="dcterms:W3CDTF">2020-11-25T21:59:09Z</dcterms:created>
  <dcterms:modified xsi:type="dcterms:W3CDTF">2020-12-30T00:20:07Z</dcterms:modified>
</cp:coreProperties>
</file>