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C58"/>
    <a:srgbClr val="67A9CF"/>
    <a:srgbClr val="C6DBEF"/>
    <a:srgbClr val="636363"/>
    <a:srgbClr val="54268F"/>
    <a:srgbClr val="156D2B"/>
    <a:srgbClr val="A50F14"/>
    <a:srgbClr val="31A454"/>
    <a:srgbClr val="A1D99B"/>
    <a:srgbClr val="C7E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76F2-7CA4-1541-8BDE-B4F72800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90FC-C994-C44A-8A21-A8EAD34D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6137-53D7-EB49-BAA0-948624B5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44ED-C937-4643-AE1F-38B8997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D8A4-96E0-7944-AC6F-A1DDCDF5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19E-EFA4-AD4A-93A8-E45F5A3F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0FF1-0EE3-704B-B9D6-7678C92B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7600-BB93-544B-8610-A2127C33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EFD9-4D94-F74C-9F7E-35388046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40FE-87E7-D24F-9951-5762964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CF2-0A8E-F64E-9558-89E61650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D0CB6-A20E-BB48-862D-DC5FABF5D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89EC-F473-2F4C-9A5C-EE8A4BF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C2853-86D2-0145-AA53-649C174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C85-3497-8C45-AD55-3B46BFB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B5D-D7B3-B74E-8419-57A2EA43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21D-406E-444F-AA31-ED68021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FA11-5DF5-AA4D-BBA6-6718598D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6EC2-9F76-5840-940C-06BDCFB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5584-A11D-3948-A7AB-22B7EBD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1EC0-337F-754C-B6BA-561C464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C81-6EEB-2749-974F-7E3F24C9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78AF-6EBD-DF49-A5CD-1FA04FA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2B55-1E7C-1A40-A658-767B687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257-8AD8-5546-8754-CA722EA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DBAD-EDA0-DC44-9A79-7361927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F356-E0FE-2C43-96BF-76440BE4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95ED-8E2C-844E-AFDD-C107A682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7CAF-C610-D846-8674-392C89E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5CE1-7E94-9543-ABD5-BA05E07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E9A5-2B8F-2848-A2CA-DDE1F87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291D-E832-4642-8362-0E91DFB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41C5-18AD-7545-A37A-F9DF92FB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DE8C-336A-8647-A027-AD336070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7A27-34E0-BE43-967C-FC0F0776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C050B-519B-D546-B057-F34B481A4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BA568-A11C-3F44-904C-D5B75481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07B3-AA16-CE4B-A501-3174EA13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7192-5B33-684E-B181-0F33C8F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932-1DD0-9B41-93D6-A8E8C9EE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DCAE-490D-A24C-AA15-FCEF2AF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AD8B-8143-8F46-80A1-7E16B128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6E7B-89AE-B64E-B2CE-C4A8ABAC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AFEE4-1CFC-6E41-99A5-CC7BF41F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991C4-BF6C-6043-AF65-A982BD2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4446-21F1-4748-A403-B91A559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6CF-587D-A549-8AA4-249F594E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837B-74BB-1544-A183-8DD6B364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51F4-5DB2-7F48-9D08-8C4039E5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5719-165F-414C-BF2D-528C8DF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42A4-3A33-C148-A3E8-5F11D90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2E6D-A4FD-BD43-83FF-4759657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98-285E-D741-AB72-3C04187E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8AF1F-8215-4446-8F41-3E6FA519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F4E-BA90-8E4D-8E72-E945607E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9507-5B2D-D646-9363-0EF99B51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4D23-4353-5443-940D-CB8D691E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473C-CDE1-A847-9660-C45E938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99AE-96F9-D740-988B-F8863ACD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7671-2E94-2840-A2B9-8149EBA4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130B-442F-8841-9519-F103D671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0B4E-7D17-734D-A9E6-F036B5CECA49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7E7E-EB6B-7B46-B687-491B8CD6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DF5-DA81-BC4E-BD1D-79998B8E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E3342-1A65-C946-BF6C-5299E8E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89B29A-541A-874F-A175-A3B559A27EA1}"/>
              </a:ext>
            </a:extLst>
          </p:cNvPr>
          <p:cNvGrpSpPr/>
          <p:nvPr/>
        </p:nvGrpSpPr>
        <p:grpSpPr>
          <a:xfrm>
            <a:off x="742434" y="518051"/>
            <a:ext cx="1415772" cy="2749938"/>
            <a:chOff x="742434" y="1038004"/>
            <a:chExt cx="1415772" cy="27499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A6554-73A1-324E-A326-CFF65AA12801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5901-5817-D045-9175-D4D396503EB4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8BFD4-3C49-6C45-83E4-B8911B1C8BDE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65B4AF-3209-2943-80DE-4D82CB7E4F07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1E0775-FFE8-0E44-A58C-7DF67FBE395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93E321-8660-394B-AEA4-BC497D7F3C99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1C4693-3AD7-8646-BE6D-1F26599B7DDA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3836EB-2F27-B347-B29E-4E8257BB5766}"/>
              </a:ext>
            </a:extLst>
          </p:cNvPr>
          <p:cNvGrpSpPr/>
          <p:nvPr/>
        </p:nvGrpSpPr>
        <p:grpSpPr>
          <a:xfrm>
            <a:off x="4606991" y="518051"/>
            <a:ext cx="2233304" cy="2486969"/>
            <a:chOff x="570636" y="1038004"/>
            <a:chExt cx="1759367" cy="24869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D7FF6F-E33C-D948-8D15-53482152AD3B}"/>
                </a:ext>
              </a:extLst>
            </p:cNvPr>
            <p:cNvSpPr txBox="1"/>
            <p:nvPr/>
          </p:nvSpPr>
          <p:spPr>
            <a:xfrm>
              <a:off x="746802" y="1805036"/>
              <a:ext cx="140703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926F2B-FD54-784F-A926-A58428084540}"/>
                </a:ext>
              </a:extLst>
            </p:cNvPr>
            <p:cNvSpPr txBox="1"/>
            <p:nvPr/>
          </p:nvSpPr>
          <p:spPr>
            <a:xfrm>
              <a:off x="838356" y="1406131"/>
              <a:ext cx="1223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44DA9B-BFA2-AF42-8714-D4A4788BE727}"/>
                </a:ext>
              </a:extLst>
            </p:cNvPr>
            <p:cNvSpPr txBox="1"/>
            <p:nvPr/>
          </p:nvSpPr>
          <p:spPr>
            <a:xfrm>
              <a:off x="898340" y="2572068"/>
              <a:ext cx="110396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34891F-8C9A-494E-AC44-4CDA10D767F7}"/>
                </a:ext>
              </a:extLst>
            </p:cNvPr>
            <p:cNvSpPr/>
            <p:nvPr/>
          </p:nvSpPr>
          <p:spPr>
            <a:xfrm>
              <a:off x="951625" y="2970975"/>
              <a:ext cx="997390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3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F2F8F4-1166-1D47-BCCE-13FA5A0D66C9}"/>
                </a:ext>
              </a:extLst>
            </p:cNvPr>
            <p:cNvSpPr txBox="1"/>
            <p:nvPr/>
          </p:nvSpPr>
          <p:spPr>
            <a:xfrm>
              <a:off x="570636" y="1038004"/>
              <a:ext cx="17593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C2402-1C15-D34B-B736-E6EAA479B551}"/>
                </a:ext>
              </a:extLst>
            </p:cNvPr>
            <p:cNvSpPr txBox="1"/>
            <p:nvPr/>
          </p:nvSpPr>
          <p:spPr>
            <a:xfrm>
              <a:off x="755641" y="2203941"/>
              <a:ext cx="13893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1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7C2778-0440-7E4A-BF42-832C6C0F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3671"/>
            <a:ext cx="3887295" cy="1385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BA5D0-4CCC-764C-80CA-EB7CE8E5A898}"/>
              </a:ext>
            </a:extLst>
          </p:cNvPr>
          <p:cNvSpPr txBox="1"/>
          <p:nvPr/>
        </p:nvSpPr>
        <p:spPr>
          <a:xfrm>
            <a:off x="7530353" y="5071926"/>
            <a:ext cx="22477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u="sng" dirty="0">
                <a:latin typeface="Helvetica" pitchFamily="2" charset="0"/>
              </a:rPr>
              <a:t>Shape color</a:t>
            </a:r>
          </a:p>
          <a:p>
            <a:r>
              <a:rPr lang="en-US" sz="3000" b="1" dirty="0">
                <a:solidFill>
                  <a:srgbClr val="C6DBEF"/>
                </a:solidFill>
                <a:latin typeface="Helvetica" pitchFamily="2" charset="0"/>
              </a:rPr>
              <a:t>Carnivores</a:t>
            </a:r>
          </a:p>
          <a:p>
            <a:r>
              <a:rPr lang="en-US" sz="3000" b="1" dirty="0">
                <a:solidFill>
                  <a:srgbClr val="67A9CF"/>
                </a:solidFill>
                <a:latin typeface="Helvetica" pitchFamily="2" charset="0"/>
              </a:rPr>
              <a:t>Herbivores</a:t>
            </a:r>
          </a:p>
          <a:p>
            <a:r>
              <a:rPr lang="en-US" sz="3000" b="1" dirty="0">
                <a:solidFill>
                  <a:srgbClr val="156C58"/>
                </a:solidFill>
                <a:latin typeface="Helvetica" pitchFamily="2" charset="0"/>
              </a:rPr>
              <a:t>Omnivores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B0486-3160-2C48-8A35-8DF5951B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24" y="5840098"/>
            <a:ext cx="863600" cy="5207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02B4871-FCCD-D441-9CE6-F14D67036EF8}"/>
              </a:ext>
            </a:extLst>
          </p:cNvPr>
          <p:cNvGrpSpPr/>
          <p:nvPr/>
        </p:nvGrpSpPr>
        <p:grpSpPr>
          <a:xfrm>
            <a:off x="861392" y="133233"/>
            <a:ext cx="10558463" cy="5269478"/>
            <a:chOff x="861392" y="133233"/>
            <a:chExt cx="10558463" cy="52694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C32575-486A-764E-96BD-66AD48B481B5}"/>
                </a:ext>
              </a:extLst>
            </p:cNvPr>
            <p:cNvSpPr txBox="1"/>
            <p:nvPr/>
          </p:nvSpPr>
          <p:spPr>
            <a:xfrm>
              <a:off x="861392" y="693730"/>
              <a:ext cx="10558463" cy="4708981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en-US" sz="3000" b="1" dirty="0">
                  <a:solidFill>
                    <a:srgbClr val="6BAED6"/>
                  </a:solidFill>
                  <a:latin typeface="Helvetica" pitchFamily="2" charset="0"/>
                </a:rPr>
                <a:t>Microalgae</a:t>
              </a:r>
            </a:p>
            <a:p>
              <a:r>
                <a:rPr lang="en-US" sz="3000" b="1" dirty="0">
                  <a:solidFill>
                    <a:srgbClr val="C7EAC0"/>
                  </a:solidFill>
                  <a:latin typeface="Helvetica" pitchFamily="2" charset="0"/>
                </a:rPr>
                <a:t>Filamentous</a:t>
              </a:r>
            </a:p>
            <a:p>
              <a:r>
                <a:rPr lang="en-US" sz="3000" b="1" dirty="0">
                  <a:solidFill>
                    <a:srgbClr val="A1D99B"/>
                  </a:solidFill>
                  <a:latin typeface="Helvetica" pitchFamily="2" charset="0"/>
                </a:rPr>
                <a:t>Foliose</a:t>
              </a:r>
            </a:p>
            <a:p>
              <a:r>
                <a:rPr lang="en-US" sz="3000" b="1" dirty="0">
                  <a:solidFill>
                    <a:srgbClr val="31A454"/>
                  </a:solidFill>
                  <a:latin typeface="Helvetica" pitchFamily="2" charset="0"/>
                </a:rPr>
                <a:t>Corticated foliose</a:t>
              </a:r>
            </a:p>
            <a:p>
              <a:r>
                <a:rPr lang="en-US" sz="3000" b="1" dirty="0">
                  <a:solidFill>
                    <a:srgbClr val="A50F14"/>
                  </a:solidFill>
                  <a:latin typeface="Helvetica" pitchFamily="2" charset="0"/>
                </a:rPr>
                <a:t>Corticated macroalgae</a:t>
              </a:r>
              <a:endParaRPr lang="en-US" sz="3000" b="1" dirty="0">
                <a:solidFill>
                  <a:srgbClr val="156D2B"/>
                </a:solidFill>
                <a:latin typeface="Helvetica" pitchFamily="2" charset="0"/>
              </a:endParaRPr>
            </a:p>
            <a:p>
              <a:endParaRPr lang="en-US" sz="3000" b="1" dirty="0">
                <a:solidFill>
                  <a:srgbClr val="156D2B"/>
                </a:solidFill>
                <a:latin typeface="Helvetica" pitchFamily="2" charset="0"/>
              </a:endParaRPr>
            </a:p>
            <a:p>
              <a:endParaRPr lang="en-US" sz="3000" b="1" dirty="0">
                <a:solidFill>
                  <a:srgbClr val="156D2B"/>
                </a:solidFill>
                <a:latin typeface="Helvetica" pitchFamily="2" charset="0"/>
              </a:endParaRPr>
            </a:p>
            <a:p>
              <a:endParaRPr lang="en-US" sz="3000" b="1" dirty="0">
                <a:solidFill>
                  <a:srgbClr val="156D2B"/>
                </a:solidFill>
                <a:latin typeface="Helvetica" pitchFamily="2" charset="0"/>
              </a:endParaRPr>
            </a:p>
            <a:p>
              <a:endParaRPr lang="en-US" sz="3000" b="1" dirty="0">
                <a:solidFill>
                  <a:srgbClr val="156D2B"/>
                </a:solidFill>
                <a:latin typeface="Helvetica" pitchFamily="2" charset="0"/>
              </a:endParaRPr>
            </a:p>
            <a:p>
              <a:endParaRPr lang="en-US" sz="3000" b="1" dirty="0">
                <a:solidFill>
                  <a:srgbClr val="156D2B"/>
                </a:solidFill>
                <a:latin typeface="Helvetica" pitchFamily="2" charset="0"/>
              </a:endParaRPr>
            </a:p>
            <a:p>
              <a:r>
                <a:rPr lang="en-US" sz="3000" b="1" dirty="0">
                  <a:solidFill>
                    <a:srgbClr val="156D2B"/>
                  </a:solidFill>
                  <a:latin typeface="Helvetica" pitchFamily="2" charset="0"/>
                </a:rPr>
                <a:t>Leathery macrophytes</a:t>
              </a:r>
            </a:p>
            <a:p>
              <a:r>
                <a:rPr lang="en-US" sz="3000" b="1" dirty="0">
                  <a:solidFill>
                    <a:srgbClr val="C51A8A"/>
                  </a:solidFill>
                  <a:latin typeface="Helvetica" pitchFamily="2" charset="0"/>
                </a:rPr>
                <a:t>Articulated corallines</a:t>
              </a:r>
            </a:p>
            <a:p>
              <a:r>
                <a:rPr lang="en-US" sz="3000" b="1" dirty="0">
                  <a:solidFill>
                    <a:srgbClr val="D4B9DA"/>
                  </a:solidFill>
                  <a:latin typeface="Helvetica" pitchFamily="2" charset="0"/>
                </a:rPr>
                <a:t>Crustose</a:t>
              </a:r>
              <a:endParaRPr lang="en-US" sz="3000" b="1" dirty="0">
                <a:solidFill>
                  <a:srgbClr val="156D2B"/>
                </a:solidFill>
                <a:latin typeface="Helvetica" pitchFamily="2" charset="0"/>
              </a:endParaRPr>
            </a:p>
            <a:p>
              <a:r>
                <a:rPr lang="en-US" sz="3000" b="1" dirty="0">
                  <a:solidFill>
                    <a:srgbClr val="54268F"/>
                  </a:solidFill>
                  <a:latin typeface="Helvetica" pitchFamily="2" charset="0"/>
                </a:rPr>
                <a:t>Anemones</a:t>
              </a:r>
            </a:p>
            <a:p>
              <a:r>
                <a:rPr lang="en-US" sz="3000" b="1" dirty="0">
                  <a:solidFill>
                    <a:srgbClr val="636363"/>
                  </a:solidFill>
                  <a:latin typeface="Helvetica" pitchFamily="2" charset="0"/>
                </a:rPr>
                <a:t>Suspension feeders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4B9AB-19BE-5246-A652-9AAA880455B7}"/>
                </a:ext>
              </a:extLst>
            </p:cNvPr>
            <p:cNvSpPr txBox="1"/>
            <p:nvPr/>
          </p:nvSpPr>
          <p:spPr>
            <a:xfrm>
              <a:off x="4679326" y="133233"/>
              <a:ext cx="29225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u="sng" dirty="0">
                  <a:latin typeface="Helvetica" pitchFamily="2" charset="0"/>
                </a:rPr>
                <a:t>Shape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74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39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Fields , Jennifer  Breann</dc:creator>
  <cp:lastModifiedBy>Fields , Jennifer  Breann</cp:lastModifiedBy>
  <cp:revision>10</cp:revision>
  <dcterms:created xsi:type="dcterms:W3CDTF">2020-11-25T21:59:09Z</dcterms:created>
  <dcterms:modified xsi:type="dcterms:W3CDTF">2020-12-08T04:37:15Z</dcterms:modified>
</cp:coreProperties>
</file>