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6C7"/>
    <a:srgbClr val="FCDFC0"/>
    <a:srgbClr val="96E2C5"/>
    <a:srgbClr val="B3E1D5"/>
    <a:srgbClr val="B2E2CF"/>
    <a:srgbClr val="FFF2D1"/>
    <a:srgbClr val="FFDCD1"/>
    <a:srgbClr val="FFD3C5"/>
    <a:srgbClr val="FFCAB9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024D0-758A-42DF-A979-706B405B2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EB751-C74B-475C-ABAD-DB9ADB4D0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EA847-5F38-42FE-956F-B9241B1B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5E6571-299A-41BA-977B-DC2881C7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38247-491A-4024-B516-8D88647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7C598-9BD9-4D1C-8537-9BAAE5DD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51F738-0189-430D-A97F-FCA7478F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697C7-0714-408B-AA7A-261EDC0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A2B4C-EDE5-4A4E-86F6-00451B59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5C5CD-DA32-41F9-8B2F-1D87E2E9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0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8D282C-66B4-4F7D-8196-C8B6D0F1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CC4993-ED4D-4812-A832-CA6C0F5B7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CAB07B-1EB3-42C9-AA3A-B15A30FF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3C231-EEF5-4A8A-9915-1771D0C3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94DF9-5A5B-4F67-BA8F-224EFC88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8D453-94EC-49DF-A2D5-AECD7A2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11E58-7C1F-4226-89AF-DCC96F3F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C5A62-7A35-4B78-9023-06E84054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E0539-76F0-4128-B9AD-0392E6F8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DED69-8F58-4817-B474-CC3A63EE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9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7380C-BE02-47E3-9726-B116876A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12B75-B25B-45A7-961F-39CBE549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1DAE75-DB76-4782-812D-83AFDC83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06048-1A41-4211-A1D2-B1A63D9C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2A9D0-CFC2-4FD2-B61D-CC86F48E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7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EBEA-2F36-4452-BCDD-A90138D3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61FC9-939D-44DF-B63B-28647222D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32A879-811B-4460-BB66-4640F9C85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D97805-8283-4D1B-AE2E-4C3D26AD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3BC5A-5BC2-4B49-ABF7-820A04EC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6EDB86-B962-4664-B415-30F1ADC4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9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E2BC0-0747-4956-ADB4-FE150A71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55100-9B1D-43C4-9C2B-84325184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07ECD8-CD90-4FFD-B3F2-425B5A5E1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CB885B-5AB9-49E3-896C-CD681342B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E60FFE-F762-40B0-A27A-A56BE4B9B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22DA3F-3AE1-48BF-AA24-C00E38CF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2752EA-07EC-4534-B725-C511216E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53B9D1-14E6-4DBB-BBCB-1D01A4F9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B7327-5555-40F9-B743-0ABADE66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DFDE26-4E36-4115-8B57-61086FCE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A6ABFB-0061-47E3-A43C-20B817B3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E10176-6EB5-439F-A562-C0A57A5B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6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1B86BA-69DB-4304-BE1A-A8E090F4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DB071A-3381-496E-823D-D381AE89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C122F1-1D24-4FA8-8AD4-8E59D28D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36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817C0-6C1A-4070-9EDB-88F9DC43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C4A3F-0F19-46D5-A1B4-47039C37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F6EBD-9542-4F2A-9222-3A47D2A3E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F8F952-5AC2-45E1-9E01-35410395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147C3C-72BB-4916-A3AF-BE97F583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C26B1-8954-4C5E-B01A-01EF8A30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0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BA7D2-75F6-41D1-B747-AC923A53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69BC72-AB1E-471B-8DDD-23A623D53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94E1F5-9309-4E4E-B91C-DDC75D29B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75BB18-834A-4310-A64C-BDFB0F0E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A8C02F-8255-439F-96BB-311B7594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C8BBE-60BA-411E-8373-C9917989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29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FB98A3-21FA-4014-8CD3-2AD1CCEE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CEF9C-BE40-4F45-81D1-10EDF6541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3B48A-F362-4094-80EF-5A56A6924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CC28-CAD3-48B7-89F8-F0F863E087CA}" type="datetimeFigureOut">
              <a:rPr lang="pt-BR" smtClean="0"/>
              <a:t>05/01/2022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A0134-BAF4-4938-9C07-8E17298FB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5A1E65-9F42-4A5E-9B53-2CD7A495D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34957-9C10-4F04-9563-2E9741C6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Documentação de Análise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E35D1-0589-442B-A9F4-83E5C7A59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Navegabilidade do e-commerce </a:t>
            </a:r>
            <a:r>
              <a:rPr lang="pt-BR" sz="2000" b="1" dirty="0">
                <a:solidFill>
                  <a:schemeClr val="bg1"/>
                </a:solidFill>
              </a:rPr>
              <a:t>Game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b="1" dirty="0">
                <a:solidFill>
                  <a:schemeClr val="bg1"/>
                </a:solidFill>
              </a:rPr>
              <a:t>Mania</a:t>
            </a:r>
            <a:r>
              <a:rPr lang="pt-BR" sz="2000" dirty="0">
                <a:solidFill>
                  <a:schemeClr val="bg1"/>
                </a:solidFill>
              </a:rPr>
              <a:t>. Testes realizados através da extensão Google Chrome, </a:t>
            </a:r>
            <a:r>
              <a:rPr lang="pt-BR" sz="2000" b="1" dirty="0">
                <a:solidFill>
                  <a:schemeClr val="bg1"/>
                </a:solidFill>
              </a:rPr>
              <a:t>SEOquake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7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9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774C0-ABFC-4EFE-AE2A-122A27BB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t-BR" dirty="0"/>
              <a:t>Usando               no Game Mania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5576C-0144-41F7-A9DC-AB3BE65A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920"/>
            <a:ext cx="9065149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Utilizando a extensão SEO para analisar a navegabilidade do site Game Mania, podemos notar os seguintes resultados:</a:t>
            </a:r>
          </a:p>
          <a:p>
            <a:pPr marL="0" indent="0">
              <a:buNone/>
            </a:pPr>
            <a:r>
              <a:rPr lang="pt-BR" dirty="0"/>
              <a:t>Primeiramente, podemos observar as informações gerais do site.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8276AE0-3AB7-4C9E-8076-CED5E2E71C1A}"/>
              </a:ext>
            </a:extLst>
          </p:cNvPr>
          <p:cNvSpPr/>
          <p:nvPr/>
        </p:nvSpPr>
        <p:spPr>
          <a:xfrm>
            <a:off x="8767482" y="3913093"/>
            <a:ext cx="3913095" cy="3830074"/>
          </a:xfrm>
          <a:prstGeom prst="ellipse">
            <a:avLst/>
          </a:prstGeom>
          <a:solidFill>
            <a:srgbClr val="FCD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EE027EE0-5A2E-4B6F-B098-FAA844331872}"/>
              </a:ext>
            </a:extLst>
          </p:cNvPr>
          <p:cNvCxnSpPr/>
          <p:nvPr/>
        </p:nvCxnSpPr>
        <p:spPr>
          <a:xfrm flipV="1">
            <a:off x="10185738" y="4748565"/>
            <a:ext cx="322730" cy="63201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43E06E88-01D6-463D-9167-B8AAD4B23D75}"/>
              </a:ext>
            </a:extLst>
          </p:cNvPr>
          <p:cNvCxnSpPr/>
          <p:nvPr/>
        </p:nvCxnSpPr>
        <p:spPr>
          <a:xfrm flipV="1">
            <a:off x="10347103" y="4749734"/>
            <a:ext cx="322730" cy="63201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81D5305-6C8E-4918-99FC-36A2EB433F4D}"/>
              </a:ext>
            </a:extLst>
          </p:cNvPr>
          <p:cNvCxnSpPr/>
          <p:nvPr/>
        </p:nvCxnSpPr>
        <p:spPr>
          <a:xfrm flipV="1">
            <a:off x="10508468" y="4749734"/>
            <a:ext cx="322730" cy="63201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62D773B-068A-49BA-A4DF-180608D86983}"/>
              </a:ext>
            </a:extLst>
          </p:cNvPr>
          <p:cNvCxnSpPr/>
          <p:nvPr/>
        </p:nvCxnSpPr>
        <p:spPr>
          <a:xfrm flipV="1">
            <a:off x="10669833" y="4749734"/>
            <a:ext cx="322730" cy="63201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9FAA8A5-AEE5-473C-A7DF-0B3B33A57893}"/>
              </a:ext>
            </a:extLst>
          </p:cNvPr>
          <p:cNvCxnSpPr/>
          <p:nvPr/>
        </p:nvCxnSpPr>
        <p:spPr>
          <a:xfrm flipV="1">
            <a:off x="10831198" y="4748565"/>
            <a:ext cx="322730" cy="63201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38194796-9E5F-4B8F-AADA-1326D12F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85" y="582262"/>
            <a:ext cx="1637892" cy="1243363"/>
          </a:xfrm>
          <a:prstGeom prst="rect">
            <a:avLst/>
          </a:prstGeom>
        </p:spPr>
      </p:pic>
      <p:pic>
        <p:nvPicPr>
          <p:cNvPr id="54" name="Imagem 53" descr="Texto&#10;&#10;Descrição gerada automaticamente com confiança média">
            <a:extLst>
              <a:ext uri="{FF2B5EF4-FFF2-40B4-BE49-F238E27FC236}">
                <a16:creationId xmlns:a16="http://schemas.microsoft.com/office/drawing/2014/main" id="{E135DEBE-F8D4-40E1-BB25-F7EAD479B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"/>
          <a:stretch/>
        </p:blipFill>
        <p:spPr>
          <a:xfrm>
            <a:off x="676835" y="4061560"/>
            <a:ext cx="5871882" cy="19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CF66-6E76-4786-BC54-CBD10423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77078"/>
            <a:ext cx="8110728" cy="5703059"/>
          </a:xfrm>
        </p:spPr>
        <p:txBody>
          <a:bodyPr anchor="ctr"/>
          <a:lstStyle/>
          <a:p>
            <a:pPr fontAlgn="ctr"/>
            <a:r>
              <a:rPr lang="pt-BR" b="1" cap="all" dirty="0"/>
              <a:t>Links internos</a:t>
            </a:r>
          </a:p>
          <a:p>
            <a:pPr marL="0" indent="0" fontAlgn="ctr">
              <a:buNone/>
            </a:pPr>
            <a:endParaRPr lang="pt-BR" b="1" cap="all" dirty="0"/>
          </a:p>
          <a:p>
            <a:pPr marL="0" indent="0" fontAlgn="ctr">
              <a:buNone/>
            </a:pPr>
            <a:endParaRPr lang="pt-BR" b="1" cap="all" dirty="0"/>
          </a:p>
          <a:p>
            <a:pPr marL="0" indent="0" fontAlgn="ctr">
              <a:buNone/>
            </a:pPr>
            <a:r>
              <a:rPr lang="pt-BR" cap="all" dirty="0"/>
              <a:t>Em parâmetros do link, 100</a:t>
            </a:r>
            <a:r>
              <a:rPr lang="pt-BR" dirty="0"/>
              <a:t>% das URLS do Google Cachedate apresentaram erro, pois as páginas apenas estão ancoradas e não há páginas HTML criadas. </a:t>
            </a:r>
          </a:p>
          <a:p>
            <a:pPr marL="0" indent="0" fontAlgn="ctr">
              <a:buNone/>
            </a:pPr>
            <a:r>
              <a:rPr lang="pt-BR" cap="all" dirty="0"/>
              <a:t>Segue tabela com os resultados:</a:t>
            </a:r>
          </a:p>
          <a:p>
            <a:pPr marL="0" indent="0" fontAlgn="ctr">
              <a:buNone/>
            </a:pPr>
            <a:endParaRPr lang="pt-BR" b="1" cap="all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B3DBE7-6A9D-4A19-B33E-9C36D09D4606}"/>
              </a:ext>
            </a:extLst>
          </p:cNvPr>
          <p:cNvSpPr/>
          <p:nvPr/>
        </p:nvSpPr>
        <p:spPr>
          <a:xfrm>
            <a:off x="168812" y="140677"/>
            <a:ext cx="11127545" cy="6240245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írculo: Vazio 4">
            <a:extLst>
              <a:ext uri="{FF2B5EF4-FFF2-40B4-BE49-F238E27FC236}">
                <a16:creationId xmlns:a16="http://schemas.microsoft.com/office/drawing/2014/main" id="{1875CD7A-6C15-4746-873A-E752A0A18D60}"/>
              </a:ext>
            </a:extLst>
          </p:cNvPr>
          <p:cNvSpPr/>
          <p:nvPr/>
        </p:nvSpPr>
        <p:spPr>
          <a:xfrm>
            <a:off x="10818058" y="1223889"/>
            <a:ext cx="956603" cy="928468"/>
          </a:xfrm>
          <a:prstGeom prst="donut">
            <a:avLst/>
          </a:prstGeom>
          <a:solidFill>
            <a:srgbClr val="FCDFC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1E8BB0-9A4A-44A9-92D1-6266EB6BE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7"/>
          <a:stretch/>
        </p:blipFill>
        <p:spPr>
          <a:xfrm>
            <a:off x="1261872" y="2192698"/>
            <a:ext cx="7828340" cy="4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7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002937D-1C53-4ACE-9EA1-04DFDA3F1F94}"/>
              </a:ext>
            </a:extLst>
          </p:cNvPr>
          <p:cNvSpPr txBox="1"/>
          <p:nvPr/>
        </p:nvSpPr>
        <p:spPr>
          <a:xfrm>
            <a:off x="388437" y="5168837"/>
            <a:ext cx="12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pt-BR" sz="1200" b="1" cap="all" dirty="0"/>
              <a:t>LINKS INTERNOS</a:t>
            </a:r>
          </a:p>
          <a:p>
            <a:r>
              <a:rPr lang="pt-BR" sz="1200" dirty="0"/>
              <a:t> 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D064DDB-19CD-46FE-A4B7-A3E340D9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6" y="803958"/>
            <a:ext cx="11415127" cy="436487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D23CB9-9417-4836-8731-52FF81862F3B}"/>
              </a:ext>
            </a:extLst>
          </p:cNvPr>
          <p:cNvSpPr txBox="1"/>
          <p:nvPr/>
        </p:nvSpPr>
        <p:spPr>
          <a:xfrm>
            <a:off x="388436" y="6027148"/>
            <a:ext cx="4182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ctr">
              <a:buNone/>
            </a:pPr>
            <a:r>
              <a:rPr lang="pt-BR" sz="1600" dirty="0"/>
              <a:t>Obs.: Não há links externos neste site.</a:t>
            </a:r>
          </a:p>
        </p:txBody>
      </p:sp>
    </p:spTree>
    <p:extLst>
      <p:ext uri="{BB962C8B-B14F-4D97-AF65-F5344CB8AC3E}">
        <p14:creationId xmlns:p14="http://schemas.microsoft.com/office/powerpoint/2010/main" val="34464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4A43EA46-68AF-4375-9AF3-9CCF37D6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584007"/>
            <a:ext cx="9668256" cy="433966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2BA47-F5C5-460C-BC4D-575774BA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556592"/>
            <a:ext cx="9760165" cy="5623546"/>
          </a:xfrm>
        </p:spPr>
        <p:txBody>
          <a:bodyPr/>
          <a:lstStyle/>
          <a:p>
            <a:r>
              <a:rPr lang="pt-BR" dirty="0"/>
              <a:t>No breve exemplo a seguir, podemos notar que a palavra </a:t>
            </a:r>
            <a:r>
              <a:rPr lang="pt-BR" b="1" dirty="0"/>
              <a:t>senha</a:t>
            </a:r>
            <a:r>
              <a:rPr lang="pt-BR" dirty="0"/>
              <a:t> é a mais repetida no site.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0E8441-CC0D-4365-8B0C-B90D85080342}"/>
              </a:ext>
            </a:extLst>
          </p:cNvPr>
          <p:cNvSpPr txBox="1"/>
          <p:nvPr/>
        </p:nvSpPr>
        <p:spPr>
          <a:xfrm>
            <a:off x="1169963" y="5992183"/>
            <a:ext cx="424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pt-BR" sz="1200" b="1" cap="all" dirty="0"/>
              <a:t>DENSIDADE</a:t>
            </a:r>
            <a:r>
              <a:rPr lang="pt-BR" sz="1100" cap="all" dirty="0"/>
              <a:t> </a:t>
            </a:r>
            <a:r>
              <a:rPr lang="pt-BR" sz="1200" b="1" cap="all" dirty="0"/>
              <a:t>DA PALAVRA-CHAVE</a:t>
            </a:r>
          </a:p>
        </p:txBody>
      </p:sp>
    </p:spTree>
    <p:extLst>
      <p:ext uri="{BB962C8B-B14F-4D97-AF65-F5344CB8AC3E}">
        <p14:creationId xmlns:p14="http://schemas.microsoft.com/office/powerpoint/2010/main" val="395976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6C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C1D9B44-CF6D-44E4-9A54-A5096760DA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4D9C7F-E596-4868-B869-2320B835EE87}"/>
              </a:ext>
            </a:extLst>
          </p:cNvPr>
          <p:cNvSpPr/>
          <p:nvPr/>
        </p:nvSpPr>
        <p:spPr>
          <a:xfrm>
            <a:off x="166467" y="182562"/>
            <a:ext cx="11859065" cy="649287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865F86-AF4E-4DA4-BEEE-5A9E42DD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954"/>
            <a:ext cx="10515600" cy="1325563"/>
          </a:xfrm>
        </p:spPr>
        <p:txBody>
          <a:bodyPr anchor="b"/>
          <a:lstStyle/>
          <a:p>
            <a:r>
              <a:rPr lang="pt-BR" dirty="0">
                <a:solidFill>
                  <a:schemeClr val="bg1"/>
                </a:solidFill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0FDCD-D755-41B9-9DA6-91DD5A6F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215"/>
            <a:ext cx="8965773" cy="4351338"/>
          </a:xfrm>
        </p:spPr>
        <p:txBody>
          <a:bodyPr anchor="ctr"/>
          <a:lstStyle/>
          <a:p>
            <a:r>
              <a:rPr lang="pt-BR" dirty="0">
                <a:solidFill>
                  <a:schemeClr val="bg1"/>
                </a:solidFill>
              </a:rPr>
              <a:t>O site apresentou aprovação em </a:t>
            </a:r>
            <a:r>
              <a:rPr lang="pt-BR" b="1" dirty="0">
                <a:solidFill>
                  <a:schemeClr val="bg1"/>
                </a:solidFill>
              </a:rPr>
              <a:t>9</a:t>
            </a:r>
            <a:r>
              <a:rPr lang="pt-BR" dirty="0">
                <a:solidFill>
                  <a:schemeClr val="bg1"/>
                </a:solidFill>
              </a:rPr>
              <a:t> das </a:t>
            </a:r>
            <a:r>
              <a:rPr lang="pt-BR" b="1" dirty="0">
                <a:solidFill>
                  <a:schemeClr val="bg1"/>
                </a:solidFill>
              </a:rPr>
              <a:t>23</a:t>
            </a:r>
            <a:r>
              <a:rPr lang="pt-BR" dirty="0">
                <a:solidFill>
                  <a:schemeClr val="bg1"/>
                </a:solidFill>
              </a:rPr>
              <a:t> categorias da análise, ocorrendo erro em </a:t>
            </a:r>
            <a:r>
              <a:rPr lang="pt-BR" b="1" dirty="0">
                <a:solidFill>
                  <a:schemeClr val="bg1"/>
                </a:solidFill>
              </a:rPr>
              <a:t>7</a:t>
            </a:r>
            <a:r>
              <a:rPr lang="pt-BR" dirty="0">
                <a:solidFill>
                  <a:schemeClr val="bg1"/>
                </a:solidFill>
              </a:rPr>
              <a:t> delas, sendo essas: </a:t>
            </a:r>
            <a:r>
              <a:rPr lang="pt-BR" b="1" dirty="0">
                <a:solidFill>
                  <a:schemeClr val="bg1"/>
                </a:solidFill>
              </a:rPr>
              <a:t>Descrição meta, Cabeçalhos, Proporção texto/HTML, Schema.org, Robots.txt, Mapas do site em XML, Google™ Analytics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dirty="0"/>
          </a:p>
        </p:txBody>
      </p:sp>
      <p:sp>
        <p:nvSpPr>
          <p:cNvPr id="8" name="Círculo: Vazio 7">
            <a:extLst>
              <a:ext uri="{FF2B5EF4-FFF2-40B4-BE49-F238E27FC236}">
                <a16:creationId xmlns:a16="http://schemas.microsoft.com/office/drawing/2014/main" id="{34543EB3-9DFA-4450-9288-A93F5177C35C}"/>
              </a:ext>
            </a:extLst>
          </p:cNvPr>
          <p:cNvSpPr/>
          <p:nvPr/>
        </p:nvSpPr>
        <p:spPr>
          <a:xfrm>
            <a:off x="8962646" y="3838513"/>
            <a:ext cx="4782307" cy="4676900"/>
          </a:xfrm>
          <a:prstGeom prst="donut">
            <a:avLst/>
          </a:prstGeom>
          <a:solidFill>
            <a:srgbClr val="D4E6C7"/>
          </a:solidFill>
          <a:ln cmpd="sng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5E356904-3762-4884-B1A4-D9D484A53B30}"/>
              </a:ext>
            </a:extLst>
          </p:cNvPr>
          <p:cNvCxnSpPr>
            <a:cxnSpLocks/>
          </p:cNvCxnSpPr>
          <p:nvPr/>
        </p:nvCxnSpPr>
        <p:spPr>
          <a:xfrm flipV="1">
            <a:off x="10604692" y="5698501"/>
            <a:ext cx="732692" cy="379829"/>
          </a:xfrm>
          <a:prstGeom prst="bentConnector3">
            <a:avLst/>
          </a:prstGeom>
          <a:ln w="28575">
            <a:solidFill>
              <a:schemeClr val="bg1"/>
            </a:solidFill>
          </a:ln>
          <a:scene3d>
            <a:camera prst="orthographicFront">
              <a:rot lat="20699999" lon="0" rev="18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7251737-6A3F-4714-9A1F-7632E32F093C}"/>
              </a:ext>
            </a:extLst>
          </p:cNvPr>
          <p:cNvCxnSpPr>
            <a:cxnSpLocks/>
          </p:cNvCxnSpPr>
          <p:nvPr/>
        </p:nvCxnSpPr>
        <p:spPr>
          <a:xfrm flipV="1">
            <a:off x="11125781" y="5698501"/>
            <a:ext cx="732692" cy="379829"/>
          </a:xfrm>
          <a:prstGeom prst="bentConnector3">
            <a:avLst/>
          </a:prstGeom>
          <a:ln w="28575">
            <a:solidFill>
              <a:schemeClr val="bg1"/>
            </a:solidFill>
          </a:ln>
          <a:scene3d>
            <a:camera prst="orthographicFront">
              <a:rot lat="20699999" lon="0" rev="18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C733FE9-9857-4F0D-A4C0-708EB7C6085D}"/>
              </a:ext>
            </a:extLst>
          </p:cNvPr>
          <p:cNvCxnSpPr>
            <a:cxnSpLocks/>
          </p:cNvCxnSpPr>
          <p:nvPr/>
        </p:nvCxnSpPr>
        <p:spPr>
          <a:xfrm flipH="1">
            <a:off x="10325062" y="5741578"/>
            <a:ext cx="253218" cy="261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77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Documentação de Análise </vt:lpstr>
      <vt:lpstr>Usando               no Game Mania</vt:lpstr>
      <vt:lpstr>Apresentação do PowerPoint</vt:lpstr>
      <vt:lpstr>Apresentação do PowerPoint</vt:lpstr>
      <vt:lpstr>Apresentação do PowerPoint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de Análise</dc:title>
  <dc:creator>Aluno</dc:creator>
  <cp:lastModifiedBy>Jennifer</cp:lastModifiedBy>
  <cp:revision>16</cp:revision>
  <dcterms:created xsi:type="dcterms:W3CDTF">2021-12-18T11:44:43Z</dcterms:created>
  <dcterms:modified xsi:type="dcterms:W3CDTF">2022-01-05T19:43:15Z</dcterms:modified>
</cp:coreProperties>
</file>