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64" r:id="rId4"/>
    <p:sldId id="265" r:id="rId5"/>
    <p:sldId id="266" r:id="rId6"/>
    <p:sldId id="268" r:id="rId7"/>
    <p:sldId id="278" r:id="rId8"/>
    <p:sldId id="283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159" autoAdjust="0"/>
  </p:normalViewPr>
  <p:slideViewPr>
    <p:cSldViewPr snapToGrid="0">
      <p:cViewPr varScale="1">
        <p:scale>
          <a:sx n="76" d="100"/>
          <a:sy n="76" d="100"/>
        </p:scale>
        <p:origin x="126" y="708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855F3B-7838-4BD1-BF86-D832C8BAD89B}" type="datetime1">
              <a:rPr lang="es-ES" smtClean="0"/>
              <a:t>29/05/2019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B686B-0970-49B2-8E30-7DF9D18D84D1}" type="datetime1">
              <a:rPr lang="es-ES" noProof="0" smtClean="0"/>
              <a:t>29/05/2019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649DAF-093F-4482-AA38-346E9A2DEE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4891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779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367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890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720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213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6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55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3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5" name="Conector recto 4" descr="Línea divisoria de la diapositiva del título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Logotipo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iñetas de imagen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/>
              <a:t>Inserte o arrastre y coloque una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1" name="Octágono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5" name="Marcador de número de diapositiva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orma libre: Forma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Forma libre: Forma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Forma libre: Forma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Forma libre: Forma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Forma libre: Forma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8" name="Marcador de posición de imagen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9" name="Marcador de posición de imagen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ectángulo redondeado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/>
            </a:p>
          </p:txBody>
        </p:sp>
        <p:sp>
          <p:nvSpPr>
            <p:cNvPr id="45" name="Rectángulo redondeado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7" name="Rectángulo redondeado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8" name="Rectángulo redondeado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Aquí puede poner el texto destacado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/>
              <a:t>Inserte o arrastre y coloque una imagen aquí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iñetas de imagen de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Título secundario</a:t>
            </a:r>
          </a:p>
        </p:txBody>
      </p:sp>
      <p:sp>
        <p:nvSpPr>
          <p:cNvPr id="20" name="Marcador de posición de imagen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imagen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Marcador de posición de imagen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Encabezado de sección</a:t>
            </a:r>
          </a:p>
        </p:txBody>
      </p:sp>
      <p:sp>
        <p:nvSpPr>
          <p:cNvPr id="27" name="Marcador de texto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sección</a:t>
            </a:r>
          </a:p>
        </p:txBody>
      </p:sp>
      <p:sp>
        <p:nvSpPr>
          <p:cNvPr id="28" name="Marcador de texto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sección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texto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32" name="Marcador de texto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/>
              <a:t>3</a:t>
            </a:r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s-ES" noProof="0"/>
              <a:t>Descripción de la sección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Título secundario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3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Título secundario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0" name="Marcador de texto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8" name="Marcador de texto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9" name="Marcador de texto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elemento</a:t>
            </a:r>
          </a:p>
        </p:txBody>
      </p:sp>
      <p:sp>
        <p:nvSpPr>
          <p:cNvPr id="50" name="Marcador de texto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Mes, año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is miembros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imagen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5" name="Marcador de posición de imagen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0" name="Marcador de posición de imagen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Título secundario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3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s-ES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, sin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Grac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Número de contacto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Logotipo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Dirección del sitio web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ágenes gran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3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s-ES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imagen aquí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d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ipse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5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2" name="Marcador de posición de imagen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3" name="Marcador de posición de imagen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4" name="Marcador de posición de imagen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5" name="Marcador de posición de imagen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iñetas de imagen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Marcador de posición de imagen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8" name="Marcador de posición de imagen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9" name="Marcador de posición de imagen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/>
              <a:t>Inserte o arrastre y coloque una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1" name="Octágono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5" name="Marcador de número de diapositiva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ágono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9277350" y="6278857"/>
            <a:ext cx="196777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es-ES" sz="1200" noProof="0" dirty="0">
                <a:solidFill>
                  <a:schemeClr val="tx2"/>
                </a:solidFill>
                <a:latin typeface="+mj-lt"/>
              </a:rPr>
              <a:t>Introduzca su logotipo o su nombre aquí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Electr%C3%B3nica_digital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es.wikipedia.org/wiki/Dat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s.wikipedia.org/wiki/Informaci%C3%B3n" TargetMode="External"/><Relationship Id="rId5" Type="http://schemas.openxmlformats.org/officeDocument/2006/relationships/hyperlink" Target="https://es.wikipedia.org/wiki/Ciencia" TargetMode="External"/><Relationship Id="rId4" Type="http://schemas.openxmlformats.org/officeDocument/2006/relationships/hyperlink" Target="https://es.wikipedia.org/wiki/Inform%C3%A1tica#cite_note-1" TargetMode="Externa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25.svg"/><Relationship Id="rId12" Type="http://schemas.openxmlformats.org/officeDocument/2006/relationships/hyperlink" Target="https://es.wikipedia.org/wiki/Videojueg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hyperlink" Target="https://es.wikipedia.org/wiki/Inform%C3%A1tica" TargetMode="External"/><Relationship Id="rId5" Type="http://schemas.openxmlformats.org/officeDocument/2006/relationships/image" Target="../media/image23.svg"/><Relationship Id="rId10" Type="http://schemas.openxmlformats.org/officeDocument/2006/relationships/hyperlink" Target="https://es.wikipedia.org/wiki/Wikipedia:Verificabilidad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1.jpeg"/><Relationship Id="rId7" Type="http://schemas.openxmlformats.org/officeDocument/2006/relationships/hyperlink" Target="https://es.wikipedia.org/wiki/Perif%C3%A9rico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es.wikipedia.org/wiki/Computadora" TargetMode="External"/><Relationship Id="rId5" Type="http://schemas.openxmlformats.org/officeDocument/2006/relationships/hyperlink" Target="https://es.wikipedia.org/wiki/Software" TargetMode="External"/><Relationship Id="rId4" Type="http://schemas.openxmlformats.org/officeDocument/2006/relationships/hyperlink" Target="https://es.wikipedia.org/wiki/Hardwar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svg"/><Relationship Id="rId5" Type="http://schemas.openxmlformats.org/officeDocument/2006/relationships/image" Target="../media/image14.png"/><Relationship Id="rId4" Type="http://schemas.openxmlformats.org/officeDocument/2006/relationships/image" Target="../media/image31.sv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s.wikipedia.org/wiki/Telar_de_Jacquard" TargetMode="External"/><Relationship Id="rId4" Type="http://schemas.openxmlformats.org/officeDocument/2006/relationships/hyperlink" Target="https://es.wikipedia.org/wiki/C%C3%B3digo_(comunicaci%C3%B3n)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9.svg"/><Relationship Id="rId5" Type="http://schemas.openxmlformats.org/officeDocument/2006/relationships/image" Target="../media/image21.png"/><Relationship Id="rId10" Type="http://schemas.openxmlformats.org/officeDocument/2006/relationships/image" Target="../media/image63.sv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Marcador de posición de imagen 43" descr="Un primer plano de una flor&#10;&#10;Descripción generada con confianza muy alta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9100"/>
            <a:ext cx="7741593" cy="2768600"/>
          </a:xfrm>
        </p:spPr>
        <p:txBody>
          <a:bodyPr rtlCol="0"/>
          <a:lstStyle/>
          <a:p>
            <a:pPr rtl="0"/>
            <a:r>
              <a:rPr lang="es-ES" sz="4200" dirty="0" err="1" smtClean="0"/>
              <a:t>Informatica,Programacion</a:t>
            </a:r>
            <a:r>
              <a:rPr lang="es-ES" sz="4200" dirty="0" smtClean="0"/>
              <a:t> y Soporte Técnico</a:t>
            </a:r>
            <a:endParaRPr lang="es-ES" sz="4200" dirty="0"/>
          </a:p>
        </p:txBody>
      </p:sp>
      <p:cxnSp>
        <p:nvCxnSpPr>
          <p:cNvPr id="15" name="Conector recto 14" descr="Línea divisoria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B01E2EF0-EFFC-4938-87C9-FEE301C9BD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8076032" y="2587752"/>
            <a:ext cx="1322120" cy="704088"/>
          </a:xfrm>
          <a:prstGeom prst="rect">
            <a:avLst/>
          </a:prstGeom>
        </p:spPr>
      </p:pic>
      <p:grpSp>
        <p:nvGrpSpPr>
          <p:cNvPr id="34" name="Grupo 33" title="forma geométrica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4102" name="Picture 6" descr="Resultado de imagen para informatica, programacion y soporte tecn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546" y="2704077"/>
            <a:ext cx="5610859" cy="372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Una imagen de lluvia, naturaleza, cielo y pájaros&#10;&#10;Descripción generada con confianza alta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521" y="1394294"/>
            <a:ext cx="6009285" cy="3977285"/>
          </a:xfrm>
        </p:spPr>
      </p:pic>
      <p:grpSp>
        <p:nvGrpSpPr>
          <p:cNvPr id="46" name="Grupo 45" title="grupo de triángulos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orma libre: Forma 15" title="triángulo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7" name="Forma libre: Forma 16" title="triángulo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8" name="Forma libre: Forma 17" title="triángulo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9" name="Forma libre: Forma 18" title="triángulo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0" name="Forma libre: Forma 19" title="triángulo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1" name="Forma libre: Forma 20" title="triángulo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2" name="Forma libre: Forma 21" title="triángulo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3" name="Forma libre: Forma 22" title="triángulo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4" name="Forma libre: Forma 23" title="triángulo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5" name="Forma libre: Forma 24" title="triángulo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6" name="Forma libre: Forma 25" title="triángulo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7" name="Forma libre: Forma 26" title="triángulo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8" name="Forma libre: Forma 27" title="triángulo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9" name="Forma libre: Forma 28" title="triángulo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7" name="Marcador de contenido 6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ES" sz="2400" b="1" dirty="0"/>
              <a:t>Informática</a:t>
            </a:r>
          </a:p>
          <a:p>
            <a:r>
              <a:rPr lang="es-GT" dirty="0" smtClean="0"/>
              <a:t>La</a:t>
            </a:r>
            <a:r>
              <a:rPr lang="es-GT" dirty="0"/>
              <a:t> </a:t>
            </a:r>
            <a:r>
              <a:rPr lang="es-GT" b="1" dirty="0"/>
              <a:t>informática</a:t>
            </a:r>
            <a:r>
              <a:rPr lang="es-GT" dirty="0"/>
              <a:t>, también llamada </a:t>
            </a:r>
            <a:r>
              <a:rPr lang="es-GT" b="1" dirty="0"/>
              <a:t>computación</a:t>
            </a:r>
            <a:r>
              <a:rPr lang="es-GT" dirty="0"/>
              <a:t>,</a:t>
            </a:r>
            <a:r>
              <a:rPr lang="es-GT" baseline="30000" dirty="0">
                <a:hlinkClick r:id="rId4"/>
              </a:rPr>
              <a:t>1</a:t>
            </a:r>
            <a:r>
              <a:rPr lang="es-GT" dirty="0"/>
              <a:t>​ es una </a:t>
            </a:r>
            <a:r>
              <a:rPr lang="es-GT" dirty="0">
                <a:hlinkClick r:id="rId5" tooltip="Ciencia"/>
              </a:rPr>
              <a:t>ciencia</a:t>
            </a:r>
            <a:r>
              <a:rPr lang="es-GT" dirty="0"/>
              <a:t> que administra métodos, técnicas y procesos con el fin de almacenar, procesar y transmitir </a:t>
            </a:r>
            <a:r>
              <a:rPr lang="es-GT" dirty="0">
                <a:hlinkClick r:id="rId6" tooltip="Información"/>
              </a:rPr>
              <a:t>información</a:t>
            </a:r>
            <a:r>
              <a:rPr lang="es-GT" dirty="0"/>
              <a:t> y </a:t>
            </a:r>
            <a:r>
              <a:rPr lang="es-GT" dirty="0">
                <a:hlinkClick r:id="rId7" tooltip="Dato"/>
              </a:rPr>
              <a:t>datos</a:t>
            </a:r>
            <a:r>
              <a:rPr lang="es-GT" dirty="0"/>
              <a:t> en formato </a:t>
            </a:r>
            <a:r>
              <a:rPr lang="es-GT" dirty="0">
                <a:hlinkClick r:id="rId8" tooltip="Electrónica digital"/>
              </a:rPr>
              <a:t>digital</a:t>
            </a:r>
            <a:r>
              <a:rPr lang="es-GT" dirty="0"/>
              <a:t>.</a:t>
            </a:r>
          </a:p>
          <a:p>
            <a:r>
              <a:rPr lang="es-GT" dirty="0"/>
              <a:t>De esta forma, la informática se refiere al </a:t>
            </a:r>
            <a:r>
              <a:rPr lang="es-GT" b="1" dirty="0"/>
              <a:t>procesamiento automático de información </a:t>
            </a:r>
            <a:r>
              <a:rPr lang="es-GT" dirty="0"/>
              <a:t>mediante </a:t>
            </a:r>
            <a:r>
              <a:rPr lang="es-GT" b="1" dirty="0"/>
              <a:t>dispositivos electrónicos</a:t>
            </a:r>
            <a:r>
              <a:rPr lang="es-GT" dirty="0"/>
              <a:t> y </a:t>
            </a:r>
            <a:r>
              <a:rPr lang="es-GT" b="1" dirty="0"/>
              <a:t>sistemas computacionales</a:t>
            </a:r>
            <a:r>
              <a:rPr lang="es-GT" dirty="0"/>
              <a:t>. Los sistemas informáticos deben contar con la capacidad de cumplir tres tareas básicas: </a:t>
            </a:r>
            <a:r>
              <a:rPr lang="es-GT" b="1" dirty="0"/>
              <a:t>entrada</a:t>
            </a:r>
            <a:r>
              <a:rPr lang="es-GT" dirty="0"/>
              <a:t> (captación de la información), </a:t>
            </a:r>
            <a:r>
              <a:rPr lang="es-GT" b="1" dirty="0"/>
              <a:t>procesamiento</a:t>
            </a:r>
            <a:r>
              <a:rPr lang="es-GT" dirty="0"/>
              <a:t> y </a:t>
            </a:r>
            <a:r>
              <a:rPr lang="es-GT" b="1" dirty="0"/>
              <a:t>salida</a:t>
            </a:r>
            <a:r>
              <a:rPr lang="es-GT" dirty="0"/>
              <a:t> (transmisión de los resultados). El conjunto de estas tres tareas se conoce como </a:t>
            </a:r>
            <a:r>
              <a:rPr lang="es-GT" b="1" dirty="0"/>
              <a:t>algoritmo</a:t>
            </a:r>
            <a:r>
              <a:rPr lang="es-GT" dirty="0"/>
              <a:t>.</a:t>
            </a:r>
          </a:p>
          <a:p>
            <a:endParaRPr lang="es-GT" dirty="0"/>
          </a:p>
        </p:txBody>
      </p:sp>
      <p:pic>
        <p:nvPicPr>
          <p:cNvPr id="1028" name="Picture 4" descr="Resultado de imagen para informatica, programacion y soporte tecnic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1" y="1702594"/>
            <a:ext cx="4322991" cy="34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Marcador de posición de imagen 104" descr="Imagen del marcador de posición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0" y="496139"/>
            <a:ext cx="5099383" cy="622300"/>
          </a:xfrm>
        </p:spPr>
        <p:txBody>
          <a:bodyPr rtlCol="0"/>
          <a:lstStyle/>
          <a:p>
            <a:r>
              <a:rPr lang="es-ES" dirty="0"/>
              <a:t>Programación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71" name="Marcador de posición de imagen 70" descr="vínculo">
            <a:extLst>
              <a:ext uri="{FF2B5EF4-FFF2-40B4-BE49-F238E27FC236}">
                <a16:creationId xmlns:a16="http://schemas.microsoft.com/office/drawing/2014/main" id="{E5542F6D-CB05-1E49-9D10-41D51547FB6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73" name="Marcador de posición de imagen 72" descr="enviar">
            <a:extLst>
              <a:ext uri="{FF2B5EF4-FFF2-40B4-BE49-F238E27FC236}">
                <a16:creationId xmlns:a16="http://schemas.microsoft.com/office/drawing/2014/main" id="{434488A9-1494-5A4A-9B81-A4830C2F8568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115" b="115"/>
          <a:stretch>
            <a:fillRect/>
          </a:stretch>
        </p:blipFill>
        <p:spPr/>
      </p:pic>
      <p:pic>
        <p:nvPicPr>
          <p:cNvPr id="75" name="Marcador de posición de imagen 74" descr="red">
            <a:extLst>
              <a:ext uri="{FF2B5EF4-FFF2-40B4-BE49-F238E27FC236}">
                <a16:creationId xmlns:a16="http://schemas.microsoft.com/office/drawing/2014/main" id="{2259C1B6-6592-CA47-8223-67E45CA2A8C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6559138" y="1059247"/>
            <a:ext cx="51532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La </a:t>
            </a:r>
            <a:r>
              <a:rPr lang="es-GT" b="1" dirty="0"/>
              <a:t>programación</a:t>
            </a:r>
            <a:r>
              <a:rPr lang="es-GT" dirty="0"/>
              <a:t> es un proceso que se utiliza para idear y ordenar las acciones que se realizarán en el marco de un proyecto; al anuncio de las partes que componen un acto o espectáculo; a la preparación de máquinas para que cumplan con una cierta tarea en un momento determinado; a la elaboración de programas para la resolución de problemas mediante ordenadores, y a la preparación de los datos necesarios para obtener una solución de un problema.</a:t>
            </a:r>
            <a:r>
              <a:rPr lang="es-GT" baseline="30000" dirty="0"/>
              <a:t>[</a:t>
            </a:r>
            <a:r>
              <a:rPr lang="es-GT" i="1" baseline="30000" dirty="0">
                <a:hlinkClick r:id="rId10" tooltip="Wikipedia:Verificabilidad"/>
              </a:rPr>
              <a:t>cita requerida</a:t>
            </a:r>
            <a:r>
              <a:rPr lang="es-GT" baseline="30000" dirty="0" smtClean="0"/>
              <a:t>]</a:t>
            </a:r>
            <a:r>
              <a:rPr lang="es-GT" dirty="0"/>
              <a:t> En la actualidad, la noción de programación se encuentra muy asociada a la creación de aplicaciones </a:t>
            </a:r>
            <a:r>
              <a:rPr lang="es-GT" dirty="0">
                <a:hlinkClick r:id="rId11" tooltip="Informática"/>
              </a:rPr>
              <a:t>informática</a:t>
            </a:r>
            <a:r>
              <a:rPr lang="es-GT" dirty="0"/>
              <a:t> y </a:t>
            </a:r>
            <a:r>
              <a:rPr lang="es-GT" dirty="0">
                <a:hlinkClick r:id="rId12" tooltip="Videojuegos"/>
              </a:rPr>
              <a:t>videojuegos</a:t>
            </a:r>
            <a:r>
              <a:rPr lang="es-GT" dirty="0"/>
              <a:t>. Es el proceso por el cual una persona desarrolla un programa valiéndose de una herramienta que le permita escribir el código </a:t>
            </a:r>
            <a:endParaRPr lang="es-GT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Resultado de imagen para informatica, programacion y soporte tecnic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0" y="1208415"/>
            <a:ext cx="5162139" cy="341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Soporte técnico</a:t>
            </a:r>
            <a:br>
              <a:rPr lang="es-ES" dirty="0"/>
            </a:br>
            <a:endParaRPr lang="es-ES" dirty="0"/>
          </a:p>
        </p:txBody>
      </p:sp>
      <p:pic>
        <p:nvPicPr>
          <p:cNvPr id="24" name="Marcador de posición de imagen 23" descr="Un primer plano de una flor&#10;&#10;Descripción generada con confianza muy alta">
            <a:extLst>
              <a:ext uri="{FF2B5EF4-FFF2-40B4-BE49-F238E27FC236}">
                <a16:creationId xmlns:a16="http://schemas.microsoft.com/office/drawing/2014/main" id="{0ED97842-6676-4F84-821B-4640F5BEECC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796" y="1376357"/>
            <a:ext cx="6333545" cy="43796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266700" y="1270338"/>
            <a:ext cx="3251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La </a:t>
            </a: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asistencia técnica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o </a:t>
            </a: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soporte técnico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es un rango de servicios por medio del cual se proporciona asistencia a los usuarios al tener algún problema al utilizar un producto o servicio, ya sea este el </a:t>
            </a:r>
            <a:r>
              <a:rPr lang="es-GT" i="1" dirty="0">
                <a:solidFill>
                  <a:srgbClr val="0B0080"/>
                </a:solidFill>
                <a:latin typeface="Arial" panose="020B0604020202020204" pitchFamily="34" charset="0"/>
                <a:hlinkClick r:id="rId4" tooltip="Hardware"/>
              </a:rPr>
              <a:t>hardware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o </a:t>
            </a:r>
            <a:r>
              <a:rPr lang="es-GT" i="1" dirty="0">
                <a:solidFill>
                  <a:srgbClr val="0B0080"/>
                </a:solidFill>
                <a:latin typeface="Arial" panose="020B0604020202020204" pitchFamily="34" charset="0"/>
                <a:hlinkClick r:id="rId5" tooltip="Software"/>
              </a:rPr>
              <a:t>software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de una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6" tooltip="Computadora"/>
              </a:rPr>
              <a:t>computadora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de un servidor de Internet,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7" tooltip="Periféricos"/>
              </a:rPr>
              <a:t>periféricos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, artículos electrónicos, maquinaria, o cualquier otro sistema informático.</a:t>
            </a:r>
            <a:endParaRPr lang="es-GT" dirty="0"/>
          </a:p>
        </p:txBody>
      </p:sp>
      <p:pic>
        <p:nvPicPr>
          <p:cNvPr id="5122" name="Picture 2" descr="Resultado de imagen para informatica, programacion y soporte tecnic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57" y="723301"/>
            <a:ext cx="3937221" cy="557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Marcador de posición de imagen 32" descr="Profesor">
            <a:extLst>
              <a:ext uri="{FF2B5EF4-FFF2-40B4-BE49-F238E27FC236}">
                <a16:creationId xmlns:a16="http://schemas.microsoft.com/office/drawing/2014/main" id="{DDFE365F-F609-43BD-AA8F-F26828263D0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/>
      </p:pic>
      <p:cxnSp>
        <p:nvCxnSpPr>
          <p:cNvPr id="26" name="Conector recto 25" descr="Primera línea divisoria de la diapositiva">
            <a:extLst>
              <a:ext uri="{FF2B5EF4-FFF2-40B4-BE49-F238E27FC236}">
                <a16:creationId xmlns:a16="http://schemas.microsoft.com/office/drawing/2014/main" id="{52BF77C5-A7CF-41B3-839E-3BF2943DD0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Marcador de posición de imagen 34" descr="Grupo">
            <a:extLst>
              <a:ext uri="{FF2B5EF4-FFF2-40B4-BE49-F238E27FC236}">
                <a16:creationId xmlns:a16="http://schemas.microsoft.com/office/drawing/2014/main" id="{29D864EF-7534-4411-9666-4707F93191F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/>
      </p:pic>
      <p:cxnSp>
        <p:nvCxnSpPr>
          <p:cNvPr id="27" name="Conector recto 26" descr="Segunda línea divisoria de la diapositiva">
            <a:extLst>
              <a:ext uri="{FF2B5EF4-FFF2-40B4-BE49-F238E27FC236}">
                <a16:creationId xmlns:a16="http://schemas.microsoft.com/office/drawing/2014/main" id="{4C7F0FBB-8F7E-4809-AA84-4F77D11643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Marcador de posición de imagen 36" descr="Libros">
            <a:extLst>
              <a:ext uri="{FF2B5EF4-FFF2-40B4-BE49-F238E27FC236}">
                <a16:creationId xmlns:a16="http://schemas.microsoft.com/office/drawing/2014/main" id="{A3A82211-756C-4184-979C-5420002F807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/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F05422-1112-470B-99A8-5D6041CBE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</a:t>
            </a:fld>
            <a:endParaRPr lang="es-ES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10" y="1047767"/>
            <a:ext cx="7419809" cy="494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15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CCF06E-4528-4A0F-A6B9-9DD69DF5D8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6</a:t>
            </a:fld>
            <a:endParaRPr lang="es-ES"/>
          </a:p>
        </p:txBody>
      </p:sp>
      <p:pic>
        <p:nvPicPr>
          <p:cNvPr id="3074" name="Picture 2" descr="Resultado de imagen para soporte tecn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32" y="810692"/>
            <a:ext cx="6492768" cy="479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8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Imagen de la diapositiva de resumen, parte superior izquierda">
            <a:extLst>
              <a:ext uri="{FF2B5EF4-FFF2-40B4-BE49-F238E27FC236}">
                <a16:creationId xmlns:a16="http://schemas.microsoft.com/office/drawing/2014/main" id="{AD40D937-B3C8-43EA-A0D3-6CE4BF447E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Resumen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Información de cada una de ellas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163A50-2819-40D9-A42F-D84F47928C9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074614"/>
            <a:ext cx="5727700" cy="5745286"/>
          </a:xfrm>
        </p:spPr>
        <p:txBody>
          <a:bodyPr rtlCol="0"/>
          <a:lstStyle/>
          <a:p>
            <a:r>
              <a:rPr lang="es-GT" dirty="0"/>
              <a:t>"La Informática es la disciplina o campo de estudio que abarca el conjunto de conocimientos, métodos y técnicas referentes al tratamiento automático de la información, junto con sus teorías y aplicaciones prácticas, </a:t>
            </a:r>
            <a:endParaRPr lang="es-GT" dirty="0" smtClean="0"/>
          </a:p>
          <a:p>
            <a:r>
              <a:rPr lang="es-GT" dirty="0"/>
              <a:t>Los primeros lenguajes de programación preceden a la computadora moderna. En un inicio los lenguajes eran </a:t>
            </a:r>
            <a:r>
              <a:rPr lang="es-GT" dirty="0">
                <a:hlinkClick r:id="rId4" tooltip="Código (comunicación)"/>
              </a:rPr>
              <a:t>códigos</a:t>
            </a:r>
            <a:r>
              <a:rPr lang="es-GT" dirty="0"/>
              <a:t>.</a:t>
            </a:r>
          </a:p>
          <a:p>
            <a:r>
              <a:rPr lang="es-GT" dirty="0"/>
              <a:t>La máquina del </a:t>
            </a:r>
            <a:r>
              <a:rPr lang="es-GT" dirty="0">
                <a:hlinkClick r:id="rId5" tooltip="Telar de Jacquard"/>
              </a:rPr>
              <a:t>telar de Jacquard</a:t>
            </a:r>
            <a:r>
              <a:rPr lang="es-GT" dirty="0"/>
              <a:t>, creada en 1801, utilizaba los orificios en tarjetas perforadas para representar los movimientos de un brazo de la máquina de tejer, con el objetivo de generar patrones decorativos automáticamente.</a:t>
            </a:r>
          </a:p>
          <a:p>
            <a:r>
              <a:rPr lang="es-GT" dirty="0"/>
              <a:t>El soporte técnico es un rango de servicios que proporcionan  asistencia con el hardware o software de una computadora, o algún otro dispositivo mecánico.</a:t>
            </a:r>
          </a:p>
          <a:p>
            <a:r>
              <a:rPr lang="es-GT" b="1" dirty="0"/>
              <a:t>AREAS DE DESEMPEÑO.</a:t>
            </a:r>
            <a:endParaRPr lang="es-GT" dirty="0"/>
          </a:p>
          <a:p>
            <a:r>
              <a:rPr lang="es-GT" dirty="0"/>
              <a:t>Empresas</a:t>
            </a:r>
          </a:p>
          <a:p>
            <a:r>
              <a:rPr lang="es-GT" dirty="0"/>
              <a:t>Instituciones</a:t>
            </a:r>
          </a:p>
          <a:p>
            <a:r>
              <a:rPr lang="es-GT" dirty="0"/>
              <a:t>Hogares</a:t>
            </a:r>
          </a:p>
          <a:p>
            <a:r>
              <a:rPr lang="es-GT" dirty="0"/>
              <a:t>En cualquier parte donde haya un equipo que reparar</a:t>
            </a:r>
          </a:p>
          <a:p>
            <a:r>
              <a:rPr lang="es-GT" b="1" dirty="0"/>
              <a:t> </a:t>
            </a:r>
            <a:endParaRPr lang="es-GT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Hojas de la naturaleza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cxnSp>
        <p:nvCxnSpPr>
          <p:cNvPr id="5" name="Conector recto 4" descr="Línea divisoria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Marcador de posición de imagen 28">
            <a:extLst>
              <a:ext uri="{FF2B5EF4-FFF2-40B4-BE49-F238E27FC236}">
                <a16:creationId xmlns:a16="http://schemas.microsoft.com/office/drawing/2014/main" id="{F7A1C9A3-D9CA-3245-A622-A160A2C4A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tretch>
            <a:fillRect/>
          </a:stretch>
        </p:blipFill>
        <p:spPr>
          <a:xfrm>
            <a:off x="8065008" y="2622233"/>
            <a:ext cx="1344168" cy="635126"/>
          </a:xfr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sz="2100" dirty="0" smtClean="0"/>
              <a:t>Jennifer Paola </a:t>
            </a:r>
            <a:r>
              <a:rPr lang="es-ES" sz="2100" dirty="0" err="1" smtClean="0"/>
              <a:t>Gomez</a:t>
            </a:r>
            <a:r>
              <a:rPr lang="es-ES" sz="2100" dirty="0" smtClean="0"/>
              <a:t> </a:t>
            </a:r>
            <a:r>
              <a:rPr lang="es-ES" sz="2100" dirty="0" err="1" smtClean="0"/>
              <a:t>Hernandez</a:t>
            </a:r>
            <a:endParaRPr lang="es-ES" sz="2100" dirty="0"/>
          </a:p>
        </p:txBody>
      </p:sp>
      <p:pic>
        <p:nvPicPr>
          <p:cNvPr id="13" name="Gráfico 12" descr="Usuario" title="Icono del nombre del moderador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 smtClean="0"/>
              <a:t>46258774</a:t>
            </a:r>
            <a:endParaRPr lang="es-ES" dirty="0"/>
          </a:p>
        </p:txBody>
      </p:sp>
      <p:pic>
        <p:nvPicPr>
          <p:cNvPr id="15" name="Gráfico 14" descr="Smartphone" title="Icono del número de teléfono del moderador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paohernandez1820@Gmail.com</a:t>
            </a:r>
            <a:endParaRPr lang="es-ES" dirty="0"/>
          </a:p>
        </p:txBody>
      </p:sp>
      <p:pic>
        <p:nvPicPr>
          <p:cNvPr id="14" name="Gráfico 13" descr="Sobre" title="Icono del correo electrónico del moderador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6765_TF16411174.potx" id="{5F3DD938-C21F-4389-A35E-D8DB32C0E2A8}" vid="{205F10A4-8404-438B-B1C6-A294624F10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inversores</Template>
  <TotalTime>0</TotalTime>
  <Words>75</Words>
  <Application>Microsoft Office PowerPoint</Application>
  <PresentationFormat>Panorámica</PresentationFormat>
  <Paragraphs>38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Times New Roman</vt:lpstr>
      <vt:lpstr>Tema de Office</vt:lpstr>
      <vt:lpstr>Informatica,Programacion y Soporte Técnico</vt:lpstr>
      <vt:lpstr>Presentación de PowerPoint</vt:lpstr>
      <vt:lpstr>Programación  </vt:lpstr>
      <vt:lpstr>Soporte técnico </vt:lpstr>
      <vt:lpstr>Presentación de PowerPoint</vt:lpstr>
      <vt:lpstr>Presentación de PowerPoint</vt:lpstr>
      <vt:lpstr>Resumen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2019-05-29T13:48:11Z</dcterms:created>
  <dcterms:modified xsi:type="dcterms:W3CDTF">2019-05-29T14:24:48Z</dcterms:modified>
</cp:coreProperties>
</file>