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3" r:id="rId3"/>
    <p:sldId id="302" r:id="rId4"/>
    <p:sldId id="262" r:id="rId5"/>
    <p:sldId id="259" r:id="rId6"/>
    <p:sldId id="261" r:id="rId7"/>
    <p:sldId id="263" r:id="rId8"/>
    <p:sldId id="264" r:id="rId9"/>
    <p:sldId id="300" r:id="rId10"/>
    <p:sldId id="301" r:id="rId11"/>
    <p:sldId id="267" r:id="rId12"/>
    <p:sldId id="295" r:id="rId13"/>
    <p:sldId id="268" r:id="rId14"/>
    <p:sldId id="265" r:id="rId15"/>
    <p:sldId id="270" r:id="rId16"/>
    <p:sldId id="269" r:id="rId17"/>
    <p:sldId id="272" r:id="rId18"/>
    <p:sldId id="273" r:id="rId19"/>
    <p:sldId id="274" r:id="rId20"/>
    <p:sldId id="275" r:id="rId21"/>
    <p:sldId id="276" r:id="rId22"/>
    <p:sldId id="277" r:id="rId23"/>
    <p:sldId id="296" r:id="rId24"/>
    <p:sldId id="279" r:id="rId25"/>
    <p:sldId id="280" r:id="rId26"/>
    <p:sldId id="281" r:id="rId27"/>
    <p:sldId id="282" r:id="rId28"/>
    <p:sldId id="297" r:id="rId29"/>
    <p:sldId id="283" r:id="rId30"/>
    <p:sldId id="290" r:id="rId31"/>
    <p:sldId id="284" r:id="rId32"/>
    <p:sldId id="285" r:id="rId33"/>
    <p:sldId id="291" r:id="rId34"/>
    <p:sldId id="286" r:id="rId35"/>
    <p:sldId id="287" r:id="rId36"/>
    <p:sldId id="288" r:id="rId37"/>
    <p:sldId id="289" r:id="rId38"/>
    <p:sldId id="292" r:id="rId39"/>
    <p:sldId id="298" r:id="rId40"/>
    <p:sldId id="29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3" autoAdjust="0"/>
    <p:restoredTop sz="94660"/>
  </p:normalViewPr>
  <p:slideViewPr>
    <p:cSldViewPr snapToGrid="0">
      <p:cViewPr>
        <p:scale>
          <a:sx n="44" d="100"/>
          <a:sy n="44" d="100"/>
        </p:scale>
        <p:origin x="1638" y="6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NZ"/>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p>
            <a:fld id="{81DED1C5-9BA5-4CA5-A4D0-EB209210F4FD}" type="datetimeFigureOut">
              <a:rPr lang="en-NZ" smtClean="0"/>
              <a:t>28/11/2022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AE5FAA6-1880-48BB-A167-C8FEEDE7FB1C}" type="slidenum">
              <a:rPr lang="en-NZ" smtClean="0"/>
              <a:t>‹#›</a:t>
            </a:fld>
            <a:endParaRPr lang="en-NZ"/>
          </a:p>
        </p:txBody>
      </p:sp>
    </p:spTree>
    <p:extLst>
      <p:ext uri="{BB962C8B-B14F-4D97-AF65-F5344CB8AC3E}">
        <p14:creationId xmlns:p14="http://schemas.microsoft.com/office/powerpoint/2010/main" val="2791249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81DED1C5-9BA5-4CA5-A4D0-EB209210F4FD}" type="datetimeFigureOut">
              <a:rPr lang="en-NZ" smtClean="0"/>
              <a:t>28/11/2022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AE5FAA6-1880-48BB-A167-C8FEEDE7FB1C}" type="slidenum">
              <a:rPr lang="en-NZ" smtClean="0"/>
              <a:t>‹#›</a:t>
            </a:fld>
            <a:endParaRPr lang="en-NZ"/>
          </a:p>
        </p:txBody>
      </p:sp>
    </p:spTree>
    <p:extLst>
      <p:ext uri="{BB962C8B-B14F-4D97-AF65-F5344CB8AC3E}">
        <p14:creationId xmlns:p14="http://schemas.microsoft.com/office/powerpoint/2010/main" val="3978163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81DED1C5-9BA5-4CA5-A4D0-EB209210F4FD}" type="datetimeFigureOut">
              <a:rPr lang="en-NZ" smtClean="0"/>
              <a:t>28/11/2022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AE5FAA6-1880-48BB-A167-C8FEEDE7FB1C}" type="slidenum">
              <a:rPr lang="en-NZ" smtClean="0"/>
              <a:t>‹#›</a:t>
            </a:fld>
            <a:endParaRPr lang="en-NZ"/>
          </a:p>
        </p:txBody>
      </p:sp>
    </p:spTree>
    <p:extLst>
      <p:ext uri="{BB962C8B-B14F-4D97-AF65-F5344CB8AC3E}">
        <p14:creationId xmlns:p14="http://schemas.microsoft.com/office/powerpoint/2010/main" val="2890278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81DED1C5-9BA5-4CA5-A4D0-EB209210F4FD}" type="datetimeFigureOut">
              <a:rPr lang="en-NZ" smtClean="0"/>
              <a:t>28/11/2022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AE5FAA6-1880-48BB-A167-C8FEEDE7FB1C}" type="slidenum">
              <a:rPr lang="en-NZ" smtClean="0"/>
              <a:t>‹#›</a:t>
            </a:fld>
            <a:endParaRPr lang="en-NZ"/>
          </a:p>
        </p:txBody>
      </p:sp>
    </p:spTree>
    <p:extLst>
      <p:ext uri="{BB962C8B-B14F-4D97-AF65-F5344CB8AC3E}">
        <p14:creationId xmlns:p14="http://schemas.microsoft.com/office/powerpoint/2010/main" val="2379371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NZ"/>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1DED1C5-9BA5-4CA5-A4D0-EB209210F4FD}" type="datetimeFigureOut">
              <a:rPr lang="en-NZ" smtClean="0"/>
              <a:t>28/11/2022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AE5FAA6-1880-48BB-A167-C8FEEDE7FB1C}" type="slidenum">
              <a:rPr lang="en-NZ" smtClean="0"/>
              <a:t>‹#›</a:t>
            </a:fld>
            <a:endParaRPr lang="en-NZ"/>
          </a:p>
        </p:txBody>
      </p:sp>
    </p:spTree>
    <p:extLst>
      <p:ext uri="{BB962C8B-B14F-4D97-AF65-F5344CB8AC3E}">
        <p14:creationId xmlns:p14="http://schemas.microsoft.com/office/powerpoint/2010/main" val="2611467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p:txBody>
          <a:bodyPr/>
          <a:lstStyle/>
          <a:p>
            <a:fld id="{81DED1C5-9BA5-4CA5-A4D0-EB209210F4FD}" type="datetimeFigureOut">
              <a:rPr lang="en-NZ" smtClean="0"/>
              <a:t>28/11/2022</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BAE5FAA6-1880-48BB-A167-C8FEEDE7FB1C}" type="slidenum">
              <a:rPr lang="en-NZ" smtClean="0"/>
              <a:t>‹#›</a:t>
            </a:fld>
            <a:endParaRPr lang="en-NZ"/>
          </a:p>
        </p:txBody>
      </p:sp>
    </p:spTree>
    <p:extLst>
      <p:ext uri="{BB962C8B-B14F-4D97-AF65-F5344CB8AC3E}">
        <p14:creationId xmlns:p14="http://schemas.microsoft.com/office/powerpoint/2010/main" val="477371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NZ"/>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6"/>
          <p:cNvSpPr>
            <a:spLocks noGrp="1"/>
          </p:cNvSpPr>
          <p:nvPr>
            <p:ph type="dt" sz="half" idx="10"/>
          </p:nvPr>
        </p:nvSpPr>
        <p:spPr/>
        <p:txBody>
          <a:bodyPr/>
          <a:lstStyle/>
          <a:p>
            <a:fld id="{81DED1C5-9BA5-4CA5-A4D0-EB209210F4FD}" type="datetimeFigureOut">
              <a:rPr lang="en-NZ" smtClean="0"/>
              <a:t>28/11/2022</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BAE5FAA6-1880-48BB-A167-C8FEEDE7FB1C}" type="slidenum">
              <a:rPr lang="en-NZ" smtClean="0"/>
              <a:t>‹#›</a:t>
            </a:fld>
            <a:endParaRPr lang="en-NZ"/>
          </a:p>
        </p:txBody>
      </p:sp>
    </p:spTree>
    <p:extLst>
      <p:ext uri="{BB962C8B-B14F-4D97-AF65-F5344CB8AC3E}">
        <p14:creationId xmlns:p14="http://schemas.microsoft.com/office/powerpoint/2010/main" val="1664536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p:txBody>
          <a:bodyPr/>
          <a:lstStyle/>
          <a:p>
            <a:fld id="{81DED1C5-9BA5-4CA5-A4D0-EB209210F4FD}" type="datetimeFigureOut">
              <a:rPr lang="en-NZ" smtClean="0"/>
              <a:t>28/11/2022</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BAE5FAA6-1880-48BB-A167-C8FEEDE7FB1C}" type="slidenum">
              <a:rPr lang="en-NZ" smtClean="0"/>
              <a:t>‹#›</a:t>
            </a:fld>
            <a:endParaRPr lang="en-NZ"/>
          </a:p>
        </p:txBody>
      </p:sp>
    </p:spTree>
    <p:extLst>
      <p:ext uri="{BB962C8B-B14F-4D97-AF65-F5344CB8AC3E}">
        <p14:creationId xmlns:p14="http://schemas.microsoft.com/office/powerpoint/2010/main" val="2254858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DED1C5-9BA5-4CA5-A4D0-EB209210F4FD}" type="datetimeFigureOut">
              <a:rPr lang="en-NZ" smtClean="0"/>
              <a:t>28/11/2022</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BAE5FAA6-1880-48BB-A167-C8FEEDE7FB1C}" type="slidenum">
              <a:rPr lang="en-NZ" smtClean="0"/>
              <a:t>‹#›</a:t>
            </a:fld>
            <a:endParaRPr lang="en-NZ"/>
          </a:p>
        </p:txBody>
      </p:sp>
    </p:spTree>
    <p:extLst>
      <p:ext uri="{BB962C8B-B14F-4D97-AF65-F5344CB8AC3E}">
        <p14:creationId xmlns:p14="http://schemas.microsoft.com/office/powerpoint/2010/main" val="1120716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NZ"/>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1DED1C5-9BA5-4CA5-A4D0-EB209210F4FD}" type="datetimeFigureOut">
              <a:rPr lang="en-NZ" smtClean="0"/>
              <a:t>28/11/2022</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BAE5FAA6-1880-48BB-A167-C8FEEDE7FB1C}" type="slidenum">
              <a:rPr lang="en-NZ" smtClean="0"/>
              <a:t>‹#›</a:t>
            </a:fld>
            <a:endParaRPr lang="en-NZ"/>
          </a:p>
        </p:txBody>
      </p:sp>
    </p:spTree>
    <p:extLst>
      <p:ext uri="{BB962C8B-B14F-4D97-AF65-F5344CB8AC3E}">
        <p14:creationId xmlns:p14="http://schemas.microsoft.com/office/powerpoint/2010/main" val="346766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NZ"/>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1DED1C5-9BA5-4CA5-A4D0-EB209210F4FD}" type="datetimeFigureOut">
              <a:rPr lang="en-NZ" smtClean="0"/>
              <a:t>28/11/2022</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BAE5FAA6-1880-48BB-A167-C8FEEDE7FB1C}" type="slidenum">
              <a:rPr lang="en-NZ" smtClean="0"/>
              <a:t>‹#›</a:t>
            </a:fld>
            <a:endParaRPr lang="en-NZ"/>
          </a:p>
        </p:txBody>
      </p:sp>
    </p:spTree>
    <p:extLst>
      <p:ext uri="{BB962C8B-B14F-4D97-AF65-F5344CB8AC3E}">
        <p14:creationId xmlns:p14="http://schemas.microsoft.com/office/powerpoint/2010/main" val="2073621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NZ"/>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DED1C5-9BA5-4CA5-A4D0-EB209210F4FD}" type="datetimeFigureOut">
              <a:rPr lang="en-NZ" smtClean="0"/>
              <a:t>28/11/2022</a:t>
            </a:fld>
            <a:endParaRPr lang="en-NZ"/>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E5FAA6-1880-48BB-A167-C8FEEDE7FB1C}" type="slidenum">
              <a:rPr lang="en-NZ" smtClean="0"/>
              <a:t>‹#›</a:t>
            </a:fld>
            <a:endParaRPr lang="en-NZ"/>
          </a:p>
        </p:txBody>
      </p:sp>
    </p:spTree>
    <p:extLst>
      <p:ext uri="{BB962C8B-B14F-4D97-AF65-F5344CB8AC3E}">
        <p14:creationId xmlns:p14="http://schemas.microsoft.com/office/powerpoint/2010/main" val="29457231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jenniferhay.github.i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jenniferhay.github.i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i.org/10.1007/b98835"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3372" y="2477181"/>
            <a:ext cx="9144000" cy="2387600"/>
          </a:xfrm>
        </p:spPr>
        <p:txBody>
          <a:bodyPr>
            <a:normAutofit fontScale="90000"/>
          </a:bodyPr>
          <a:lstStyle/>
          <a:p>
            <a:r>
              <a:rPr lang="en-NZ" dirty="0" smtClean="0"/>
              <a:t>Introduction to PCA for the analysis of language variation</a:t>
            </a:r>
            <a:br>
              <a:rPr lang="en-NZ" dirty="0" smtClean="0"/>
            </a:br>
            <a:r>
              <a:rPr lang="en-NZ" dirty="0"/>
              <a:t/>
            </a:r>
            <a:br>
              <a:rPr lang="en-NZ" dirty="0"/>
            </a:br>
            <a:r>
              <a:rPr lang="en-NZ" sz="3600" dirty="0" smtClean="0"/>
              <a:t>Download files from:</a:t>
            </a:r>
            <a:br>
              <a:rPr lang="en-NZ" sz="3600" dirty="0" smtClean="0"/>
            </a:br>
            <a:r>
              <a:rPr lang="en-NZ" sz="3600" dirty="0">
                <a:hlinkClick r:id="rId2"/>
              </a:rPr>
              <a:t>https://jenniferhay.github.io</a:t>
            </a:r>
            <a:endParaRPr lang="en-NZ" sz="3600" dirty="0"/>
          </a:p>
        </p:txBody>
      </p:sp>
      <p:sp>
        <p:nvSpPr>
          <p:cNvPr id="3" name="Subtitle 2"/>
          <p:cNvSpPr>
            <a:spLocks noGrp="1"/>
          </p:cNvSpPr>
          <p:nvPr>
            <p:ph type="subTitle" idx="1"/>
          </p:nvPr>
        </p:nvSpPr>
        <p:spPr>
          <a:xfrm>
            <a:off x="1240970" y="5038952"/>
            <a:ext cx="9144000" cy="1655762"/>
          </a:xfrm>
        </p:spPr>
        <p:txBody>
          <a:bodyPr/>
          <a:lstStyle/>
          <a:p>
            <a:endParaRPr lang="en-NZ" dirty="0" smtClean="0"/>
          </a:p>
          <a:p>
            <a:r>
              <a:rPr lang="en-NZ" dirty="0" smtClean="0"/>
              <a:t>Jen Hay</a:t>
            </a:r>
          </a:p>
          <a:p>
            <a:r>
              <a:rPr lang="en-NZ" dirty="0" smtClean="0"/>
              <a:t>Joshua Wilson Black</a:t>
            </a:r>
            <a:endParaRPr lang="en-NZ"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08181" y="202974"/>
            <a:ext cx="6409579" cy="972786"/>
          </a:xfrm>
          <a:prstGeom prst="rect">
            <a:avLst/>
          </a:prstGeom>
        </p:spPr>
      </p:pic>
    </p:spTree>
    <p:extLst>
      <p:ext uri="{BB962C8B-B14F-4D97-AF65-F5344CB8AC3E}">
        <p14:creationId xmlns:p14="http://schemas.microsoft.com/office/powerpoint/2010/main" val="32038043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sp>
        <p:nvSpPr>
          <p:cNvPr id="3" name="Content Placeholder 2"/>
          <p:cNvSpPr>
            <a:spLocks noGrp="1"/>
          </p:cNvSpPr>
          <p:nvPr>
            <p:ph idx="1"/>
          </p:nvPr>
        </p:nvSpPr>
        <p:spPr/>
        <p:txBody>
          <a:bodyPr>
            <a:normAutofit fontScale="92500" lnSpcReduction="20000"/>
          </a:bodyPr>
          <a:lstStyle/>
          <a:p>
            <a:r>
              <a:rPr lang="en-NZ" dirty="0" smtClean="0"/>
              <a:t>Four data-sets.   </a:t>
            </a:r>
          </a:p>
          <a:p>
            <a:endParaRPr lang="en-NZ" dirty="0"/>
          </a:p>
          <a:p>
            <a:r>
              <a:rPr lang="en-NZ" dirty="0" smtClean="0"/>
              <a:t>What attitudes and exposure to participants have toward </a:t>
            </a:r>
            <a:r>
              <a:rPr lang="en-NZ" dirty="0" err="1" smtClean="0"/>
              <a:t>te</a:t>
            </a:r>
            <a:r>
              <a:rPr lang="en-NZ" dirty="0" smtClean="0"/>
              <a:t> reo Māori? (want to </a:t>
            </a:r>
            <a:r>
              <a:rPr lang="en-NZ" i="1" dirty="0" smtClean="0">
                <a:solidFill>
                  <a:srgbClr val="FF0000"/>
                </a:solidFill>
              </a:rPr>
              <a:t>reduce dimensionality </a:t>
            </a:r>
            <a:r>
              <a:rPr lang="en-NZ" i="1" dirty="0" smtClean="0">
                <a:solidFill>
                  <a:srgbClr val="FF0000"/>
                </a:solidFill>
              </a:rPr>
              <a:t>of independent variables </a:t>
            </a:r>
            <a:r>
              <a:rPr lang="en-NZ" dirty="0" smtClean="0"/>
              <a:t>then use </a:t>
            </a:r>
            <a:r>
              <a:rPr lang="en-NZ" dirty="0" smtClean="0"/>
              <a:t>to predict pronunciation)</a:t>
            </a:r>
          </a:p>
          <a:p>
            <a:r>
              <a:rPr lang="en-NZ" dirty="0" smtClean="0"/>
              <a:t>What acoustic variables </a:t>
            </a:r>
            <a:r>
              <a:rPr lang="en-NZ" dirty="0" err="1" smtClean="0"/>
              <a:t>covary</a:t>
            </a:r>
            <a:r>
              <a:rPr lang="en-NZ" dirty="0" smtClean="0"/>
              <a:t> in ‘dis/</a:t>
            </a:r>
            <a:r>
              <a:rPr lang="en-NZ" dirty="0" err="1" smtClean="0"/>
              <a:t>mis</a:t>
            </a:r>
            <a:r>
              <a:rPr lang="en-NZ" dirty="0" smtClean="0"/>
              <a:t>’ </a:t>
            </a:r>
            <a:r>
              <a:rPr lang="en-NZ" dirty="0" err="1" smtClean="0"/>
              <a:t>triphones</a:t>
            </a:r>
            <a:r>
              <a:rPr lang="en-NZ" dirty="0" smtClean="0"/>
              <a:t>? </a:t>
            </a:r>
            <a:r>
              <a:rPr lang="en-NZ" dirty="0" smtClean="0"/>
              <a:t>(</a:t>
            </a:r>
            <a:r>
              <a:rPr lang="en-NZ" i="1" dirty="0" smtClean="0">
                <a:solidFill>
                  <a:srgbClr val="FF0000"/>
                </a:solidFill>
              </a:rPr>
              <a:t>want to reduce </a:t>
            </a:r>
            <a:r>
              <a:rPr lang="en-NZ" i="1" dirty="0" smtClean="0">
                <a:solidFill>
                  <a:srgbClr val="FF0000"/>
                </a:solidFill>
              </a:rPr>
              <a:t>dimensionality of dependent variables</a:t>
            </a:r>
            <a:r>
              <a:rPr lang="en-NZ" dirty="0" smtClean="0"/>
              <a:t>, </a:t>
            </a:r>
            <a:r>
              <a:rPr lang="en-NZ" dirty="0" smtClean="0"/>
              <a:t>then investigate whether prefix status affects  pronunciation)   </a:t>
            </a:r>
          </a:p>
          <a:p>
            <a:r>
              <a:rPr lang="en-NZ" dirty="0" smtClean="0"/>
              <a:t>What vowels cluster together in terms of how </a:t>
            </a:r>
            <a:r>
              <a:rPr lang="en-NZ" dirty="0" err="1" smtClean="0"/>
              <a:t>sociolinguistically</a:t>
            </a:r>
            <a:r>
              <a:rPr lang="en-NZ" dirty="0" smtClean="0"/>
              <a:t> advanced they are, across speakers? (</a:t>
            </a:r>
            <a:r>
              <a:rPr lang="en-NZ" i="1" dirty="0" smtClean="0">
                <a:solidFill>
                  <a:srgbClr val="FF0000"/>
                </a:solidFill>
              </a:rPr>
              <a:t>want to explore degree to which things are associated</a:t>
            </a:r>
            <a:r>
              <a:rPr lang="en-NZ" dirty="0" smtClean="0"/>
              <a:t>).</a:t>
            </a:r>
          </a:p>
          <a:p>
            <a:r>
              <a:rPr lang="en-NZ" dirty="0" smtClean="0"/>
              <a:t>What vowels cluster together across time, in individuals’ </a:t>
            </a:r>
            <a:r>
              <a:rPr lang="en-NZ" dirty="0" smtClean="0"/>
              <a:t>monologues </a:t>
            </a:r>
            <a:r>
              <a:rPr lang="en-NZ" dirty="0" smtClean="0"/>
              <a:t>(</a:t>
            </a:r>
            <a:r>
              <a:rPr lang="en-NZ" i="1" dirty="0" smtClean="0">
                <a:solidFill>
                  <a:srgbClr val="FF0000"/>
                </a:solidFill>
              </a:rPr>
              <a:t>want to explore degree to which things are associated</a:t>
            </a:r>
            <a:r>
              <a:rPr lang="en-NZ" dirty="0" smtClean="0"/>
              <a:t>).</a:t>
            </a:r>
          </a:p>
          <a:p>
            <a:endParaRPr lang="en-NZ" dirty="0" smtClean="0"/>
          </a:p>
          <a:p>
            <a:endParaRPr lang="en-NZ" dirty="0" smtClean="0"/>
          </a:p>
          <a:p>
            <a:endParaRPr lang="en-NZ" dirty="0"/>
          </a:p>
        </p:txBody>
      </p:sp>
      <p:sp>
        <p:nvSpPr>
          <p:cNvPr id="4" name="TextBox 3"/>
          <p:cNvSpPr txBox="1"/>
          <p:nvPr/>
        </p:nvSpPr>
        <p:spPr>
          <a:xfrm>
            <a:off x="8552146" y="3202646"/>
            <a:ext cx="3261021" cy="369332"/>
          </a:xfrm>
          <a:prstGeom prst="rect">
            <a:avLst/>
          </a:prstGeom>
          <a:noFill/>
        </p:spPr>
        <p:txBody>
          <a:bodyPr wrap="none" rtlCol="0">
            <a:spAutoFit/>
          </a:bodyPr>
          <a:lstStyle/>
          <a:p>
            <a:r>
              <a:rPr lang="en-NZ" dirty="0" smtClean="0">
                <a:solidFill>
                  <a:schemeClr val="accent1">
                    <a:lumMod val="75000"/>
                  </a:schemeClr>
                </a:solidFill>
              </a:rPr>
              <a:t>EXTRACT </a:t>
            </a:r>
            <a:r>
              <a:rPr lang="en-NZ" dirty="0" smtClean="0">
                <a:solidFill>
                  <a:schemeClr val="accent1">
                    <a:lumMod val="75000"/>
                  </a:schemeClr>
                </a:solidFill>
              </a:rPr>
              <a:t>PC scores for SPEAKERS</a:t>
            </a:r>
            <a:endParaRPr lang="en-NZ" dirty="0">
              <a:solidFill>
                <a:schemeClr val="accent1">
                  <a:lumMod val="75000"/>
                </a:schemeClr>
              </a:solidFill>
            </a:endParaRPr>
          </a:p>
        </p:txBody>
      </p:sp>
      <p:sp>
        <p:nvSpPr>
          <p:cNvPr id="5" name="TextBox 4"/>
          <p:cNvSpPr txBox="1"/>
          <p:nvPr/>
        </p:nvSpPr>
        <p:spPr>
          <a:xfrm>
            <a:off x="8447385" y="4174250"/>
            <a:ext cx="3825150" cy="369332"/>
          </a:xfrm>
          <a:prstGeom prst="rect">
            <a:avLst/>
          </a:prstGeom>
          <a:noFill/>
        </p:spPr>
        <p:txBody>
          <a:bodyPr wrap="none" rtlCol="0">
            <a:spAutoFit/>
          </a:bodyPr>
          <a:lstStyle/>
          <a:p>
            <a:r>
              <a:rPr lang="en-NZ" dirty="0" smtClean="0">
                <a:solidFill>
                  <a:schemeClr val="accent1">
                    <a:lumMod val="75000"/>
                  </a:schemeClr>
                </a:solidFill>
              </a:rPr>
              <a:t>EXTRACT PC scores </a:t>
            </a:r>
            <a:r>
              <a:rPr lang="en-NZ" dirty="0" smtClean="0">
                <a:solidFill>
                  <a:schemeClr val="accent1">
                    <a:lumMod val="75000"/>
                  </a:schemeClr>
                </a:solidFill>
              </a:rPr>
              <a:t>for VOWEL </a:t>
            </a:r>
            <a:r>
              <a:rPr lang="en-NZ" dirty="0" smtClean="0">
                <a:solidFill>
                  <a:schemeClr val="accent1">
                    <a:lumMod val="75000"/>
                  </a:schemeClr>
                </a:solidFill>
              </a:rPr>
              <a:t>TOKENS</a:t>
            </a:r>
            <a:endParaRPr lang="en-NZ" dirty="0">
              <a:solidFill>
                <a:schemeClr val="accent1">
                  <a:lumMod val="75000"/>
                </a:schemeClr>
              </a:solidFill>
            </a:endParaRPr>
          </a:p>
        </p:txBody>
      </p:sp>
      <p:sp>
        <p:nvSpPr>
          <p:cNvPr id="6" name="TextBox 5"/>
          <p:cNvSpPr txBox="1"/>
          <p:nvPr/>
        </p:nvSpPr>
        <p:spPr>
          <a:xfrm>
            <a:off x="8137955" y="5983914"/>
            <a:ext cx="3849324" cy="646331"/>
          </a:xfrm>
          <a:prstGeom prst="rect">
            <a:avLst/>
          </a:prstGeom>
          <a:noFill/>
        </p:spPr>
        <p:txBody>
          <a:bodyPr wrap="none" rtlCol="0">
            <a:spAutoFit/>
          </a:bodyPr>
          <a:lstStyle/>
          <a:p>
            <a:r>
              <a:rPr lang="en-NZ" dirty="0" smtClean="0">
                <a:solidFill>
                  <a:schemeClr val="accent1">
                    <a:lumMod val="75000"/>
                  </a:schemeClr>
                </a:solidFill>
              </a:rPr>
              <a:t>INVESTIGATE ASSOCIATIONS </a:t>
            </a:r>
            <a:r>
              <a:rPr lang="en-NZ" dirty="0" smtClean="0">
                <a:solidFill>
                  <a:schemeClr val="accent1">
                    <a:lumMod val="75000"/>
                  </a:schemeClr>
                </a:solidFill>
              </a:rPr>
              <a:t> BETWEEN</a:t>
            </a:r>
          </a:p>
          <a:p>
            <a:r>
              <a:rPr lang="en-NZ" dirty="0" smtClean="0">
                <a:solidFill>
                  <a:schemeClr val="accent1">
                    <a:lumMod val="75000"/>
                  </a:schemeClr>
                </a:solidFill>
              </a:rPr>
              <a:t>LOADINGS </a:t>
            </a:r>
            <a:r>
              <a:rPr lang="en-NZ" dirty="0" smtClean="0">
                <a:solidFill>
                  <a:schemeClr val="accent1">
                    <a:lumMod val="75000"/>
                  </a:schemeClr>
                </a:solidFill>
              </a:rPr>
              <a:t>WITHIN </a:t>
            </a:r>
            <a:r>
              <a:rPr lang="en-NZ" dirty="0" smtClean="0">
                <a:solidFill>
                  <a:schemeClr val="accent1">
                    <a:lumMod val="75000"/>
                  </a:schemeClr>
                </a:solidFill>
              </a:rPr>
              <a:t>PCA</a:t>
            </a:r>
            <a:endParaRPr lang="en-NZ" dirty="0">
              <a:solidFill>
                <a:schemeClr val="accent1">
                  <a:lumMod val="75000"/>
                </a:schemeClr>
              </a:solidFill>
            </a:endParaRPr>
          </a:p>
        </p:txBody>
      </p:sp>
      <p:cxnSp>
        <p:nvCxnSpPr>
          <p:cNvPr id="8" name="Straight Arrow Connector 7"/>
          <p:cNvCxnSpPr/>
          <p:nvPr/>
        </p:nvCxnSpPr>
        <p:spPr>
          <a:xfrm flipH="1" flipV="1">
            <a:off x="7882324" y="6099291"/>
            <a:ext cx="305712" cy="283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8188036" y="4170375"/>
            <a:ext cx="364111" cy="222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8188036" y="3202646"/>
            <a:ext cx="401776" cy="206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10559143" y="5163349"/>
            <a:ext cx="774864" cy="753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35092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371" y="2604110"/>
            <a:ext cx="9514115" cy="1750176"/>
          </a:xfrm>
        </p:spPr>
        <p:txBody>
          <a:bodyPr>
            <a:noAutofit/>
          </a:bodyPr>
          <a:lstStyle/>
          <a:p>
            <a:r>
              <a:rPr lang="en-NZ" sz="2800" i="1" dirty="0"/>
              <a:t>Hashimoto, D. (2019). Loanword phonology in </a:t>
            </a:r>
            <a:r>
              <a:rPr lang="en-NZ" sz="2800" i="1" dirty="0" smtClean="0"/>
              <a:t/>
            </a:r>
            <a:br>
              <a:rPr lang="en-NZ" sz="2800" i="1" dirty="0" smtClean="0"/>
            </a:br>
            <a:r>
              <a:rPr lang="en-NZ" sz="2800" i="1" dirty="0" smtClean="0"/>
              <a:t>New </a:t>
            </a:r>
            <a:r>
              <a:rPr lang="en-NZ" sz="2800" i="1" dirty="0"/>
              <a:t>Zealand English: exemplar activation and message </a:t>
            </a:r>
            <a:r>
              <a:rPr lang="en-NZ" sz="2800" i="1" dirty="0" smtClean="0"/>
              <a:t>predictability. University of Canterbury </a:t>
            </a:r>
            <a:br>
              <a:rPr lang="en-NZ" sz="2800" i="1" dirty="0" smtClean="0"/>
            </a:br>
            <a:r>
              <a:rPr lang="en-NZ" sz="2800" i="1" dirty="0" smtClean="0"/>
              <a:t>PhD Thesis.</a:t>
            </a:r>
            <a:r>
              <a:rPr lang="en-NZ" sz="2800" dirty="0" smtClean="0"/>
              <a:t/>
            </a:r>
            <a:br>
              <a:rPr lang="en-NZ" sz="2800" dirty="0" smtClean="0"/>
            </a:br>
            <a:r>
              <a:rPr lang="en-NZ" sz="2800" dirty="0"/>
              <a:t/>
            </a:r>
            <a:br>
              <a:rPr lang="en-NZ" sz="2800" dirty="0"/>
            </a:br>
            <a:r>
              <a:rPr lang="en-NZ" sz="2800" dirty="0" smtClean="0"/>
              <a:t/>
            </a:r>
            <a:br>
              <a:rPr lang="en-NZ" sz="2800" dirty="0" smtClean="0"/>
            </a:br>
            <a:r>
              <a:rPr lang="en-NZ" sz="2800" dirty="0" smtClean="0"/>
              <a:t>Question:  </a:t>
            </a:r>
            <a:r>
              <a:rPr lang="en-NZ" sz="2800" dirty="0" smtClean="0">
                <a:solidFill>
                  <a:schemeClr val="accent1">
                    <a:lumMod val="75000"/>
                  </a:schemeClr>
                </a:solidFill>
              </a:rPr>
              <a:t>How do people’s answers to </a:t>
            </a:r>
            <a:r>
              <a:rPr lang="en-NZ" sz="2800" dirty="0" smtClean="0">
                <a:solidFill>
                  <a:schemeClr val="accent1">
                    <a:lumMod val="75000"/>
                  </a:schemeClr>
                </a:solidFill>
              </a:rPr>
              <a:t>a set of </a:t>
            </a:r>
            <a:r>
              <a:rPr lang="en-NZ" sz="2800" dirty="0">
                <a:solidFill>
                  <a:schemeClr val="accent1">
                    <a:lumMod val="75000"/>
                  </a:schemeClr>
                </a:solidFill>
              </a:rPr>
              <a:t> </a:t>
            </a:r>
            <a:r>
              <a:rPr lang="en-NZ" sz="2800" dirty="0" smtClean="0">
                <a:solidFill>
                  <a:schemeClr val="accent1">
                    <a:lumMod val="75000"/>
                  </a:schemeClr>
                </a:solidFill>
              </a:rPr>
              <a:t>survey </a:t>
            </a:r>
            <a:r>
              <a:rPr lang="en-NZ" sz="2800" dirty="0" smtClean="0">
                <a:solidFill>
                  <a:schemeClr val="accent1">
                    <a:lumMod val="75000"/>
                  </a:schemeClr>
                </a:solidFill>
              </a:rPr>
              <a:t>questions affect whether they will </a:t>
            </a:r>
            <a:r>
              <a:rPr lang="en-NZ" sz="2800" dirty="0" smtClean="0">
                <a:solidFill>
                  <a:schemeClr val="accent1">
                    <a:lumMod val="75000"/>
                  </a:schemeClr>
                </a:solidFill>
              </a:rPr>
              <a:t>use</a:t>
            </a:r>
            <a:r>
              <a:rPr lang="en-NZ" sz="2800" dirty="0">
                <a:solidFill>
                  <a:schemeClr val="accent1">
                    <a:lumMod val="75000"/>
                  </a:schemeClr>
                </a:solidFill>
              </a:rPr>
              <a:t> </a:t>
            </a:r>
            <a:r>
              <a:rPr lang="en-NZ" sz="2800" dirty="0" smtClean="0">
                <a:solidFill>
                  <a:schemeClr val="accent1">
                    <a:lumMod val="75000"/>
                  </a:schemeClr>
                </a:solidFill>
              </a:rPr>
              <a:t>structure </a:t>
            </a:r>
            <a:r>
              <a:rPr lang="en-NZ" sz="2800" dirty="0" smtClean="0">
                <a:solidFill>
                  <a:schemeClr val="accent1">
                    <a:lumMod val="75000"/>
                  </a:schemeClr>
                </a:solidFill>
              </a:rPr>
              <a:t>from Māori in their </a:t>
            </a:r>
            <a:br>
              <a:rPr lang="en-NZ" sz="2800" dirty="0" smtClean="0">
                <a:solidFill>
                  <a:schemeClr val="accent1">
                    <a:lumMod val="75000"/>
                  </a:schemeClr>
                </a:solidFill>
              </a:rPr>
            </a:br>
            <a:r>
              <a:rPr lang="en-NZ" sz="2800" dirty="0" smtClean="0">
                <a:solidFill>
                  <a:schemeClr val="accent1">
                    <a:lumMod val="75000"/>
                  </a:schemeClr>
                </a:solidFill>
              </a:rPr>
              <a:t>pronunciation of </a:t>
            </a:r>
            <a:r>
              <a:rPr lang="en-NZ" sz="2800" dirty="0" smtClean="0">
                <a:solidFill>
                  <a:schemeClr val="accent1">
                    <a:lumMod val="75000"/>
                  </a:schemeClr>
                </a:solidFill>
              </a:rPr>
              <a:t>Māori loanwords</a:t>
            </a:r>
            <a:r>
              <a:rPr lang="en-NZ" sz="2800" dirty="0" smtClean="0">
                <a:solidFill>
                  <a:schemeClr val="accent1">
                    <a:lumMod val="75000"/>
                  </a:schemeClr>
                </a:solidFill>
              </a:rPr>
              <a:t>?</a:t>
            </a:r>
            <a:r>
              <a:rPr lang="en-NZ" sz="2800" dirty="0" smtClean="0"/>
              <a:t/>
            </a:r>
            <a:br>
              <a:rPr lang="en-NZ" sz="2800" dirty="0" smtClean="0"/>
            </a:br>
            <a:r>
              <a:rPr lang="en-NZ" sz="2800" dirty="0"/>
              <a:t/>
            </a:r>
            <a:br>
              <a:rPr lang="en-NZ" sz="2800" dirty="0"/>
            </a:br>
            <a:r>
              <a:rPr lang="en-NZ" sz="2800" dirty="0" smtClean="0"/>
              <a:t>Problem:  </a:t>
            </a:r>
            <a:r>
              <a:rPr lang="en-NZ" sz="2800" dirty="0" smtClean="0"/>
              <a:t>The survey contains too </a:t>
            </a:r>
            <a:r>
              <a:rPr lang="en-NZ" sz="2800" dirty="0" smtClean="0"/>
              <a:t>many </a:t>
            </a:r>
            <a:r>
              <a:rPr lang="en-NZ" sz="2800" dirty="0" smtClean="0"/>
              <a:t>potential predictors </a:t>
            </a:r>
            <a:r>
              <a:rPr lang="en-NZ" sz="2800" dirty="0" smtClean="0"/>
              <a:t>for a regression model, and they’re probably all correlated.</a:t>
            </a:r>
            <a:br>
              <a:rPr lang="en-NZ" sz="2800" dirty="0" smtClean="0"/>
            </a:br>
            <a:r>
              <a:rPr lang="en-NZ" sz="2800" dirty="0"/>
              <a:t/>
            </a:r>
            <a:br>
              <a:rPr lang="en-NZ" sz="2800" dirty="0"/>
            </a:br>
            <a:r>
              <a:rPr lang="en-NZ" sz="2800" dirty="0" smtClean="0"/>
              <a:t>Solution:  PCA</a:t>
            </a:r>
            <a:endParaRPr lang="en-NZ" sz="2800" dirty="0"/>
          </a:p>
        </p:txBody>
      </p:sp>
      <p:sp>
        <p:nvSpPr>
          <p:cNvPr id="3" name="AutoShape 2" descr="Effect of Stress on the Realization of Plosives in New Zealand English -  Linguistic Society of New Zealan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pic>
        <p:nvPicPr>
          <p:cNvPr id="5" name="Picture 4"/>
          <p:cNvPicPr>
            <a:picLocks noChangeAspect="1"/>
          </p:cNvPicPr>
          <p:nvPr/>
        </p:nvPicPr>
        <p:blipFill>
          <a:blip r:embed="rId2"/>
          <a:stretch>
            <a:fillRect/>
          </a:stretch>
        </p:blipFill>
        <p:spPr>
          <a:xfrm>
            <a:off x="10048875" y="7937"/>
            <a:ext cx="2143125" cy="2143125"/>
          </a:xfrm>
          <a:prstGeom prst="rect">
            <a:avLst/>
          </a:prstGeom>
        </p:spPr>
      </p:pic>
    </p:spTree>
    <p:extLst>
      <p:ext uri="{BB962C8B-B14F-4D97-AF65-F5344CB8AC3E}">
        <p14:creationId xmlns:p14="http://schemas.microsoft.com/office/powerpoint/2010/main" val="16508954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pic>
        <p:nvPicPr>
          <p:cNvPr id="4" name="Content Placeholder 3"/>
          <p:cNvPicPr>
            <a:picLocks noGrp="1" noChangeAspect="1"/>
          </p:cNvPicPr>
          <p:nvPr>
            <p:ph idx="1"/>
          </p:nvPr>
        </p:nvPicPr>
        <p:blipFill rotWithShape="1">
          <a:blip r:embed="rId2"/>
          <a:srcRect l="12659" t="24655" r="34242" b="15192"/>
          <a:stretch/>
        </p:blipFill>
        <p:spPr>
          <a:xfrm>
            <a:off x="-46441" y="578348"/>
            <a:ext cx="5409053" cy="3445049"/>
          </a:xfrm>
          <a:prstGeom prst="rect">
            <a:avLst/>
          </a:prstGeom>
        </p:spPr>
      </p:pic>
      <p:pic>
        <p:nvPicPr>
          <p:cNvPr id="5" name="Picture 4"/>
          <p:cNvPicPr>
            <a:picLocks noChangeAspect="1"/>
          </p:cNvPicPr>
          <p:nvPr/>
        </p:nvPicPr>
        <p:blipFill rotWithShape="1">
          <a:blip r:embed="rId3"/>
          <a:srcRect l="14694" t="21875" r="29887" b="18750"/>
          <a:stretch/>
        </p:blipFill>
        <p:spPr>
          <a:xfrm>
            <a:off x="5510462" y="547279"/>
            <a:ext cx="6184877" cy="3725492"/>
          </a:xfrm>
          <a:prstGeom prst="rect">
            <a:avLst/>
          </a:prstGeom>
        </p:spPr>
      </p:pic>
      <p:pic>
        <p:nvPicPr>
          <p:cNvPr id="6" name="Picture 5"/>
          <p:cNvPicPr>
            <a:picLocks noChangeAspect="1"/>
          </p:cNvPicPr>
          <p:nvPr/>
        </p:nvPicPr>
        <p:blipFill rotWithShape="1">
          <a:blip r:embed="rId4"/>
          <a:srcRect l="13689" t="26786" r="39547" b="34562"/>
          <a:stretch/>
        </p:blipFill>
        <p:spPr>
          <a:xfrm>
            <a:off x="0" y="4272771"/>
            <a:ext cx="5362612" cy="2491975"/>
          </a:xfrm>
          <a:prstGeom prst="rect">
            <a:avLst/>
          </a:prstGeom>
        </p:spPr>
      </p:pic>
      <p:pic>
        <p:nvPicPr>
          <p:cNvPr id="7" name="Picture 6"/>
          <p:cNvPicPr>
            <a:picLocks noChangeAspect="1"/>
          </p:cNvPicPr>
          <p:nvPr/>
        </p:nvPicPr>
        <p:blipFill rotWithShape="1">
          <a:blip r:embed="rId4"/>
          <a:srcRect l="13690" t="67302" r="32347" b="7776"/>
          <a:stretch/>
        </p:blipFill>
        <p:spPr>
          <a:xfrm>
            <a:off x="5236887" y="4692316"/>
            <a:ext cx="7021286" cy="1823056"/>
          </a:xfrm>
          <a:prstGeom prst="rect">
            <a:avLst/>
          </a:prstGeom>
        </p:spPr>
      </p:pic>
    </p:spTree>
    <p:extLst>
      <p:ext uri="{BB962C8B-B14F-4D97-AF65-F5344CB8AC3E}">
        <p14:creationId xmlns:p14="http://schemas.microsoft.com/office/powerpoint/2010/main" val="7970314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7906"/>
            <a:ext cx="10341429" cy="5613990"/>
          </a:xfrm>
        </p:spPr>
        <p:txBody>
          <a:bodyPr>
            <a:normAutofit/>
          </a:bodyPr>
          <a:lstStyle/>
          <a:p>
            <a:pPr marL="0" indent="0">
              <a:buNone/>
            </a:pPr>
            <a:r>
              <a:rPr lang="en-NZ" dirty="0" smtClean="0"/>
              <a:t>Questions we should ask ourselves:</a:t>
            </a:r>
            <a:endParaRPr lang="en-NZ" dirty="0" smtClean="0"/>
          </a:p>
          <a:p>
            <a:endParaRPr lang="en-NZ" dirty="0"/>
          </a:p>
          <a:p>
            <a:r>
              <a:rPr lang="en-NZ" dirty="0" smtClean="0"/>
              <a:t>(1)  Is PCA appropriate?</a:t>
            </a:r>
          </a:p>
          <a:p>
            <a:endParaRPr lang="en-NZ" dirty="0"/>
          </a:p>
          <a:p>
            <a:r>
              <a:rPr lang="en-NZ" dirty="0" smtClean="0"/>
              <a:t>(2) How many PCAs should I consider?</a:t>
            </a:r>
          </a:p>
          <a:p>
            <a:endParaRPr lang="en-NZ" dirty="0"/>
          </a:p>
          <a:p>
            <a:r>
              <a:rPr lang="en-NZ" dirty="0" smtClean="0"/>
              <a:t>(3) Which variables (here, questions) are relevant to the interpretation of these PCs?</a:t>
            </a:r>
          </a:p>
          <a:p>
            <a:endParaRPr lang="en-NZ" dirty="0"/>
          </a:p>
          <a:p>
            <a:r>
              <a:rPr lang="en-NZ" i="1" dirty="0" smtClean="0"/>
              <a:t>Then we extract </a:t>
            </a:r>
            <a:r>
              <a:rPr lang="en-NZ" i="1" dirty="0" smtClean="0"/>
              <a:t>relevant PC scores </a:t>
            </a:r>
            <a:r>
              <a:rPr lang="en-NZ" i="1" dirty="0" smtClean="0"/>
              <a:t>for the speakers for use in our regression model.</a:t>
            </a:r>
          </a:p>
          <a:p>
            <a:endParaRPr lang="en-NZ" dirty="0"/>
          </a:p>
          <a:p>
            <a:endParaRPr lang="en-NZ" dirty="0"/>
          </a:p>
        </p:txBody>
      </p:sp>
    </p:spTree>
    <p:extLst>
      <p:ext uri="{BB962C8B-B14F-4D97-AF65-F5344CB8AC3E}">
        <p14:creationId xmlns:p14="http://schemas.microsoft.com/office/powerpoint/2010/main" val="38764618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We need:</a:t>
            </a:r>
            <a:endParaRPr lang="en-NZ" dirty="0"/>
          </a:p>
        </p:txBody>
      </p:sp>
      <p:sp>
        <p:nvSpPr>
          <p:cNvPr id="3" name="Content Placeholder 2"/>
          <p:cNvSpPr>
            <a:spLocks noGrp="1"/>
          </p:cNvSpPr>
          <p:nvPr>
            <p:ph idx="1"/>
          </p:nvPr>
        </p:nvSpPr>
        <p:spPr/>
        <p:txBody>
          <a:bodyPr/>
          <a:lstStyle/>
          <a:p>
            <a:r>
              <a:rPr lang="en-NZ" dirty="0" smtClean="0"/>
              <a:t>A row per ‘observation’</a:t>
            </a:r>
          </a:p>
          <a:p>
            <a:r>
              <a:rPr lang="en-NZ" dirty="0" smtClean="0"/>
              <a:t>A column for each measurement applying to the observation.  This should be numeric, and there should not be any missing measurements.</a:t>
            </a:r>
          </a:p>
          <a:p>
            <a:pPr lvl="1"/>
            <a:r>
              <a:rPr lang="en-NZ" dirty="0" smtClean="0"/>
              <a:t>If there are – consider excluding the row, or imputing the measurement.</a:t>
            </a:r>
          </a:p>
          <a:p>
            <a:pPr marL="457200" lvl="1" indent="0">
              <a:buNone/>
            </a:pPr>
            <a:endParaRPr lang="en-NZ" dirty="0" smtClean="0"/>
          </a:p>
          <a:p>
            <a:pPr marL="457200" lvl="1" indent="0">
              <a:buNone/>
            </a:pPr>
            <a:r>
              <a:rPr lang="en-NZ" i="1" dirty="0" smtClean="0"/>
              <a:t>Careful consideration of whether the </a:t>
            </a:r>
            <a:r>
              <a:rPr lang="en-NZ" i="1" dirty="0" err="1" smtClean="0"/>
              <a:t>dataframe</a:t>
            </a:r>
            <a:r>
              <a:rPr lang="en-NZ" i="1" dirty="0" smtClean="0"/>
              <a:t> contains a known source of covariation that is not what we’re are looking for.  Consider ways of ‘normalizing’ or removing this. (we’ll see examples of this later).</a:t>
            </a:r>
            <a:endParaRPr lang="en-NZ" i="1" dirty="0"/>
          </a:p>
        </p:txBody>
      </p:sp>
    </p:spTree>
    <p:extLst>
      <p:ext uri="{BB962C8B-B14F-4D97-AF65-F5344CB8AC3E}">
        <p14:creationId xmlns:p14="http://schemas.microsoft.com/office/powerpoint/2010/main" val="39925935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Our </a:t>
            </a:r>
            <a:r>
              <a:rPr lang="en-NZ" dirty="0" err="1" smtClean="0"/>
              <a:t>dataframe</a:t>
            </a:r>
            <a:endParaRPr lang="en-NZ" dirty="0"/>
          </a:p>
        </p:txBody>
      </p:sp>
      <p:sp>
        <p:nvSpPr>
          <p:cNvPr id="3" name="Content Placeholder 2"/>
          <p:cNvSpPr>
            <a:spLocks noGrp="1"/>
          </p:cNvSpPr>
          <p:nvPr>
            <p:ph idx="1"/>
          </p:nvPr>
        </p:nvSpPr>
        <p:spPr>
          <a:xfrm>
            <a:off x="838200" y="1449977"/>
            <a:ext cx="10515600" cy="4726986"/>
          </a:xfrm>
        </p:spPr>
        <p:txBody>
          <a:bodyPr/>
          <a:lstStyle/>
          <a:p>
            <a:r>
              <a:rPr lang="en-NZ" i="1" dirty="0" smtClean="0"/>
              <a:t>Based</a:t>
            </a:r>
            <a:r>
              <a:rPr lang="en-NZ" dirty="0" smtClean="0"/>
              <a:t> on Hashimoto’s data (not identical).</a:t>
            </a:r>
          </a:p>
          <a:p>
            <a:r>
              <a:rPr lang="en-NZ" dirty="0" smtClean="0"/>
              <a:t>96 </a:t>
            </a:r>
            <a:r>
              <a:rPr lang="en-NZ" dirty="0" smtClean="0"/>
              <a:t>rows (one per participant)</a:t>
            </a:r>
          </a:p>
          <a:p>
            <a:r>
              <a:rPr lang="en-NZ" dirty="0" smtClean="0"/>
              <a:t>26 columns (one per question – rating from 0 to 100).</a:t>
            </a:r>
            <a:endParaRPr lang="en-NZ" dirty="0"/>
          </a:p>
        </p:txBody>
      </p:sp>
      <p:pic>
        <p:nvPicPr>
          <p:cNvPr id="4" name="Picture 3"/>
          <p:cNvPicPr>
            <a:picLocks noChangeAspect="1"/>
          </p:cNvPicPr>
          <p:nvPr/>
        </p:nvPicPr>
        <p:blipFill rotWithShape="1">
          <a:blip r:embed="rId2"/>
          <a:srcRect t="69412" r="25935" b="7103"/>
          <a:stretch/>
        </p:blipFill>
        <p:spPr>
          <a:xfrm>
            <a:off x="0" y="2967795"/>
            <a:ext cx="11594559" cy="2066997"/>
          </a:xfrm>
          <a:prstGeom prst="rect">
            <a:avLst/>
          </a:prstGeom>
        </p:spPr>
      </p:pic>
      <p:sp>
        <p:nvSpPr>
          <p:cNvPr id="6" name="TextBox 5"/>
          <p:cNvSpPr txBox="1"/>
          <p:nvPr/>
        </p:nvSpPr>
        <p:spPr>
          <a:xfrm>
            <a:off x="690785" y="4795897"/>
            <a:ext cx="10501746" cy="2062103"/>
          </a:xfrm>
          <a:prstGeom prst="rect">
            <a:avLst/>
          </a:prstGeom>
          <a:noFill/>
        </p:spPr>
        <p:txBody>
          <a:bodyPr wrap="square" rtlCol="0">
            <a:spAutoFit/>
          </a:bodyPr>
          <a:lstStyle/>
          <a:p>
            <a:r>
              <a:rPr lang="en-NZ" sz="3200" dirty="0" smtClean="0"/>
              <a:t>We need to feed just the numeric columns into the </a:t>
            </a:r>
            <a:r>
              <a:rPr lang="en-NZ" sz="3200" dirty="0" smtClean="0"/>
              <a:t>PCA</a:t>
            </a:r>
          </a:p>
          <a:p>
            <a:endParaRPr lang="en-NZ" sz="3200" dirty="0"/>
          </a:p>
          <a:p>
            <a:r>
              <a:rPr lang="en-NZ" sz="3200" dirty="0" smtClean="0"/>
              <a:t>This is simple data, we don’t need to control any spurious variation in the </a:t>
            </a:r>
            <a:r>
              <a:rPr lang="en-NZ" sz="3200" dirty="0" err="1" smtClean="0"/>
              <a:t>dataframe</a:t>
            </a:r>
            <a:r>
              <a:rPr lang="en-NZ" sz="3200" dirty="0" smtClean="0"/>
              <a:t>.</a:t>
            </a:r>
            <a:endParaRPr lang="en-NZ" sz="3200" dirty="0"/>
          </a:p>
        </p:txBody>
      </p:sp>
    </p:spTree>
    <p:extLst>
      <p:ext uri="{BB962C8B-B14F-4D97-AF65-F5344CB8AC3E}">
        <p14:creationId xmlns:p14="http://schemas.microsoft.com/office/powerpoint/2010/main" val="27729333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Is PCA appropriate?</a:t>
            </a:r>
            <a:endParaRPr lang="en-NZ" dirty="0"/>
          </a:p>
        </p:txBody>
      </p:sp>
      <p:sp>
        <p:nvSpPr>
          <p:cNvPr id="3" name="Content Placeholder 2"/>
          <p:cNvSpPr>
            <a:spLocks noGrp="1"/>
          </p:cNvSpPr>
          <p:nvPr>
            <p:ph idx="1"/>
          </p:nvPr>
        </p:nvSpPr>
        <p:spPr/>
        <p:txBody>
          <a:bodyPr/>
          <a:lstStyle/>
          <a:p>
            <a:r>
              <a:rPr lang="en-NZ" dirty="0" smtClean="0"/>
              <a:t>PCA will find covariation in anything, even if it’s not really there.  So we should check our data and check that there is some structure in it that is above chance.   If so, then it is a good candidate for dimension reduction.</a:t>
            </a:r>
            <a:endParaRPr lang="en-NZ" dirty="0"/>
          </a:p>
        </p:txBody>
      </p:sp>
    </p:spTree>
    <p:extLst>
      <p:ext uri="{BB962C8B-B14F-4D97-AF65-F5344CB8AC3E}">
        <p14:creationId xmlns:p14="http://schemas.microsoft.com/office/powerpoint/2010/main" val="15340732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pic>
        <p:nvPicPr>
          <p:cNvPr id="4" name="Content Placeholder 3"/>
          <p:cNvPicPr>
            <a:picLocks noGrp="1" noChangeAspect="1"/>
          </p:cNvPicPr>
          <p:nvPr>
            <p:ph idx="1"/>
          </p:nvPr>
        </p:nvPicPr>
        <p:blipFill>
          <a:blip r:embed="rId2"/>
          <a:stretch>
            <a:fillRect/>
          </a:stretch>
        </p:blipFill>
        <p:spPr>
          <a:xfrm>
            <a:off x="457822" y="715327"/>
            <a:ext cx="9208692" cy="5690053"/>
          </a:xfrm>
          <a:prstGeom prst="rect">
            <a:avLst/>
          </a:prstGeom>
        </p:spPr>
      </p:pic>
    </p:spTree>
    <p:extLst>
      <p:ext uri="{BB962C8B-B14F-4D97-AF65-F5344CB8AC3E}">
        <p14:creationId xmlns:p14="http://schemas.microsoft.com/office/powerpoint/2010/main" val="3959762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pic>
        <p:nvPicPr>
          <p:cNvPr id="4" name="Content Placeholder 3"/>
          <p:cNvPicPr>
            <a:picLocks noGrp="1" noChangeAspect="1"/>
          </p:cNvPicPr>
          <p:nvPr>
            <p:ph idx="1"/>
          </p:nvPr>
        </p:nvPicPr>
        <p:blipFill>
          <a:blip r:embed="rId2"/>
          <a:stretch>
            <a:fillRect/>
          </a:stretch>
        </p:blipFill>
        <p:spPr>
          <a:xfrm>
            <a:off x="710837" y="866829"/>
            <a:ext cx="8716192" cy="5385737"/>
          </a:xfrm>
          <a:prstGeom prst="rect">
            <a:avLst/>
          </a:prstGeom>
        </p:spPr>
      </p:pic>
    </p:spTree>
    <p:extLst>
      <p:ext uri="{BB962C8B-B14F-4D97-AF65-F5344CB8AC3E}">
        <p14:creationId xmlns:p14="http://schemas.microsoft.com/office/powerpoint/2010/main" val="35528920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(1)  Is PCA appropriate?</a:t>
            </a:r>
            <a:br>
              <a:rPr lang="en-NZ" dirty="0" smtClean="0"/>
            </a:br>
            <a:endParaRPr lang="en-NZ" dirty="0"/>
          </a:p>
        </p:txBody>
      </p:sp>
      <p:sp>
        <p:nvSpPr>
          <p:cNvPr id="3" name="Content Placeholder 2"/>
          <p:cNvSpPr>
            <a:spLocks noGrp="1"/>
          </p:cNvSpPr>
          <p:nvPr>
            <p:ph idx="1"/>
          </p:nvPr>
        </p:nvSpPr>
        <p:spPr/>
        <p:txBody>
          <a:bodyPr/>
          <a:lstStyle/>
          <a:p>
            <a:r>
              <a:rPr lang="en-NZ" dirty="0" smtClean="0"/>
              <a:t>From the above plots, we see that we have non-random structure in our correlations, both in terms of magnitude and statistical significance.</a:t>
            </a:r>
          </a:p>
          <a:p>
            <a:endParaRPr lang="en-NZ" dirty="0"/>
          </a:p>
          <a:p>
            <a:r>
              <a:rPr lang="en-NZ" dirty="0" smtClean="0"/>
              <a:t>We conduct PCA</a:t>
            </a:r>
            <a:r>
              <a:rPr lang="en-NZ" dirty="0" smtClean="0"/>
              <a:t>!</a:t>
            </a:r>
            <a:endParaRPr lang="en-NZ" dirty="0"/>
          </a:p>
          <a:p>
            <a:pPr marL="0" indent="0">
              <a:buNone/>
            </a:pPr>
            <a:endParaRPr lang="en-NZ" dirty="0"/>
          </a:p>
        </p:txBody>
      </p:sp>
      <p:pic>
        <p:nvPicPr>
          <p:cNvPr id="4" name="Picture 3"/>
          <p:cNvPicPr>
            <a:picLocks noChangeAspect="1"/>
          </p:cNvPicPr>
          <p:nvPr/>
        </p:nvPicPr>
        <p:blipFill rotWithShape="1">
          <a:blip r:embed="rId2"/>
          <a:srcRect l="5703" t="31912" r="46593" b="57102"/>
          <a:stretch/>
        </p:blipFill>
        <p:spPr>
          <a:xfrm>
            <a:off x="471054" y="4540683"/>
            <a:ext cx="13681117" cy="1771217"/>
          </a:xfrm>
          <a:prstGeom prst="rect">
            <a:avLst/>
          </a:prstGeom>
        </p:spPr>
      </p:pic>
    </p:spTree>
    <p:extLst>
      <p:ext uri="{BB962C8B-B14F-4D97-AF65-F5344CB8AC3E}">
        <p14:creationId xmlns:p14="http://schemas.microsoft.com/office/powerpoint/2010/main" val="1445788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pic>
        <p:nvPicPr>
          <p:cNvPr id="11266" name="Picture 2" descr="Joshua Wilson Black"/>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50421" b="-50421"/>
          <a:stretch/>
        </p:blipFill>
        <p:spPr bwMode="auto">
          <a:xfrm>
            <a:off x="5778737" y="364946"/>
            <a:ext cx="3637189" cy="363718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108857" y="365125"/>
            <a:ext cx="1905000" cy="2400300"/>
          </a:xfrm>
          <a:prstGeom prst="rect">
            <a:avLst/>
          </a:prstGeom>
        </p:spPr>
      </p:pic>
      <p:sp>
        <p:nvSpPr>
          <p:cNvPr id="5" name="Rectangle 4"/>
          <p:cNvSpPr/>
          <p:nvPr/>
        </p:nvSpPr>
        <p:spPr>
          <a:xfrm>
            <a:off x="8495618" y="173010"/>
            <a:ext cx="3041662" cy="3323987"/>
          </a:xfrm>
          <a:prstGeom prst="rect">
            <a:avLst/>
          </a:prstGeom>
        </p:spPr>
        <p:txBody>
          <a:bodyPr wrap="square">
            <a:spAutoFit/>
          </a:bodyPr>
          <a:lstStyle/>
          <a:p>
            <a:endParaRPr lang="en-NZ" dirty="0"/>
          </a:p>
          <a:p>
            <a:r>
              <a:rPr lang="en-NZ" sz="2400" dirty="0">
                <a:solidFill>
                  <a:srgbClr val="FF0000"/>
                </a:solidFill>
              </a:rPr>
              <a:t>Joshua Wilson Black</a:t>
            </a:r>
            <a:r>
              <a:rPr lang="en-NZ" sz="2400" dirty="0"/>
              <a:t>, James Brand, Jen Hay and Lynn Clark. (in press</a:t>
            </a:r>
            <a:r>
              <a:rPr lang="en-NZ" sz="2400" dirty="0" smtClean="0"/>
              <a:t>) </a:t>
            </a:r>
            <a:r>
              <a:rPr lang="en-NZ" sz="2400" dirty="0"/>
              <a:t>Using Principal Component Analysis </a:t>
            </a:r>
            <a:r>
              <a:rPr lang="en-NZ" sz="2400" dirty="0" smtClean="0"/>
              <a:t>to explore </a:t>
            </a:r>
            <a:r>
              <a:rPr lang="en-NZ" sz="2400" dirty="0"/>
              <a:t>co-variation of </a:t>
            </a:r>
            <a:r>
              <a:rPr lang="en-NZ" sz="2400" dirty="0" smtClean="0"/>
              <a:t>vowels.  </a:t>
            </a:r>
            <a:r>
              <a:rPr lang="en-NZ" sz="2400" i="1" dirty="0" smtClean="0"/>
              <a:t>Language </a:t>
            </a:r>
            <a:r>
              <a:rPr lang="en-NZ" sz="2400" i="1" dirty="0"/>
              <a:t>and Linguistics Compass</a:t>
            </a:r>
          </a:p>
        </p:txBody>
      </p:sp>
      <p:sp>
        <p:nvSpPr>
          <p:cNvPr id="6" name="Rectangle 5"/>
          <p:cNvSpPr/>
          <p:nvPr/>
        </p:nvSpPr>
        <p:spPr>
          <a:xfrm>
            <a:off x="2115013" y="278648"/>
            <a:ext cx="3663724" cy="3416320"/>
          </a:xfrm>
          <a:prstGeom prst="rect">
            <a:avLst/>
          </a:prstGeom>
        </p:spPr>
        <p:txBody>
          <a:bodyPr wrap="square">
            <a:spAutoFit/>
          </a:bodyPr>
          <a:lstStyle/>
          <a:p>
            <a:r>
              <a:rPr lang="en-NZ" sz="2400" dirty="0">
                <a:solidFill>
                  <a:srgbClr val="FF0000"/>
                </a:solidFill>
              </a:rPr>
              <a:t>James Brand</a:t>
            </a:r>
            <a:r>
              <a:rPr lang="en-NZ" sz="2400" dirty="0"/>
              <a:t>, Jen Hay, Lynn Clark, Kevin Watson, </a:t>
            </a:r>
            <a:r>
              <a:rPr lang="en-NZ" sz="2400" dirty="0" err="1"/>
              <a:t>Márton</a:t>
            </a:r>
            <a:r>
              <a:rPr lang="en-NZ" sz="2400" dirty="0"/>
              <a:t> </a:t>
            </a:r>
            <a:r>
              <a:rPr lang="en-NZ" sz="2400" dirty="0" err="1" smtClean="0"/>
              <a:t>Sóskuthy</a:t>
            </a:r>
            <a:r>
              <a:rPr lang="en-NZ" sz="2400" dirty="0" smtClean="0"/>
              <a:t> (2021) Systematic </a:t>
            </a:r>
            <a:r>
              <a:rPr lang="en-NZ" sz="2400" dirty="0"/>
              <a:t>co-variation of monophthongs across speakers of New Zealand </a:t>
            </a:r>
            <a:r>
              <a:rPr lang="en-NZ" sz="2400" dirty="0" smtClean="0"/>
              <a:t>English, </a:t>
            </a:r>
            <a:r>
              <a:rPr lang="en-NZ" sz="2400" i="1" dirty="0" smtClean="0"/>
              <a:t>Journal </a:t>
            </a:r>
            <a:r>
              <a:rPr lang="en-NZ" sz="2400" i="1" dirty="0"/>
              <a:t>of </a:t>
            </a:r>
            <a:r>
              <a:rPr lang="en-NZ" sz="2400" i="1" dirty="0" smtClean="0"/>
              <a:t>Phonetics</a:t>
            </a:r>
            <a:r>
              <a:rPr lang="en-NZ" sz="2400" dirty="0" smtClean="0"/>
              <a:t>, Volume 88, 2021.</a:t>
            </a:r>
            <a:endParaRPr lang="en-NZ" sz="2400" dirty="0"/>
          </a:p>
        </p:txBody>
      </p:sp>
      <p:sp>
        <p:nvSpPr>
          <p:cNvPr id="8" name="TextBox 7"/>
          <p:cNvSpPr txBox="1"/>
          <p:nvPr/>
        </p:nvSpPr>
        <p:spPr>
          <a:xfrm>
            <a:off x="2823945" y="3811012"/>
            <a:ext cx="9546771" cy="3046988"/>
          </a:xfrm>
          <a:prstGeom prst="rect">
            <a:avLst/>
          </a:prstGeom>
          <a:noFill/>
        </p:spPr>
        <p:txBody>
          <a:bodyPr wrap="square" rtlCol="0">
            <a:spAutoFit/>
          </a:bodyPr>
          <a:lstStyle/>
          <a:p>
            <a:r>
              <a:rPr lang="en-NZ" sz="3200" dirty="0" smtClean="0">
                <a:solidFill>
                  <a:srgbClr val="FF0000"/>
                </a:solidFill>
              </a:rPr>
              <a:t>ME:  </a:t>
            </a:r>
          </a:p>
          <a:p>
            <a:pPr marL="457200" indent="-457200">
              <a:buFontTx/>
              <a:buChar char="-"/>
            </a:pPr>
            <a:r>
              <a:rPr lang="en-NZ" sz="3200" dirty="0" smtClean="0">
                <a:solidFill>
                  <a:srgbClr val="FF0000"/>
                </a:solidFill>
              </a:rPr>
              <a:t>Collaborator on the above papers.</a:t>
            </a:r>
          </a:p>
          <a:p>
            <a:pPr marL="457200" indent="-457200">
              <a:buFontTx/>
              <a:buChar char="-"/>
            </a:pPr>
            <a:r>
              <a:rPr lang="en-NZ" sz="3200" dirty="0" smtClean="0">
                <a:solidFill>
                  <a:srgbClr val="FF0000"/>
                </a:solidFill>
              </a:rPr>
              <a:t>A user of PCA for various projects.  </a:t>
            </a:r>
            <a:br>
              <a:rPr lang="en-NZ" sz="3200" dirty="0" smtClean="0">
                <a:solidFill>
                  <a:srgbClr val="FF0000"/>
                </a:solidFill>
              </a:rPr>
            </a:br>
            <a:r>
              <a:rPr lang="en-NZ" sz="3200" dirty="0" smtClean="0">
                <a:solidFill>
                  <a:srgbClr val="FF0000"/>
                </a:solidFill>
              </a:rPr>
              <a:t>Not:</a:t>
            </a:r>
          </a:p>
          <a:p>
            <a:pPr marL="285750" indent="-285750">
              <a:buFontTx/>
              <a:buChar char="-"/>
            </a:pPr>
            <a:r>
              <a:rPr lang="en-NZ" sz="3200" dirty="0" smtClean="0">
                <a:solidFill>
                  <a:srgbClr val="FF0000"/>
                </a:solidFill>
              </a:rPr>
              <a:t>An expert in the statistical underpinnings</a:t>
            </a:r>
          </a:p>
          <a:p>
            <a:pPr marL="285750" indent="-285750">
              <a:buFontTx/>
              <a:buChar char="-"/>
            </a:pPr>
            <a:r>
              <a:rPr lang="en-NZ" sz="3200" dirty="0" smtClean="0">
                <a:solidFill>
                  <a:srgbClr val="FF0000"/>
                </a:solidFill>
              </a:rPr>
              <a:t>An expert in R</a:t>
            </a:r>
            <a:endParaRPr lang="en-NZ" sz="3200" dirty="0">
              <a:solidFill>
                <a:srgbClr val="FF0000"/>
              </a:solidFill>
            </a:endParaRPr>
          </a:p>
        </p:txBody>
      </p:sp>
    </p:spTree>
    <p:extLst>
      <p:ext uri="{BB962C8B-B14F-4D97-AF65-F5344CB8AC3E}">
        <p14:creationId xmlns:p14="http://schemas.microsoft.com/office/powerpoint/2010/main" val="38690745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(2) How many </a:t>
            </a:r>
            <a:r>
              <a:rPr lang="en-NZ" dirty="0" smtClean="0"/>
              <a:t>PCs </a:t>
            </a:r>
            <a:r>
              <a:rPr lang="en-NZ" dirty="0" smtClean="0"/>
              <a:t>should I consider?</a:t>
            </a:r>
            <a:br>
              <a:rPr lang="en-NZ" dirty="0" smtClean="0"/>
            </a:br>
            <a:endParaRPr lang="en-NZ" dirty="0"/>
          </a:p>
        </p:txBody>
      </p:sp>
      <p:sp>
        <p:nvSpPr>
          <p:cNvPr id="5" name="AutoShape 2" descr="http://127.0.0.1:12854/chunk_output/s/F986A321/ckj5bmixzl14m/00000d.png?resize=28"/>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3" name="AutoShape 2" descr="http://127.0.0.1:31323/chunk_output/4224966CC8108B91/2FCBDE19/c8r40kdternou/000007.png"/>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pic>
        <p:nvPicPr>
          <p:cNvPr id="4" name="Picture 3"/>
          <p:cNvPicPr>
            <a:picLocks noChangeAspect="1"/>
          </p:cNvPicPr>
          <p:nvPr/>
        </p:nvPicPr>
        <p:blipFill>
          <a:blip r:embed="rId2"/>
          <a:stretch>
            <a:fillRect/>
          </a:stretch>
        </p:blipFill>
        <p:spPr>
          <a:xfrm>
            <a:off x="838201" y="1246537"/>
            <a:ext cx="8024466" cy="4958320"/>
          </a:xfrm>
          <a:prstGeom prst="rect">
            <a:avLst/>
          </a:prstGeom>
        </p:spPr>
      </p:pic>
      <p:sp>
        <p:nvSpPr>
          <p:cNvPr id="8" name="TextBox 7"/>
          <p:cNvSpPr txBox="1"/>
          <p:nvPr/>
        </p:nvSpPr>
        <p:spPr>
          <a:xfrm>
            <a:off x="9557657" y="3439886"/>
            <a:ext cx="2171620" cy="584775"/>
          </a:xfrm>
          <a:prstGeom prst="rect">
            <a:avLst/>
          </a:prstGeom>
          <a:noFill/>
        </p:spPr>
        <p:txBody>
          <a:bodyPr wrap="none" rtlCol="0">
            <a:spAutoFit/>
          </a:bodyPr>
          <a:lstStyle/>
          <a:p>
            <a:r>
              <a:rPr lang="en-NZ" sz="3200" dirty="0" smtClean="0">
                <a:solidFill>
                  <a:srgbClr val="FF0000"/>
                </a:solidFill>
              </a:rPr>
              <a:t>‘Elbow’ rule</a:t>
            </a:r>
            <a:endParaRPr lang="en-NZ" sz="3200" dirty="0">
              <a:solidFill>
                <a:srgbClr val="FF0000"/>
              </a:solidFill>
            </a:endParaRPr>
          </a:p>
        </p:txBody>
      </p:sp>
    </p:spTree>
    <p:extLst>
      <p:ext uri="{BB962C8B-B14F-4D97-AF65-F5344CB8AC3E}">
        <p14:creationId xmlns:p14="http://schemas.microsoft.com/office/powerpoint/2010/main" val="35368477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pic>
        <p:nvPicPr>
          <p:cNvPr id="3" name="Picture 2"/>
          <p:cNvPicPr>
            <a:picLocks noChangeAspect="1"/>
          </p:cNvPicPr>
          <p:nvPr/>
        </p:nvPicPr>
        <p:blipFill>
          <a:blip r:embed="rId2"/>
          <a:stretch>
            <a:fillRect/>
          </a:stretch>
        </p:blipFill>
        <p:spPr>
          <a:xfrm>
            <a:off x="-8015" y="653144"/>
            <a:ext cx="9693642" cy="5989704"/>
          </a:xfrm>
          <a:prstGeom prst="rect">
            <a:avLst/>
          </a:prstGeom>
        </p:spPr>
      </p:pic>
    </p:spTree>
    <p:extLst>
      <p:ext uri="{BB962C8B-B14F-4D97-AF65-F5344CB8AC3E}">
        <p14:creationId xmlns:p14="http://schemas.microsoft.com/office/powerpoint/2010/main" val="33744144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(3) Which variables (here, questions) are relevant to the interpretation of these PCs?</a:t>
            </a:r>
            <a:br>
              <a:rPr lang="en-NZ" dirty="0" smtClean="0"/>
            </a:br>
            <a:endParaRPr lang="en-NZ" dirty="0"/>
          </a:p>
        </p:txBody>
      </p:sp>
      <p:pic>
        <p:nvPicPr>
          <p:cNvPr id="8" name="Content Placeholder 7"/>
          <p:cNvPicPr>
            <a:picLocks noGrp="1" noChangeAspect="1"/>
          </p:cNvPicPr>
          <p:nvPr>
            <p:ph idx="1"/>
          </p:nvPr>
        </p:nvPicPr>
        <p:blipFill>
          <a:blip r:embed="rId2"/>
          <a:stretch>
            <a:fillRect/>
          </a:stretch>
        </p:blipFill>
        <p:spPr>
          <a:xfrm>
            <a:off x="1551053" y="1476103"/>
            <a:ext cx="8428970" cy="5208263"/>
          </a:xfrm>
          <a:prstGeom prst="rect">
            <a:avLst/>
          </a:prstGeom>
        </p:spPr>
      </p:pic>
    </p:spTree>
    <p:extLst>
      <p:ext uri="{BB962C8B-B14F-4D97-AF65-F5344CB8AC3E}">
        <p14:creationId xmlns:p14="http://schemas.microsoft.com/office/powerpoint/2010/main" val="39457626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pic>
        <p:nvPicPr>
          <p:cNvPr id="3" name="Picture 2"/>
          <p:cNvPicPr>
            <a:picLocks noChangeAspect="1"/>
          </p:cNvPicPr>
          <p:nvPr/>
        </p:nvPicPr>
        <p:blipFill>
          <a:blip r:embed="rId2"/>
          <a:stretch>
            <a:fillRect/>
          </a:stretch>
        </p:blipFill>
        <p:spPr>
          <a:xfrm>
            <a:off x="555738" y="1001486"/>
            <a:ext cx="9129889" cy="5641361"/>
          </a:xfrm>
          <a:prstGeom prst="rect">
            <a:avLst/>
          </a:prstGeom>
        </p:spPr>
      </p:pic>
      <p:sp>
        <p:nvSpPr>
          <p:cNvPr id="6" name="Oval 5"/>
          <p:cNvSpPr/>
          <p:nvPr/>
        </p:nvSpPr>
        <p:spPr>
          <a:xfrm>
            <a:off x="1119051" y="3248297"/>
            <a:ext cx="1097280" cy="90133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 name="TextBox 3"/>
          <p:cNvSpPr txBox="1"/>
          <p:nvPr/>
        </p:nvSpPr>
        <p:spPr>
          <a:xfrm>
            <a:off x="7895006" y="4826965"/>
            <a:ext cx="4114909" cy="1815882"/>
          </a:xfrm>
          <a:prstGeom prst="rect">
            <a:avLst/>
          </a:prstGeom>
          <a:noFill/>
        </p:spPr>
        <p:txBody>
          <a:bodyPr wrap="none" rtlCol="0">
            <a:spAutoFit/>
          </a:bodyPr>
          <a:lstStyle/>
          <a:p>
            <a:r>
              <a:rPr lang="en-NZ" sz="2800" dirty="0" smtClean="0">
                <a:solidFill>
                  <a:srgbClr val="FF0000"/>
                </a:solidFill>
              </a:rPr>
              <a:t>If confidence bars overlap, </a:t>
            </a:r>
          </a:p>
          <a:p>
            <a:r>
              <a:rPr lang="en-NZ" sz="2800" dirty="0">
                <a:solidFill>
                  <a:srgbClr val="FF0000"/>
                </a:solidFill>
              </a:rPr>
              <a:t>i</a:t>
            </a:r>
            <a:r>
              <a:rPr lang="en-NZ" sz="2800" dirty="0" smtClean="0">
                <a:solidFill>
                  <a:srgbClr val="FF0000"/>
                </a:solidFill>
              </a:rPr>
              <a:t>nclude a filtering step on </a:t>
            </a:r>
          </a:p>
          <a:p>
            <a:r>
              <a:rPr lang="en-NZ" sz="2800" dirty="0" smtClean="0">
                <a:solidFill>
                  <a:srgbClr val="FF0000"/>
                </a:solidFill>
              </a:rPr>
              <a:t>your interpretation</a:t>
            </a:r>
          </a:p>
          <a:p>
            <a:r>
              <a:rPr lang="en-NZ" sz="2800" dirty="0">
                <a:solidFill>
                  <a:srgbClr val="FF0000"/>
                </a:solidFill>
              </a:rPr>
              <a:t>p</a:t>
            </a:r>
            <a:r>
              <a:rPr lang="en-NZ" sz="2800" dirty="0" smtClean="0">
                <a:solidFill>
                  <a:srgbClr val="FF0000"/>
                </a:solidFill>
              </a:rPr>
              <a:t>lot. </a:t>
            </a:r>
            <a:endParaRPr lang="en-NZ" sz="2800" dirty="0">
              <a:solidFill>
                <a:srgbClr val="FF0000"/>
              </a:solidFill>
            </a:endParaRPr>
          </a:p>
        </p:txBody>
      </p:sp>
    </p:spTree>
    <p:extLst>
      <p:ext uri="{BB962C8B-B14F-4D97-AF65-F5344CB8AC3E}">
        <p14:creationId xmlns:p14="http://schemas.microsoft.com/office/powerpoint/2010/main" val="631228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pic>
        <p:nvPicPr>
          <p:cNvPr id="8" name="Picture 7"/>
          <p:cNvPicPr>
            <a:picLocks noChangeAspect="1"/>
          </p:cNvPicPr>
          <p:nvPr/>
        </p:nvPicPr>
        <p:blipFill>
          <a:blip r:embed="rId2"/>
          <a:stretch>
            <a:fillRect/>
          </a:stretch>
        </p:blipFill>
        <p:spPr>
          <a:xfrm>
            <a:off x="503448" y="783771"/>
            <a:ext cx="9522234" cy="5883791"/>
          </a:xfrm>
          <a:prstGeom prst="rect">
            <a:avLst/>
          </a:prstGeom>
        </p:spPr>
      </p:pic>
    </p:spTree>
    <p:extLst>
      <p:ext uri="{BB962C8B-B14F-4D97-AF65-F5344CB8AC3E}">
        <p14:creationId xmlns:p14="http://schemas.microsoft.com/office/powerpoint/2010/main" val="22406289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pic>
        <p:nvPicPr>
          <p:cNvPr id="4" name="Content Placeholder 3"/>
          <p:cNvPicPr>
            <a:picLocks noGrp="1" noChangeAspect="1"/>
          </p:cNvPicPr>
          <p:nvPr>
            <p:ph idx="1"/>
          </p:nvPr>
        </p:nvPicPr>
        <p:blipFill>
          <a:blip r:embed="rId2"/>
          <a:stretch>
            <a:fillRect/>
          </a:stretch>
        </p:blipFill>
        <p:spPr>
          <a:xfrm>
            <a:off x="0" y="365125"/>
            <a:ext cx="9878480" cy="6103916"/>
          </a:xfrm>
          <a:prstGeom prst="rect">
            <a:avLst/>
          </a:prstGeom>
        </p:spPr>
      </p:pic>
    </p:spTree>
    <p:extLst>
      <p:ext uri="{BB962C8B-B14F-4D97-AF65-F5344CB8AC3E}">
        <p14:creationId xmlns:p14="http://schemas.microsoft.com/office/powerpoint/2010/main" val="42112319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We can then extract the speaker scores, for use in our subsequent analysis.</a:t>
            </a:r>
            <a:endParaRPr lang="en-NZ" dirty="0"/>
          </a:p>
        </p:txBody>
      </p:sp>
      <p:pic>
        <p:nvPicPr>
          <p:cNvPr id="5" name="Content Placeholder 4"/>
          <p:cNvPicPr>
            <a:picLocks noGrp="1" noChangeAspect="1"/>
          </p:cNvPicPr>
          <p:nvPr>
            <p:ph idx="1"/>
          </p:nvPr>
        </p:nvPicPr>
        <p:blipFill rotWithShape="1">
          <a:blip r:embed="rId2"/>
          <a:srcRect t="34748" r="63277" b="5663"/>
          <a:stretch/>
        </p:blipFill>
        <p:spPr>
          <a:xfrm>
            <a:off x="838200" y="2299063"/>
            <a:ext cx="4765766" cy="4347854"/>
          </a:xfrm>
          <a:prstGeom prst="rect">
            <a:avLst/>
          </a:prstGeom>
        </p:spPr>
      </p:pic>
    </p:spTree>
    <p:extLst>
      <p:ext uri="{BB962C8B-B14F-4D97-AF65-F5344CB8AC3E}">
        <p14:creationId xmlns:p14="http://schemas.microsoft.com/office/powerpoint/2010/main" val="19768696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Summary</a:t>
            </a:r>
            <a:endParaRPr lang="en-NZ" dirty="0"/>
          </a:p>
        </p:txBody>
      </p:sp>
      <p:sp>
        <p:nvSpPr>
          <p:cNvPr id="3" name="Content Placeholder 2"/>
          <p:cNvSpPr>
            <a:spLocks noGrp="1"/>
          </p:cNvSpPr>
          <p:nvPr>
            <p:ph idx="1"/>
          </p:nvPr>
        </p:nvSpPr>
        <p:spPr/>
        <p:txBody>
          <a:bodyPr/>
          <a:lstStyle/>
          <a:p>
            <a:endParaRPr lang="en-NZ" dirty="0" smtClean="0"/>
          </a:p>
          <a:p>
            <a:r>
              <a:rPr lang="en-NZ" dirty="0" smtClean="0"/>
              <a:t>Reduced questionnaire down to just a couple of predictors.</a:t>
            </a:r>
          </a:p>
          <a:p>
            <a:endParaRPr lang="en-NZ" dirty="0"/>
          </a:p>
          <a:p>
            <a:r>
              <a:rPr lang="en-NZ" dirty="0" smtClean="0"/>
              <a:t>We </a:t>
            </a:r>
            <a:r>
              <a:rPr lang="en-NZ" i="1" dirty="0" smtClean="0">
                <a:solidFill>
                  <a:srgbClr val="FF0000"/>
                </a:solidFill>
              </a:rPr>
              <a:t>reduced the dimensionality </a:t>
            </a:r>
            <a:r>
              <a:rPr lang="en-NZ" i="1" dirty="0">
                <a:solidFill>
                  <a:srgbClr val="FF0000"/>
                </a:solidFill>
              </a:rPr>
              <a:t>of independent variables </a:t>
            </a:r>
            <a:r>
              <a:rPr lang="en-NZ" dirty="0"/>
              <a:t>to use to predict </a:t>
            </a:r>
            <a:r>
              <a:rPr lang="en-NZ" dirty="0" smtClean="0"/>
              <a:t>pronunciation in another model.</a:t>
            </a:r>
          </a:p>
          <a:p>
            <a:endParaRPr lang="en-NZ" dirty="0"/>
          </a:p>
          <a:p>
            <a:r>
              <a:rPr lang="en-NZ" dirty="0" smtClean="0"/>
              <a:t>Questions before we go onto another example?</a:t>
            </a:r>
            <a:endParaRPr lang="en-NZ" dirty="0"/>
          </a:p>
          <a:p>
            <a:pPr marL="0" indent="0">
              <a:buNone/>
            </a:pPr>
            <a:endParaRPr lang="en-NZ" dirty="0"/>
          </a:p>
        </p:txBody>
      </p:sp>
    </p:spTree>
    <p:extLst>
      <p:ext uri="{BB962C8B-B14F-4D97-AF65-F5344CB8AC3E}">
        <p14:creationId xmlns:p14="http://schemas.microsoft.com/office/powerpoint/2010/main" val="21154980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 2.  </a:t>
            </a:r>
            <a:endParaRPr lang="en-NZ" dirty="0"/>
          </a:p>
        </p:txBody>
      </p:sp>
      <p:sp>
        <p:nvSpPr>
          <p:cNvPr id="3" name="Content Placeholder 2"/>
          <p:cNvSpPr>
            <a:spLocks noGrp="1"/>
          </p:cNvSpPr>
          <p:nvPr>
            <p:ph idx="1"/>
          </p:nvPr>
        </p:nvSpPr>
        <p:spPr>
          <a:xfrm>
            <a:off x="595085" y="1630136"/>
            <a:ext cx="10515600" cy="4351338"/>
          </a:xfrm>
        </p:spPr>
        <p:txBody>
          <a:bodyPr/>
          <a:lstStyle/>
          <a:p>
            <a:r>
              <a:rPr lang="en-NZ" dirty="0"/>
              <a:t>What acoustic variables </a:t>
            </a:r>
            <a:r>
              <a:rPr lang="en-NZ" dirty="0" err="1"/>
              <a:t>covary</a:t>
            </a:r>
            <a:r>
              <a:rPr lang="en-NZ" dirty="0"/>
              <a:t> in ‘dis/</a:t>
            </a:r>
            <a:r>
              <a:rPr lang="en-NZ" dirty="0" err="1"/>
              <a:t>mis</a:t>
            </a:r>
            <a:r>
              <a:rPr lang="en-NZ" dirty="0"/>
              <a:t>’ </a:t>
            </a:r>
            <a:r>
              <a:rPr lang="en-NZ" dirty="0" err="1"/>
              <a:t>triphones</a:t>
            </a:r>
            <a:r>
              <a:rPr lang="en-NZ" dirty="0"/>
              <a:t>? (</a:t>
            </a:r>
            <a:r>
              <a:rPr lang="en-NZ" i="1" dirty="0">
                <a:solidFill>
                  <a:srgbClr val="FF0000"/>
                </a:solidFill>
              </a:rPr>
              <a:t>want to reduce dimensionality of dependent variables</a:t>
            </a:r>
            <a:r>
              <a:rPr lang="en-NZ" dirty="0"/>
              <a:t>, then investigate whether prefix status affects  pronunciation)   </a:t>
            </a:r>
            <a:endParaRPr lang="en-NZ" dirty="0" smtClean="0"/>
          </a:p>
          <a:p>
            <a:pPr marL="0" indent="0">
              <a:buNone/>
            </a:pPr>
            <a:endParaRPr lang="en-NZ" dirty="0"/>
          </a:p>
          <a:p>
            <a:pPr marL="0" indent="0">
              <a:buNone/>
            </a:pPr>
            <a:r>
              <a:rPr lang="en-NZ" dirty="0" smtClean="0"/>
              <a:t>Data from manuscript in progress.  Collaborators:</a:t>
            </a:r>
          </a:p>
          <a:p>
            <a:pPr marL="0" indent="0">
              <a:buNone/>
            </a:pPr>
            <a:endParaRPr lang="en-NZ" dirty="0"/>
          </a:p>
          <a:p>
            <a:pPr marL="0" indent="0">
              <a:buNone/>
            </a:pPr>
            <a:r>
              <a:rPr lang="en-NZ" i="1" dirty="0" smtClean="0"/>
              <a:t>Sarah Hawkins, Jane Stuart-Smith, Rachel Smith, Robert Fromont.</a:t>
            </a:r>
            <a:endParaRPr lang="en-NZ" i="1" dirty="0"/>
          </a:p>
          <a:p>
            <a:pPr marL="0" indent="0">
              <a:buNone/>
            </a:pPr>
            <a:endParaRPr lang="en-NZ" dirty="0"/>
          </a:p>
        </p:txBody>
      </p:sp>
      <p:pic>
        <p:nvPicPr>
          <p:cNvPr id="13314" name="Picture 2" descr="Image result for sarah hawkins photo phonet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155" y="5013551"/>
            <a:ext cx="1844450" cy="1844450"/>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robert fromont from www.canterbury.ac.n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pic>
        <p:nvPicPr>
          <p:cNvPr id="5" name="Picture 4"/>
          <p:cNvPicPr>
            <a:picLocks noChangeAspect="1"/>
          </p:cNvPicPr>
          <p:nvPr/>
        </p:nvPicPr>
        <p:blipFill>
          <a:blip r:embed="rId3"/>
          <a:stretch>
            <a:fillRect/>
          </a:stretch>
        </p:blipFill>
        <p:spPr>
          <a:xfrm>
            <a:off x="8325529" y="5013551"/>
            <a:ext cx="1907042" cy="1907042"/>
          </a:xfrm>
          <a:prstGeom prst="rect">
            <a:avLst/>
          </a:prstGeom>
        </p:spPr>
      </p:pic>
      <p:pic>
        <p:nvPicPr>
          <p:cNvPr id="6" name="Picture 5"/>
          <p:cNvPicPr>
            <a:picLocks noChangeAspect="1"/>
          </p:cNvPicPr>
          <p:nvPr/>
        </p:nvPicPr>
        <p:blipFill>
          <a:blip r:embed="rId4"/>
          <a:stretch>
            <a:fillRect/>
          </a:stretch>
        </p:blipFill>
        <p:spPr>
          <a:xfrm>
            <a:off x="3374570" y="4911273"/>
            <a:ext cx="1946728" cy="1946728"/>
          </a:xfrm>
          <a:prstGeom prst="rect">
            <a:avLst/>
          </a:prstGeom>
        </p:spPr>
      </p:pic>
      <p:sp>
        <p:nvSpPr>
          <p:cNvPr id="7" name="AutoShape 6" descr="Rachel SMITH | Senior Lecturer | PhD | University of Glasgow, Glasgow |  UofG | School of Critical Studie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pic>
        <p:nvPicPr>
          <p:cNvPr id="8" name="Picture 7"/>
          <p:cNvPicPr>
            <a:picLocks noChangeAspect="1"/>
          </p:cNvPicPr>
          <p:nvPr/>
        </p:nvPicPr>
        <p:blipFill>
          <a:blip r:embed="rId5"/>
          <a:stretch>
            <a:fillRect/>
          </a:stretch>
        </p:blipFill>
        <p:spPr>
          <a:xfrm>
            <a:off x="5852885" y="4971936"/>
            <a:ext cx="1927679" cy="1927679"/>
          </a:xfrm>
          <a:prstGeom prst="rect">
            <a:avLst/>
          </a:prstGeom>
        </p:spPr>
      </p:pic>
    </p:spTree>
    <p:extLst>
      <p:ext uri="{BB962C8B-B14F-4D97-AF65-F5344CB8AC3E}">
        <p14:creationId xmlns:p14="http://schemas.microsoft.com/office/powerpoint/2010/main" val="25992276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754" y="2559684"/>
            <a:ext cx="2416629" cy="1325563"/>
          </a:xfrm>
        </p:spPr>
        <p:txBody>
          <a:bodyPr>
            <a:normAutofit fontScale="90000"/>
          </a:bodyPr>
          <a:lstStyle/>
          <a:p>
            <a:r>
              <a:rPr lang="en-NZ" sz="2000" b="1" dirty="0" smtClean="0"/>
              <a:t>Example 2.</a:t>
            </a:r>
            <a:r>
              <a:rPr lang="en-NZ" sz="2000" dirty="0" smtClean="0"/>
              <a:t/>
            </a:r>
            <a:br>
              <a:rPr lang="en-NZ" sz="2000" dirty="0" smtClean="0"/>
            </a:br>
            <a:r>
              <a:rPr lang="en-NZ" sz="2000" dirty="0"/>
              <a:t/>
            </a:r>
            <a:br>
              <a:rPr lang="en-NZ" sz="2000" dirty="0"/>
            </a:br>
            <a:r>
              <a:rPr lang="en-NZ" sz="2000" dirty="0" smtClean="0"/>
              <a:t>14 different acoustic</a:t>
            </a:r>
            <a:br>
              <a:rPr lang="en-NZ" sz="2000" dirty="0" smtClean="0"/>
            </a:br>
            <a:r>
              <a:rPr lang="en-NZ" sz="2000" dirty="0" smtClean="0"/>
              <a:t>measures of </a:t>
            </a:r>
            <a:r>
              <a:rPr lang="en-NZ" sz="2000" dirty="0" err="1" smtClean="0"/>
              <a:t>mis</a:t>
            </a:r>
            <a:r>
              <a:rPr lang="en-NZ" sz="2000" dirty="0" smtClean="0"/>
              <a:t> or dis </a:t>
            </a:r>
            <a:r>
              <a:rPr lang="en-NZ" sz="2000" dirty="0" err="1" smtClean="0"/>
              <a:t>triphones</a:t>
            </a:r>
            <a:r>
              <a:rPr lang="en-NZ" sz="2000" dirty="0" smtClean="0"/>
              <a:t>.</a:t>
            </a:r>
            <a:br>
              <a:rPr lang="en-NZ" sz="2000" dirty="0" smtClean="0"/>
            </a:br>
            <a:r>
              <a:rPr lang="en-NZ" sz="2000" dirty="0" smtClean="0"/>
              <a:t/>
            </a:r>
            <a:br>
              <a:rPr lang="en-NZ" sz="2000" dirty="0" smtClean="0"/>
            </a:br>
            <a:r>
              <a:rPr lang="en-NZ" sz="2000" dirty="0" smtClean="0"/>
              <a:t>We are interested in whether the acoustics is affected by whether the phonemes are a prefix or not.</a:t>
            </a:r>
            <a:br>
              <a:rPr lang="en-NZ" sz="2000" dirty="0" smtClean="0"/>
            </a:br>
            <a:r>
              <a:rPr lang="en-NZ" sz="2000" dirty="0"/>
              <a:t/>
            </a:r>
            <a:br>
              <a:rPr lang="en-NZ" sz="2000" dirty="0"/>
            </a:br>
            <a:r>
              <a:rPr lang="en-NZ" sz="2000" dirty="0" smtClean="0"/>
              <a:t>14 different models seems overkill, and lots of these are correlated.</a:t>
            </a:r>
            <a:br>
              <a:rPr lang="en-NZ" sz="2000" dirty="0" smtClean="0"/>
            </a:br>
            <a:r>
              <a:rPr lang="en-NZ" sz="2000" dirty="0"/>
              <a:t/>
            </a:r>
            <a:br>
              <a:rPr lang="en-NZ" sz="2000" dirty="0"/>
            </a:br>
            <a:r>
              <a:rPr lang="en-NZ" sz="2000" dirty="0" smtClean="0"/>
              <a:t>Can we reduce dimensionality so we only have a few dimensions as the dependent variables?</a:t>
            </a:r>
            <a:endParaRPr lang="en-NZ" sz="2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16002900"/>
              </p:ext>
            </p:extLst>
          </p:nvPr>
        </p:nvGraphicFramePr>
        <p:xfrm>
          <a:off x="2719252" y="156119"/>
          <a:ext cx="9350827" cy="6438900"/>
        </p:xfrm>
        <a:graphic>
          <a:graphicData uri="http://schemas.openxmlformats.org/drawingml/2006/table">
            <a:tbl>
              <a:tblPr firstRow="1" firstCol="1" lastRow="1" lastCol="1">
                <a:tableStyleId>{5C22544A-7EE6-4342-B048-85BDC9FD1C3A}</a:tableStyleId>
              </a:tblPr>
              <a:tblGrid>
                <a:gridCol w="1310628">
                  <a:extLst>
                    <a:ext uri="{9D8B030D-6E8A-4147-A177-3AD203B41FA5}">
                      <a16:colId xmlns:a16="http://schemas.microsoft.com/office/drawing/2014/main" val="1166908451"/>
                    </a:ext>
                  </a:extLst>
                </a:gridCol>
                <a:gridCol w="8040199">
                  <a:extLst>
                    <a:ext uri="{9D8B030D-6E8A-4147-A177-3AD203B41FA5}">
                      <a16:colId xmlns:a16="http://schemas.microsoft.com/office/drawing/2014/main" val="3303005207"/>
                    </a:ext>
                  </a:extLst>
                </a:gridCol>
              </a:tblGrid>
              <a:tr h="279422">
                <a:tc>
                  <a:txBody>
                    <a:bodyPr/>
                    <a:lstStyle/>
                    <a:p>
                      <a:pPr>
                        <a:spcBef>
                          <a:spcPts val="180"/>
                        </a:spcBef>
                        <a:spcAft>
                          <a:spcPts val="180"/>
                        </a:spcAft>
                      </a:pPr>
                      <a:r>
                        <a:rPr lang="en-US" sz="1800" b="1">
                          <a:solidFill>
                            <a:schemeClr val="tx1"/>
                          </a:solidFill>
                          <a:effectLst/>
                        </a:rPr>
                        <a:t>Measure</a:t>
                      </a:r>
                      <a:endParaRPr lang="en-NZ" sz="1800" b="1">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nchor="b"/>
                </a:tc>
                <a:tc>
                  <a:txBody>
                    <a:bodyPr/>
                    <a:lstStyle/>
                    <a:p>
                      <a:pPr>
                        <a:spcBef>
                          <a:spcPts val="180"/>
                        </a:spcBef>
                        <a:spcAft>
                          <a:spcPts val="180"/>
                        </a:spcAft>
                      </a:pPr>
                      <a:r>
                        <a:rPr lang="en-US" sz="1800" b="1" dirty="0">
                          <a:solidFill>
                            <a:schemeClr val="tx1"/>
                          </a:solidFill>
                          <a:effectLst/>
                        </a:rPr>
                        <a:t>Description</a:t>
                      </a:r>
                      <a:endParaRPr lang="en-NZ" sz="1800" b="1"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nchor="b"/>
                </a:tc>
                <a:extLst>
                  <a:ext uri="{0D108BD9-81ED-4DB2-BD59-A6C34878D82A}">
                    <a16:rowId xmlns:a16="http://schemas.microsoft.com/office/drawing/2014/main" val="1461862472"/>
                  </a:ext>
                </a:extLst>
              </a:tr>
              <a:tr h="279422">
                <a:tc>
                  <a:txBody>
                    <a:bodyPr/>
                    <a:lstStyle/>
                    <a:p>
                      <a:pPr>
                        <a:spcBef>
                          <a:spcPts val="180"/>
                        </a:spcBef>
                        <a:spcAft>
                          <a:spcPts val="180"/>
                        </a:spcAft>
                      </a:pPr>
                      <a:r>
                        <a:rPr lang="en-US" sz="1800" b="0">
                          <a:solidFill>
                            <a:schemeClr val="tx1"/>
                          </a:solidFill>
                          <a:effectLst/>
                        </a:rPr>
                        <a:t>tri-dur</a:t>
                      </a:r>
                      <a:endParaRPr lang="en-NZ" sz="1800" b="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tc>
                  <a:txBody>
                    <a:bodyPr/>
                    <a:lstStyle/>
                    <a:p>
                      <a:pPr>
                        <a:spcBef>
                          <a:spcPts val="180"/>
                        </a:spcBef>
                        <a:spcAft>
                          <a:spcPts val="180"/>
                        </a:spcAft>
                      </a:pPr>
                      <a:r>
                        <a:rPr lang="en-US" sz="1800" b="0">
                          <a:solidFill>
                            <a:schemeClr val="tx1"/>
                          </a:solidFill>
                          <a:effectLst/>
                        </a:rPr>
                        <a:t>Duration of the full mis or dis triphone.</a:t>
                      </a:r>
                      <a:endParaRPr lang="en-NZ" sz="1800" b="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extLst>
                  <a:ext uri="{0D108BD9-81ED-4DB2-BD59-A6C34878D82A}">
                    <a16:rowId xmlns:a16="http://schemas.microsoft.com/office/drawing/2014/main" val="794539244"/>
                  </a:ext>
                </a:extLst>
              </a:tr>
              <a:tr h="279422">
                <a:tc>
                  <a:txBody>
                    <a:bodyPr/>
                    <a:lstStyle/>
                    <a:p>
                      <a:pPr>
                        <a:spcBef>
                          <a:spcPts val="180"/>
                        </a:spcBef>
                        <a:spcAft>
                          <a:spcPts val="180"/>
                        </a:spcAft>
                      </a:pPr>
                      <a:r>
                        <a:rPr lang="en-US" sz="1800" b="0">
                          <a:solidFill>
                            <a:schemeClr val="tx1"/>
                          </a:solidFill>
                          <a:effectLst/>
                        </a:rPr>
                        <a:t>o-dur</a:t>
                      </a:r>
                      <a:endParaRPr lang="en-NZ" sz="1800" b="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tc>
                  <a:txBody>
                    <a:bodyPr/>
                    <a:lstStyle/>
                    <a:p>
                      <a:pPr>
                        <a:spcBef>
                          <a:spcPts val="180"/>
                        </a:spcBef>
                        <a:spcAft>
                          <a:spcPts val="180"/>
                        </a:spcAft>
                      </a:pPr>
                      <a:r>
                        <a:rPr lang="en-US" sz="1800" b="0">
                          <a:solidFill>
                            <a:schemeClr val="tx1"/>
                          </a:solidFill>
                          <a:effectLst/>
                        </a:rPr>
                        <a:t>Duration of the first syllable onset, [m] or [d]</a:t>
                      </a:r>
                      <a:endParaRPr lang="en-NZ" sz="1800" b="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extLst>
                  <a:ext uri="{0D108BD9-81ED-4DB2-BD59-A6C34878D82A}">
                    <a16:rowId xmlns:a16="http://schemas.microsoft.com/office/drawing/2014/main" val="2884940598"/>
                  </a:ext>
                </a:extLst>
              </a:tr>
              <a:tr h="279422">
                <a:tc>
                  <a:txBody>
                    <a:bodyPr/>
                    <a:lstStyle/>
                    <a:p>
                      <a:pPr>
                        <a:spcBef>
                          <a:spcPts val="180"/>
                        </a:spcBef>
                        <a:spcAft>
                          <a:spcPts val="180"/>
                        </a:spcAft>
                      </a:pPr>
                      <a:r>
                        <a:rPr lang="en-US" sz="1800" b="0">
                          <a:solidFill>
                            <a:schemeClr val="tx1"/>
                          </a:solidFill>
                          <a:effectLst/>
                        </a:rPr>
                        <a:t>i-dur</a:t>
                      </a:r>
                      <a:endParaRPr lang="en-NZ" sz="1800" b="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tc>
                  <a:txBody>
                    <a:bodyPr/>
                    <a:lstStyle/>
                    <a:p>
                      <a:pPr>
                        <a:spcBef>
                          <a:spcPts val="180"/>
                        </a:spcBef>
                        <a:spcAft>
                          <a:spcPts val="180"/>
                        </a:spcAft>
                      </a:pPr>
                      <a:r>
                        <a:rPr lang="en-US" sz="1800" b="0">
                          <a:solidFill>
                            <a:schemeClr val="tx1"/>
                          </a:solidFill>
                          <a:effectLst/>
                        </a:rPr>
                        <a:t>Duration of the vowel.</a:t>
                      </a:r>
                      <a:endParaRPr lang="en-NZ" sz="1800" b="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extLst>
                  <a:ext uri="{0D108BD9-81ED-4DB2-BD59-A6C34878D82A}">
                    <a16:rowId xmlns:a16="http://schemas.microsoft.com/office/drawing/2014/main" val="1589771588"/>
                  </a:ext>
                </a:extLst>
              </a:tr>
              <a:tr h="279422">
                <a:tc>
                  <a:txBody>
                    <a:bodyPr/>
                    <a:lstStyle/>
                    <a:p>
                      <a:pPr>
                        <a:spcBef>
                          <a:spcPts val="180"/>
                        </a:spcBef>
                        <a:spcAft>
                          <a:spcPts val="180"/>
                        </a:spcAft>
                      </a:pPr>
                      <a:r>
                        <a:rPr lang="en-US" sz="1800" b="0">
                          <a:solidFill>
                            <a:schemeClr val="tx1"/>
                          </a:solidFill>
                          <a:effectLst/>
                        </a:rPr>
                        <a:t>s-dur</a:t>
                      </a:r>
                      <a:endParaRPr lang="en-NZ" sz="1800" b="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tc>
                  <a:txBody>
                    <a:bodyPr/>
                    <a:lstStyle/>
                    <a:p>
                      <a:pPr>
                        <a:spcBef>
                          <a:spcPts val="180"/>
                        </a:spcBef>
                        <a:spcAft>
                          <a:spcPts val="180"/>
                        </a:spcAft>
                      </a:pPr>
                      <a:r>
                        <a:rPr lang="en-US" sz="1800" b="0">
                          <a:solidFill>
                            <a:schemeClr val="tx1"/>
                          </a:solidFill>
                          <a:effectLst/>
                        </a:rPr>
                        <a:t>Duration of [s].</a:t>
                      </a:r>
                      <a:endParaRPr lang="en-NZ" sz="1800" b="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extLst>
                  <a:ext uri="{0D108BD9-81ED-4DB2-BD59-A6C34878D82A}">
                    <a16:rowId xmlns:a16="http://schemas.microsoft.com/office/drawing/2014/main" val="3885990508"/>
                  </a:ext>
                </a:extLst>
              </a:tr>
              <a:tr h="279422">
                <a:tc>
                  <a:txBody>
                    <a:bodyPr/>
                    <a:lstStyle/>
                    <a:p>
                      <a:pPr>
                        <a:spcBef>
                          <a:spcPts val="180"/>
                        </a:spcBef>
                        <a:spcAft>
                          <a:spcPts val="180"/>
                        </a:spcAft>
                      </a:pPr>
                      <a:r>
                        <a:rPr lang="en-US" sz="1800" b="0">
                          <a:solidFill>
                            <a:schemeClr val="tx1"/>
                          </a:solidFill>
                          <a:effectLst/>
                        </a:rPr>
                        <a:t>s:i-ratio</a:t>
                      </a:r>
                      <a:endParaRPr lang="en-NZ" sz="1800" b="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tc>
                  <a:txBody>
                    <a:bodyPr/>
                    <a:lstStyle/>
                    <a:p>
                      <a:pPr>
                        <a:spcBef>
                          <a:spcPts val="180"/>
                        </a:spcBef>
                        <a:spcAft>
                          <a:spcPts val="180"/>
                        </a:spcAft>
                      </a:pPr>
                      <a:r>
                        <a:rPr lang="en-US" sz="1800" b="0">
                          <a:solidFill>
                            <a:schemeClr val="tx1"/>
                          </a:solidFill>
                          <a:effectLst/>
                        </a:rPr>
                        <a:t>Ratio of s-dur to i-dur.</a:t>
                      </a:r>
                      <a:endParaRPr lang="en-NZ" sz="1800" b="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extLst>
                  <a:ext uri="{0D108BD9-81ED-4DB2-BD59-A6C34878D82A}">
                    <a16:rowId xmlns:a16="http://schemas.microsoft.com/office/drawing/2014/main" val="1852810727"/>
                  </a:ext>
                </a:extLst>
              </a:tr>
              <a:tr h="279422">
                <a:tc>
                  <a:txBody>
                    <a:bodyPr/>
                    <a:lstStyle/>
                    <a:p>
                      <a:pPr>
                        <a:spcBef>
                          <a:spcPts val="180"/>
                        </a:spcBef>
                        <a:spcAft>
                          <a:spcPts val="180"/>
                        </a:spcAft>
                      </a:pPr>
                      <a:r>
                        <a:rPr lang="en-US" sz="1800" b="0">
                          <a:solidFill>
                            <a:schemeClr val="tx1"/>
                          </a:solidFill>
                          <a:effectLst/>
                        </a:rPr>
                        <a:t>F1</a:t>
                      </a:r>
                      <a:endParaRPr lang="en-NZ" sz="1800" b="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tc>
                  <a:txBody>
                    <a:bodyPr/>
                    <a:lstStyle/>
                    <a:p>
                      <a:pPr>
                        <a:spcBef>
                          <a:spcPts val="180"/>
                        </a:spcBef>
                        <a:spcAft>
                          <a:spcPts val="180"/>
                        </a:spcAft>
                      </a:pPr>
                      <a:r>
                        <a:rPr lang="en-US" sz="1800" b="0">
                          <a:solidFill>
                            <a:schemeClr val="tx1"/>
                          </a:solidFill>
                          <a:effectLst/>
                        </a:rPr>
                        <a:t>Frequency of F1 (Hz) at midpoint of vowel.</a:t>
                      </a:r>
                      <a:endParaRPr lang="en-NZ" sz="1800" b="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extLst>
                  <a:ext uri="{0D108BD9-81ED-4DB2-BD59-A6C34878D82A}">
                    <a16:rowId xmlns:a16="http://schemas.microsoft.com/office/drawing/2014/main" val="2536045901"/>
                  </a:ext>
                </a:extLst>
              </a:tr>
              <a:tr h="279422">
                <a:tc>
                  <a:txBody>
                    <a:bodyPr/>
                    <a:lstStyle/>
                    <a:p>
                      <a:pPr>
                        <a:spcBef>
                          <a:spcPts val="180"/>
                        </a:spcBef>
                        <a:spcAft>
                          <a:spcPts val="180"/>
                        </a:spcAft>
                      </a:pPr>
                      <a:r>
                        <a:rPr lang="en-US" sz="1800" b="0">
                          <a:solidFill>
                            <a:schemeClr val="tx1"/>
                          </a:solidFill>
                          <a:effectLst/>
                        </a:rPr>
                        <a:t>F2</a:t>
                      </a:r>
                      <a:endParaRPr lang="en-NZ" sz="1800" b="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tc>
                  <a:txBody>
                    <a:bodyPr/>
                    <a:lstStyle/>
                    <a:p>
                      <a:pPr>
                        <a:spcBef>
                          <a:spcPts val="180"/>
                        </a:spcBef>
                        <a:spcAft>
                          <a:spcPts val="180"/>
                        </a:spcAft>
                      </a:pPr>
                      <a:r>
                        <a:rPr lang="en-US" sz="1800" b="0">
                          <a:solidFill>
                            <a:schemeClr val="tx1"/>
                          </a:solidFill>
                          <a:effectLst/>
                        </a:rPr>
                        <a:t>Frequency of F2 (Hz) at midpoint of vowel.</a:t>
                      </a:r>
                      <a:endParaRPr lang="en-NZ" sz="1800" b="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extLst>
                  <a:ext uri="{0D108BD9-81ED-4DB2-BD59-A6C34878D82A}">
                    <a16:rowId xmlns:a16="http://schemas.microsoft.com/office/drawing/2014/main" val="3271979671"/>
                  </a:ext>
                </a:extLst>
              </a:tr>
              <a:tr h="279422">
                <a:tc>
                  <a:txBody>
                    <a:bodyPr/>
                    <a:lstStyle/>
                    <a:p>
                      <a:pPr>
                        <a:spcBef>
                          <a:spcPts val="180"/>
                        </a:spcBef>
                        <a:spcAft>
                          <a:spcPts val="180"/>
                        </a:spcAft>
                      </a:pPr>
                      <a:r>
                        <a:rPr lang="en-US" sz="1800" b="0">
                          <a:solidFill>
                            <a:schemeClr val="tx1"/>
                          </a:solidFill>
                          <a:effectLst/>
                        </a:rPr>
                        <a:t>F2-F1</a:t>
                      </a:r>
                      <a:endParaRPr lang="en-NZ" sz="1800" b="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tc>
                  <a:txBody>
                    <a:bodyPr/>
                    <a:lstStyle/>
                    <a:p>
                      <a:pPr>
                        <a:spcBef>
                          <a:spcPts val="180"/>
                        </a:spcBef>
                        <a:spcAft>
                          <a:spcPts val="180"/>
                        </a:spcAft>
                      </a:pPr>
                      <a:r>
                        <a:rPr lang="en-US" sz="1800" b="0" dirty="0">
                          <a:solidFill>
                            <a:schemeClr val="tx1"/>
                          </a:solidFill>
                          <a:effectLst/>
                        </a:rPr>
                        <a:t>Difference between F2 and F1 frequencies (greater in more peripheral vowels).</a:t>
                      </a:r>
                      <a:endParaRPr lang="en-NZ" sz="1800" b="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extLst>
                  <a:ext uri="{0D108BD9-81ED-4DB2-BD59-A6C34878D82A}">
                    <a16:rowId xmlns:a16="http://schemas.microsoft.com/office/drawing/2014/main" val="1704789428"/>
                  </a:ext>
                </a:extLst>
              </a:tr>
              <a:tr h="838265">
                <a:tc>
                  <a:txBody>
                    <a:bodyPr/>
                    <a:lstStyle/>
                    <a:p>
                      <a:pPr>
                        <a:spcBef>
                          <a:spcPts val="180"/>
                        </a:spcBef>
                        <a:spcAft>
                          <a:spcPts val="180"/>
                        </a:spcAft>
                      </a:pPr>
                      <a:r>
                        <a:rPr lang="en-US" sz="1800" b="0">
                          <a:solidFill>
                            <a:schemeClr val="tx1"/>
                          </a:solidFill>
                          <a:effectLst/>
                        </a:rPr>
                        <a:t>s-freqM</a:t>
                      </a:r>
                      <a:endParaRPr lang="en-NZ" sz="1800" b="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tc>
                  <a:txBody>
                    <a:bodyPr/>
                    <a:lstStyle/>
                    <a:p>
                      <a:pPr>
                        <a:spcBef>
                          <a:spcPts val="180"/>
                        </a:spcBef>
                        <a:spcAft>
                          <a:spcPts val="180"/>
                        </a:spcAft>
                      </a:pPr>
                      <a:r>
                        <a:rPr lang="en-US" sz="1800" b="0" dirty="0">
                          <a:solidFill>
                            <a:schemeClr val="tx1"/>
                          </a:solidFill>
                          <a:effectLst/>
                        </a:rPr>
                        <a:t>The frequency of the highest-amplitude spectral peak in the mid-frequency range (3-7 kHz</a:t>
                      </a:r>
                      <a:r>
                        <a:rPr lang="en-US" sz="1800" b="0" dirty="0" smtClean="0">
                          <a:solidFill>
                            <a:schemeClr val="tx1"/>
                          </a:solidFill>
                          <a:effectLst/>
                        </a:rPr>
                        <a:t>).. </a:t>
                      </a:r>
                      <a:r>
                        <a:rPr lang="en-US" sz="1800" b="0" dirty="0">
                          <a:solidFill>
                            <a:schemeClr val="tx1"/>
                          </a:solidFill>
                          <a:effectLst/>
                        </a:rPr>
                        <a:t>Probably closely correlated with the lower-frequency cutoff described from spectrograms.</a:t>
                      </a:r>
                      <a:endParaRPr lang="en-NZ" sz="1800" b="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extLst>
                  <a:ext uri="{0D108BD9-81ED-4DB2-BD59-A6C34878D82A}">
                    <a16:rowId xmlns:a16="http://schemas.microsoft.com/office/drawing/2014/main" val="1461827758"/>
                  </a:ext>
                </a:extLst>
              </a:tr>
              <a:tr h="558844">
                <a:tc>
                  <a:txBody>
                    <a:bodyPr/>
                    <a:lstStyle/>
                    <a:p>
                      <a:pPr>
                        <a:spcBef>
                          <a:spcPts val="180"/>
                        </a:spcBef>
                        <a:spcAft>
                          <a:spcPts val="180"/>
                        </a:spcAft>
                      </a:pPr>
                      <a:r>
                        <a:rPr lang="en-US" sz="1800" b="0">
                          <a:solidFill>
                            <a:schemeClr val="tx1"/>
                          </a:solidFill>
                          <a:effectLst/>
                        </a:rPr>
                        <a:t>s-freqH</a:t>
                      </a:r>
                      <a:endParaRPr lang="en-NZ" sz="1800" b="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tc>
                  <a:txBody>
                    <a:bodyPr/>
                    <a:lstStyle/>
                    <a:p>
                      <a:pPr>
                        <a:spcBef>
                          <a:spcPts val="180"/>
                        </a:spcBef>
                        <a:spcAft>
                          <a:spcPts val="180"/>
                        </a:spcAft>
                      </a:pPr>
                      <a:r>
                        <a:rPr lang="en-US" sz="1800" b="0" dirty="0">
                          <a:solidFill>
                            <a:schemeClr val="tx1"/>
                          </a:solidFill>
                          <a:effectLst/>
                        </a:rPr>
                        <a:t>Frequency of the peak amplitude in the high-frequency range (&gt; 7 kHz). </a:t>
                      </a:r>
                      <a:endParaRPr lang="en-NZ" sz="1800" b="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extLst>
                  <a:ext uri="{0D108BD9-81ED-4DB2-BD59-A6C34878D82A}">
                    <a16:rowId xmlns:a16="http://schemas.microsoft.com/office/drawing/2014/main" val="1881932432"/>
                  </a:ext>
                </a:extLst>
              </a:tr>
              <a:tr h="558844">
                <a:tc>
                  <a:txBody>
                    <a:bodyPr/>
                    <a:lstStyle/>
                    <a:p>
                      <a:pPr>
                        <a:spcBef>
                          <a:spcPts val="180"/>
                        </a:spcBef>
                        <a:spcAft>
                          <a:spcPts val="180"/>
                        </a:spcAft>
                      </a:pPr>
                      <a:r>
                        <a:rPr lang="en-US" sz="1800" b="0">
                          <a:solidFill>
                            <a:schemeClr val="tx1"/>
                          </a:solidFill>
                          <a:effectLst/>
                        </a:rPr>
                        <a:t>s-freqMH</a:t>
                      </a:r>
                      <a:endParaRPr lang="en-NZ" sz="1800" b="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tc>
                  <a:txBody>
                    <a:bodyPr/>
                    <a:lstStyle/>
                    <a:p>
                      <a:pPr>
                        <a:spcBef>
                          <a:spcPts val="180"/>
                        </a:spcBef>
                        <a:spcAft>
                          <a:spcPts val="180"/>
                        </a:spcAft>
                      </a:pPr>
                      <a:r>
                        <a:rPr lang="en-US" sz="1800" b="0" dirty="0">
                          <a:solidFill>
                            <a:schemeClr val="tx1"/>
                          </a:solidFill>
                          <a:effectLst/>
                        </a:rPr>
                        <a:t>Overall peak frequency, indicating which of s-</a:t>
                      </a:r>
                      <a:r>
                        <a:rPr lang="en-US" sz="1800" b="0" dirty="0" err="1">
                          <a:solidFill>
                            <a:schemeClr val="tx1"/>
                          </a:solidFill>
                          <a:effectLst/>
                        </a:rPr>
                        <a:t>freqM</a:t>
                      </a:r>
                      <a:r>
                        <a:rPr lang="en-US" sz="1800" b="0" dirty="0">
                          <a:solidFill>
                            <a:schemeClr val="tx1"/>
                          </a:solidFill>
                          <a:effectLst/>
                        </a:rPr>
                        <a:t> and s-</a:t>
                      </a:r>
                      <a:r>
                        <a:rPr lang="en-US" sz="1800" b="0" dirty="0" err="1">
                          <a:solidFill>
                            <a:schemeClr val="tx1"/>
                          </a:solidFill>
                          <a:effectLst/>
                        </a:rPr>
                        <a:t>freqH</a:t>
                      </a:r>
                      <a:r>
                        <a:rPr lang="en-US" sz="1800" b="0" dirty="0">
                          <a:solidFill>
                            <a:schemeClr val="tx1"/>
                          </a:solidFill>
                          <a:effectLst/>
                        </a:rPr>
                        <a:t> has higher amplitude. </a:t>
                      </a:r>
                      <a:endParaRPr lang="en-NZ" sz="1800" b="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extLst>
                  <a:ext uri="{0D108BD9-81ED-4DB2-BD59-A6C34878D82A}">
                    <a16:rowId xmlns:a16="http://schemas.microsoft.com/office/drawing/2014/main" val="994388375"/>
                  </a:ext>
                </a:extLst>
              </a:tr>
              <a:tr h="558844">
                <a:tc>
                  <a:txBody>
                    <a:bodyPr/>
                    <a:lstStyle/>
                    <a:p>
                      <a:pPr>
                        <a:spcBef>
                          <a:spcPts val="180"/>
                        </a:spcBef>
                        <a:spcAft>
                          <a:spcPts val="180"/>
                        </a:spcAft>
                      </a:pPr>
                      <a:r>
                        <a:rPr lang="en-US" sz="1800" b="0" dirty="0">
                          <a:solidFill>
                            <a:schemeClr val="tx1"/>
                          </a:solidFill>
                          <a:effectLst/>
                        </a:rPr>
                        <a:t>s-</a:t>
                      </a:r>
                      <a:r>
                        <a:rPr lang="en-US" sz="1800" b="0" dirty="0" err="1">
                          <a:solidFill>
                            <a:schemeClr val="tx1"/>
                          </a:solidFill>
                          <a:effectLst/>
                        </a:rPr>
                        <a:t>ampDiff</a:t>
                      </a:r>
                      <a:endParaRPr lang="en-NZ" sz="1800" b="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tc>
                  <a:txBody>
                    <a:bodyPr/>
                    <a:lstStyle/>
                    <a:p>
                      <a:pPr>
                        <a:spcBef>
                          <a:spcPts val="180"/>
                        </a:spcBef>
                        <a:spcAft>
                          <a:spcPts val="180"/>
                        </a:spcAft>
                      </a:pPr>
                      <a:r>
                        <a:rPr lang="en-US" sz="1800" b="0" dirty="0">
                          <a:solidFill>
                            <a:schemeClr val="tx1"/>
                          </a:solidFill>
                          <a:effectLst/>
                        </a:rPr>
                        <a:t>Peak amplitude in the mid-frequency band (3-7 kHz) minus the minimum amplitude in the low-frequency band (0.55-3 kHz</a:t>
                      </a:r>
                      <a:r>
                        <a:rPr lang="en-US" sz="1800" b="0" dirty="0" smtClean="0">
                          <a:solidFill>
                            <a:schemeClr val="tx1"/>
                          </a:solidFill>
                          <a:effectLst/>
                        </a:rPr>
                        <a:t>).</a:t>
                      </a:r>
                      <a:endParaRPr lang="en-NZ" sz="1800" b="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extLst>
                  <a:ext uri="{0D108BD9-81ED-4DB2-BD59-A6C34878D82A}">
                    <a16:rowId xmlns:a16="http://schemas.microsoft.com/office/drawing/2014/main" val="1690206725"/>
                  </a:ext>
                </a:extLst>
              </a:tr>
              <a:tr h="572149">
                <a:tc>
                  <a:txBody>
                    <a:bodyPr/>
                    <a:lstStyle/>
                    <a:p>
                      <a:pPr>
                        <a:spcBef>
                          <a:spcPts val="180"/>
                        </a:spcBef>
                        <a:spcAft>
                          <a:spcPts val="180"/>
                        </a:spcAft>
                      </a:pPr>
                      <a:r>
                        <a:rPr lang="en-US" sz="1800" b="0">
                          <a:solidFill>
                            <a:schemeClr val="tx1"/>
                          </a:solidFill>
                          <a:effectLst/>
                        </a:rPr>
                        <a:t>s-levelDiff</a:t>
                      </a:r>
                      <a:endParaRPr lang="en-NZ" sz="1800" b="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tc>
                  <a:txBody>
                    <a:bodyPr/>
                    <a:lstStyle/>
                    <a:p>
                      <a:pPr>
                        <a:spcBef>
                          <a:spcPts val="180"/>
                        </a:spcBef>
                        <a:spcAft>
                          <a:spcPts val="180"/>
                        </a:spcAft>
                      </a:pPr>
                      <a:r>
                        <a:rPr lang="en-US" sz="1800" b="0" dirty="0">
                          <a:solidFill>
                            <a:schemeClr val="tx1"/>
                          </a:solidFill>
                          <a:effectLst/>
                        </a:rPr>
                        <a:t>Relative spectral balance in the mid- and high-frequency ranges, taking into account the whole spectral shape in each range. </a:t>
                      </a:r>
                      <a:endParaRPr lang="en-NZ" sz="1800" b="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extLst>
                  <a:ext uri="{0D108BD9-81ED-4DB2-BD59-A6C34878D82A}">
                    <a16:rowId xmlns:a16="http://schemas.microsoft.com/office/drawing/2014/main" val="2255897039"/>
                  </a:ext>
                </a:extLst>
              </a:tr>
              <a:tr h="837156">
                <a:tc>
                  <a:txBody>
                    <a:bodyPr/>
                    <a:lstStyle/>
                    <a:p>
                      <a:pPr>
                        <a:spcBef>
                          <a:spcPts val="180"/>
                        </a:spcBef>
                        <a:spcAft>
                          <a:spcPts val="180"/>
                        </a:spcAft>
                      </a:pPr>
                      <a:r>
                        <a:rPr lang="en-US" sz="1800" b="0">
                          <a:solidFill>
                            <a:schemeClr val="tx1"/>
                          </a:solidFill>
                          <a:effectLst/>
                        </a:rPr>
                        <a:t>s-var</a:t>
                      </a:r>
                      <a:endParaRPr lang="en-NZ" sz="1800" b="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tc>
                  <a:txBody>
                    <a:bodyPr/>
                    <a:lstStyle/>
                    <a:p>
                      <a:pPr>
                        <a:spcBef>
                          <a:spcPts val="180"/>
                        </a:spcBef>
                        <a:spcAft>
                          <a:spcPts val="180"/>
                        </a:spcAft>
                      </a:pPr>
                      <a:r>
                        <a:rPr lang="en-US" sz="1800" b="0" dirty="0">
                          <a:solidFill>
                            <a:schemeClr val="tx1"/>
                          </a:solidFill>
                          <a:effectLst/>
                        </a:rPr>
                        <a:t>Variance of the </a:t>
                      </a:r>
                      <a:r>
                        <a:rPr lang="en-US" sz="1800" b="0" dirty="0" err="1">
                          <a:solidFill>
                            <a:schemeClr val="tx1"/>
                          </a:solidFill>
                          <a:effectLst/>
                        </a:rPr>
                        <a:t>multitaper</a:t>
                      </a:r>
                      <a:r>
                        <a:rPr lang="en-US" sz="1800" b="0" dirty="0">
                          <a:solidFill>
                            <a:schemeClr val="tx1"/>
                          </a:solidFill>
                          <a:effectLst/>
                        </a:rPr>
                        <a:t> [s] (the second spectral moment, or square of the standard deviation of the spectral spread around the spectral </a:t>
                      </a:r>
                      <a:r>
                        <a:rPr lang="en-US" sz="1800" b="0" dirty="0" err="1">
                          <a:solidFill>
                            <a:schemeClr val="tx1"/>
                          </a:solidFill>
                          <a:effectLst/>
                        </a:rPr>
                        <a:t>centre</a:t>
                      </a:r>
                      <a:r>
                        <a:rPr lang="en-US" sz="1800" b="0" dirty="0">
                          <a:solidFill>
                            <a:schemeClr val="tx1"/>
                          </a:solidFill>
                          <a:effectLst/>
                        </a:rPr>
                        <a:t> of gravity) above 550 Hz. </a:t>
                      </a:r>
                      <a:endParaRPr lang="en-NZ" sz="1800" b="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extLst>
                  <a:ext uri="{0D108BD9-81ED-4DB2-BD59-A6C34878D82A}">
                    <a16:rowId xmlns:a16="http://schemas.microsoft.com/office/drawing/2014/main" val="3144941126"/>
                  </a:ext>
                </a:extLst>
              </a:tr>
            </a:tbl>
          </a:graphicData>
        </a:graphic>
      </p:graphicFrame>
    </p:spTree>
    <p:extLst>
      <p:ext uri="{BB962C8B-B14F-4D97-AF65-F5344CB8AC3E}">
        <p14:creationId xmlns:p14="http://schemas.microsoft.com/office/powerpoint/2010/main" val="28585651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Agenda for today</a:t>
            </a:r>
            <a:endParaRPr lang="en-NZ" dirty="0"/>
          </a:p>
        </p:txBody>
      </p:sp>
      <p:sp>
        <p:nvSpPr>
          <p:cNvPr id="3" name="Content Placeholder 2"/>
          <p:cNvSpPr>
            <a:spLocks noGrp="1"/>
          </p:cNvSpPr>
          <p:nvPr>
            <p:ph idx="1"/>
          </p:nvPr>
        </p:nvSpPr>
        <p:spPr/>
        <p:txBody>
          <a:bodyPr/>
          <a:lstStyle/>
          <a:p>
            <a:r>
              <a:rPr lang="en-NZ" dirty="0" smtClean="0"/>
              <a:t>Intuitive overview</a:t>
            </a:r>
          </a:p>
          <a:p>
            <a:endParaRPr lang="en-NZ" dirty="0"/>
          </a:p>
          <a:p>
            <a:r>
              <a:rPr lang="en-NZ" dirty="0" err="1" smtClean="0"/>
              <a:t>Walkthough</a:t>
            </a:r>
            <a:r>
              <a:rPr lang="en-NZ" dirty="0" smtClean="0"/>
              <a:t> of two simple examples</a:t>
            </a:r>
          </a:p>
          <a:p>
            <a:endParaRPr lang="en-NZ" dirty="0"/>
          </a:p>
          <a:p>
            <a:r>
              <a:rPr lang="en-NZ" dirty="0" err="1" smtClean="0"/>
              <a:t>Rmarkdown</a:t>
            </a:r>
            <a:r>
              <a:rPr lang="en-NZ" dirty="0" smtClean="0"/>
              <a:t> with one of the examples worked through.</a:t>
            </a:r>
          </a:p>
          <a:p>
            <a:endParaRPr lang="en-NZ" dirty="0"/>
          </a:p>
          <a:p>
            <a:r>
              <a:rPr lang="en-NZ" dirty="0" smtClean="0"/>
              <a:t>Letting you loose on trying to recreate the second!</a:t>
            </a:r>
            <a:endParaRPr lang="en-NZ" dirty="0"/>
          </a:p>
        </p:txBody>
      </p:sp>
    </p:spTree>
    <p:extLst>
      <p:ext uri="{BB962C8B-B14F-4D97-AF65-F5344CB8AC3E}">
        <p14:creationId xmlns:p14="http://schemas.microsoft.com/office/powerpoint/2010/main" val="1290752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What needs controlling?</a:t>
            </a:r>
            <a:endParaRPr lang="en-NZ" dirty="0"/>
          </a:p>
        </p:txBody>
      </p:sp>
      <p:sp>
        <p:nvSpPr>
          <p:cNvPr id="3" name="Content Placeholder 2"/>
          <p:cNvSpPr>
            <a:spLocks noGrp="1"/>
          </p:cNvSpPr>
          <p:nvPr>
            <p:ph idx="1"/>
          </p:nvPr>
        </p:nvSpPr>
        <p:spPr/>
        <p:txBody>
          <a:bodyPr>
            <a:normAutofit fontScale="92500" lnSpcReduction="10000"/>
          </a:bodyPr>
          <a:lstStyle/>
          <a:p>
            <a:r>
              <a:rPr lang="en-NZ" dirty="0" smtClean="0"/>
              <a:t>The data is from multiple dialects.</a:t>
            </a:r>
          </a:p>
          <a:p>
            <a:r>
              <a:rPr lang="en-NZ" dirty="0" smtClean="0"/>
              <a:t>Speaker gender will likely have a significant effect on factors such as formants.</a:t>
            </a:r>
          </a:p>
          <a:p>
            <a:r>
              <a:rPr lang="en-NZ" dirty="0" smtClean="0"/>
              <a:t>We are interested in detecting the effect of </a:t>
            </a:r>
            <a:r>
              <a:rPr lang="en-NZ" dirty="0" err="1" smtClean="0"/>
              <a:t>prefixedness</a:t>
            </a:r>
            <a:r>
              <a:rPr lang="en-NZ" dirty="0" smtClean="0"/>
              <a:t>, when these things are controlled.</a:t>
            </a:r>
          </a:p>
          <a:p>
            <a:pPr marL="0" indent="0">
              <a:buNone/>
            </a:pPr>
            <a:endParaRPr lang="en-NZ" dirty="0"/>
          </a:p>
          <a:p>
            <a:r>
              <a:rPr lang="en-NZ" dirty="0" smtClean="0"/>
              <a:t>We z-score each variable within each </a:t>
            </a:r>
            <a:r>
              <a:rPr lang="en-NZ" dirty="0" err="1" smtClean="0"/>
              <a:t>gender+dialect</a:t>
            </a:r>
            <a:r>
              <a:rPr lang="en-NZ" dirty="0" smtClean="0"/>
              <a:t>.  The data is then a number for how extreme the token is within its local distribution.</a:t>
            </a:r>
          </a:p>
          <a:p>
            <a:endParaRPr lang="en-NZ" dirty="0"/>
          </a:p>
          <a:p>
            <a:r>
              <a:rPr lang="en-NZ" dirty="0" smtClean="0"/>
              <a:t>This z-scored data is the data that we conduct PCA on.</a:t>
            </a:r>
            <a:endParaRPr lang="en-NZ" dirty="0"/>
          </a:p>
        </p:txBody>
      </p:sp>
    </p:spTree>
    <p:extLst>
      <p:ext uri="{BB962C8B-B14F-4D97-AF65-F5344CB8AC3E}">
        <p14:creationId xmlns:p14="http://schemas.microsoft.com/office/powerpoint/2010/main" val="26743216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pic>
        <p:nvPicPr>
          <p:cNvPr id="5" name="Content Placeholder 4"/>
          <p:cNvPicPr>
            <a:picLocks noGrp="1" noChangeAspect="1"/>
          </p:cNvPicPr>
          <p:nvPr>
            <p:ph idx="1"/>
          </p:nvPr>
        </p:nvPicPr>
        <p:blipFill>
          <a:blip r:embed="rId2"/>
          <a:stretch>
            <a:fillRect/>
          </a:stretch>
        </p:blipFill>
        <p:spPr>
          <a:xfrm>
            <a:off x="150094" y="193729"/>
            <a:ext cx="5930254" cy="3659814"/>
          </a:xfrm>
          <a:prstGeom prst="rect">
            <a:avLst/>
          </a:prstGeom>
        </p:spPr>
      </p:pic>
      <p:pic>
        <p:nvPicPr>
          <p:cNvPr id="6" name="Picture 5"/>
          <p:cNvPicPr>
            <a:picLocks noChangeAspect="1"/>
          </p:cNvPicPr>
          <p:nvPr/>
        </p:nvPicPr>
        <p:blipFill>
          <a:blip r:embed="rId3"/>
          <a:stretch>
            <a:fillRect/>
          </a:stretch>
        </p:blipFill>
        <p:spPr>
          <a:xfrm>
            <a:off x="5878286" y="193728"/>
            <a:ext cx="5746749" cy="3546565"/>
          </a:xfrm>
          <a:prstGeom prst="rect">
            <a:avLst/>
          </a:prstGeom>
        </p:spPr>
      </p:pic>
      <p:sp>
        <p:nvSpPr>
          <p:cNvPr id="7" name="Rectangle 6"/>
          <p:cNvSpPr/>
          <p:nvPr/>
        </p:nvSpPr>
        <p:spPr>
          <a:xfrm>
            <a:off x="3245505" y="4604767"/>
            <a:ext cx="6447135" cy="646331"/>
          </a:xfrm>
          <a:prstGeom prst="rect">
            <a:avLst/>
          </a:prstGeom>
        </p:spPr>
        <p:txBody>
          <a:bodyPr wrap="square">
            <a:spAutoFit/>
          </a:bodyPr>
          <a:lstStyle/>
          <a:p>
            <a:r>
              <a:rPr lang="en-NZ" sz="3600" dirty="0"/>
              <a:t>(1)  Is PCA appropriate?</a:t>
            </a:r>
          </a:p>
        </p:txBody>
      </p:sp>
    </p:spTree>
    <p:extLst>
      <p:ext uri="{BB962C8B-B14F-4D97-AF65-F5344CB8AC3E}">
        <p14:creationId xmlns:p14="http://schemas.microsoft.com/office/powerpoint/2010/main" val="21340038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36915" y="1303851"/>
            <a:ext cx="8745778" cy="5397395"/>
          </a:xfrm>
          <a:prstGeom prst="rect">
            <a:avLst/>
          </a:prstGeom>
        </p:spPr>
      </p:pic>
      <p:sp>
        <p:nvSpPr>
          <p:cNvPr id="5" name="Rectangle 4"/>
          <p:cNvSpPr/>
          <p:nvPr/>
        </p:nvSpPr>
        <p:spPr>
          <a:xfrm>
            <a:off x="1587030" y="303657"/>
            <a:ext cx="8123058" cy="707886"/>
          </a:xfrm>
          <a:prstGeom prst="rect">
            <a:avLst/>
          </a:prstGeom>
        </p:spPr>
        <p:txBody>
          <a:bodyPr wrap="none">
            <a:spAutoFit/>
          </a:bodyPr>
          <a:lstStyle/>
          <a:p>
            <a:r>
              <a:rPr lang="en-NZ" sz="4000" dirty="0"/>
              <a:t>(2) How many PCAs should I consider?</a:t>
            </a:r>
          </a:p>
        </p:txBody>
      </p:sp>
      <p:sp>
        <p:nvSpPr>
          <p:cNvPr id="6" name="Oval 5"/>
          <p:cNvSpPr/>
          <p:nvPr/>
        </p:nvSpPr>
        <p:spPr>
          <a:xfrm>
            <a:off x="2756263" y="2782389"/>
            <a:ext cx="1097280" cy="90133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3655863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sp>
        <p:nvSpPr>
          <p:cNvPr id="3" name="Content Placeholder 2"/>
          <p:cNvSpPr>
            <a:spLocks noGrp="1"/>
          </p:cNvSpPr>
          <p:nvPr>
            <p:ph idx="1"/>
          </p:nvPr>
        </p:nvSpPr>
        <p:spPr/>
        <p:txBody>
          <a:bodyPr/>
          <a:lstStyle/>
          <a:p>
            <a:pPr marL="0" indent="0">
              <a:buNone/>
            </a:pPr>
            <a:r>
              <a:rPr lang="en-NZ" dirty="0"/>
              <a:t>(3) Which variables (here, </a:t>
            </a:r>
            <a:r>
              <a:rPr lang="en-NZ" dirty="0" smtClean="0"/>
              <a:t>acoustic properties) </a:t>
            </a:r>
            <a:r>
              <a:rPr lang="en-NZ" dirty="0"/>
              <a:t>are relevant to the interpretation of these PCs?</a:t>
            </a:r>
          </a:p>
        </p:txBody>
      </p:sp>
    </p:spTree>
    <p:extLst>
      <p:ext uri="{BB962C8B-B14F-4D97-AF65-F5344CB8AC3E}">
        <p14:creationId xmlns:p14="http://schemas.microsoft.com/office/powerpoint/2010/main" val="16362862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6029" y="299811"/>
            <a:ext cx="10515600" cy="1325563"/>
          </a:xfrm>
        </p:spPr>
        <p:txBody>
          <a:bodyPr/>
          <a:lstStyle/>
          <a:p>
            <a:r>
              <a:rPr lang="en-NZ" dirty="0" smtClean="0"/>
              <a:t>PC1:  s-duration and ‘</a:t>
            </a:r>
            <a:r>
              <a:rPr lang="en-NZ" dirty="0" err="1" smtClean="0"/>
              <a:t>peakiness</a:t>
            </a:r>
            <a:r>
              <a:rPr lang="en-NZ" dirty="0" smtClean="0"/>
              <a:t>’</a:t>
            </a:r>
            <a:endParaRPr lang="en-NZ" dirty="0"/>
          </a:p>
        </p:txBody>
      </p:sp>
      <p:pic>
        <p:nvPicPr>
          <p:cNvPr id="5" name="Picture 4"/>
          <p:cNvPicPr>
            <a:picLocks noChangeAspect="1"/>
          </p:cNvPicPr>
          <p:nvPr/>
        </p:nvPicPr>
        <p:blipFill>
          <a:blip r:embed="rId2"/>
          <a:stretch>
            <a:fillRect/>
          </a:stretch>
        </p:blipFill>
        <p:spPr>
          <a:xfrm>
            <a:off x="1077558" y="1873569"/>
            <a:ext cx="7465551" cy="4607312"/>
          </a:xfrm>
          <a:prstGeom prst="rect">
            <a:avLst/>
          </a:prstGeom>
        </p:spPr>
      </p:pic>
    </p:spTree>
    <p:extLst>
      <p:ext uri="{BB962C8B-B14F-4D97-AF65-F5344CB8AC3E}">
        <p14:creationId xmlns:p14="http://schemas.microsoft.com/office/powerpoint/2010/main" val="5202305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PC2: [s] spectral balance</a:t>
            </a:r>
            <a:endParaRPr lang="en-NZ" dirty="0"/>
          </a:p>
        </p:txBody>
      </p:sp>
      <p:pic>
        <p:nvPicPr>
          <p:cNvPr id="4" name="Content Placeholder 3"/>
          <p:cNvPicPr>
            <a:picLocks noGrp="1" noChangeAspect="1"/>
          </p:cNvPicPr>
          <p:nvPr>
            <p:ph idx="1"/>
          </p:nvPr>
        </p:nvPicPr>
        <p:blipFill>
          <a:blip r:embed="rId2"/>
          <a:stretch>
            <a:fillRect/>
          </a:stretch>
        </p:blipFill>
        <p:spPr>
          <a:xfrm>
            <a:off x="1606732" y="1690688"/>
            <a:ext cx="7848727" cy="4843786"/>
          </a:xfrm>
          <a:prstGeom prst="rect">
            <a:avLst/>
          </a:prstGeom>
        </p:spPr>
      </p:pic>
    </p:spTree>
    <p:extLst>
      <p:ext uri="{BB962C8B-B14F-4D97-AF65-F5344CB8AC3E}">
        <p14:creationId xmlns:p14="http://schemas.microsoft.com/office/powerpoint/2010/main" val="37334646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PC3: Vowel duration</a:t>
            </a:r>
            <a:endParaRPr lang="en-NZ" dirty="0"/>
          </a:p>
        </p:txBody>
      </p:sp>
      <p:pic>
        <p:nvPicPr>
          <p:cNvPr id="4" name="Content Placeholder 3"/>
          <p:cNvPicPr>
            <a:picLocks noGrp="1" noChangeAspect="1"/>
          </p:cNvPicPr>
          <p:nvPr>
            <p:ph idx="1"/>
          </p:nvPr>
        </p:nvPicPr>
        <p:blipFill>
          <a:blip r:embed="rId2"/>
          <a:stretch>
            <a:fillRect/>
          </a:stretch>
        </p:blipFill>
        <p:spPr>
          <a:xfrm>
            <a:off x="1528354" y="1500615"/>
            <a:ext cx="8083859" cy="4988896"/>
          </a:xfrm>
          <a:prstGeom prst="rect">
            <a:avLst/>
          </a:prstGeom>
        </p:spPr>
      </p:pic>
    </p:spTree>
    <p:extLst>
      <p:ext uri="{BB962C8B-B14F-4D97-AF65-F5344CB8AC3E}">
        <p14:creationId xmlns:p14="http://schemas.microsoft.com/office/powerpoint/2010/main" val="23523432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PC4:  Vowel formants</a:t>
            </a:r>
            <a:endParaRPr lang="en-NZ" dirty="0"/>
          </a:p>
        </p:txBody>
      </p:sp>
      <p:pic>
        <p:nvPicPr>
          <p:cNvPr id="4" name="Content Placeholder 3"/>
          <p:cNvPicPr>
            <a:picLocks noGrp="1" noChangeAspect="1"/>
          </p:cNvPicPr>
          <p:nvPr>
            <p:ph idx="1"/>
          </p:nvPr>
        </p:nvPicPr>
        <p:blipFill>
          <a:blip r:embed="rId2"/>
          <a:stretch>
            <a:fillRect/>
          </a:stretch>
        </p:blipFill>
        <p:spPr>
          <a:xfrm>
            <a:off x="1881053" y="1837264"/>
            <a:ext cx="7496030" cy="4626121"/>
          </a:xfrm>
          <a:prstGeom prst="rect">
            <a:avLst/>
          </a:prstGeom>
        </p:spPr>
      </p:pic>
    </p:spTree>
    <p:extLst>
      <p:ext uri="{BB962C8B-B14F-4D97-AF65-F5344CB8AC3E}">
        <p14:creationId xmlns:p14="http://schemas.microsoft.com/office/powerpoint/2010/main" val="5719268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PC5 – nothing reliable.</a:t>
            </a:r>
            <a:endParaRPr lang="en-NZ" dirty="0"/>
          </a:p>
        </p:txBody>
      </p:sp>
      <p:pic>
        <p:nvPicPr>
          <p:cNvPr id="5" name="Picture 4"/>
          <p:cNvPicPr>
            <a:picLocks noChangeAspect="1"/>
          </p:cNvPicPr>
          <p:nvPr/>
        </p:nvPicPr>
        <p:blipFill>
          <a:blip r:embed="rId2"/>
          <a:stretch>
            <a:fillRect/>
          </a:stretch>
        </p:blipFill>
        <p:spPr>
          <a:xfrm>
            <a:off x="1874392" y="1873568"/>
            <a:ext cx="8076626" cy="4984432"/>
          </a:xfrm>
          <a:prstGeom prst="rect">
            <a:avLst/>
          </a:prstGeom>
        </p:spPr>
      </p:pic>
    </p:spTree>
    <p:extLst>
      <p:ext uri="{BB962C8B-B14F-4D97-AF65-F5344CB8AC3E}">
        <p14:creationId xmlns:p14="http://schemas.microsoft.com/office/powerpoint/2010/main" val="16472065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sp>
        <p:nvSpPr>
          <p:cNvPr id="3" name="Content Placeholder 2"/>
          <p:cNvSpPr>
            <a:spLocks noGrp="1"/>
          </p:cNvSpPr>
          <p:nvPr>
            <p:ph idx="1"/>
          </p:nvPr>
        </p:nvSpPr>
        <p:spPr/>
        <p:txBody>
          <a:bodyPr>
            <a:normAutofit lnSpcReduction="10000"/>
          </a:bodyPr>
          <a:lstStyle/>
          <a:p>
            <a:r>
              <a:rPr lang="en-NZ" dirty="0"/>
              <a:t>What acoustic variables </a:t>
            </a:r>
            <a:r>
              <a:rPr lang="en-NZ" dirty="0" err="1"/>
              <a:t>covary</a:t>
            </a:r>
            <a:r>
              <a:rPr lang="en-NZ" dirty="0"/>
              <a:t> in ‘dis/</a:t>
            </a:r>
            <a:r>
              <a:rPr lang="en-NZ" dirty="0" err="1"/>
              <a:t>mis</a:t>
            </a:r>
            <a:r>
              <a:rPr lang="en-NZ" dirty="0"/>
              <a:t>’ </a:t>
            </a:r>
            <a:r>
              <a:rPr lang="en-NZ" dirty="0" err="1"/>
              <a:t>triphones</a:t>
            </a:r>
            <a:r>
              <a:rPr lang="en-NZ" dirty="0"/>
              <a:t>? (</a:t>
            </a:r>
            <a:r>
              <a:rPr lang="en-NZ" i="1" dirty="0">
                <a:solidFill>
                  <a:srgbClr val="FF0000"/>
                </a:solidFill>
              </a:rPr>
              <a:t>want to reduce dimensionality of dependent variables</a:t>
            </a:r>
            <a:r>
              <a:rPr lang="en-NZ" dirty="0"/>
              <a:t>, then investigate whether prefix status affects  pronunciation)   </a:t>
            </a:r>
            <a:endParaRPr lang="en-NZ" dirty="0" smtClean="0"/>
          </a:p>
          <a:p>
            <a:endParaRPr lang="en-NZ" dirty="0"/>
          </a:p>
          <a:p>
            <a:r>
              <a:rPr lang="en-NZ" dirty="0" smtClean="0"/>
              <a:t>We extracted the first 4 PCs for each token. Then we did 4 regression models (rather than 14) investigating the degree to which prefix status affects each PC.</a:t>
            </a:r>
          </a:p>
          <a:p>
            <a:endParaRPr lang="en-NZ" dirty="0"/>
          </a:p>
          <a:p>
            <a:r>
              <a:rPr lang="en-NZ" dirty="0" smtClean="0"/>
              <a:t>We have reduced the 14 sets of measurements down to 4 coherent, interpretable, PCs. </a:t>
            </a:r>
            <a:endParaRPr lang="en-NZ" dirty="0"/>
          </a:p>
          <a:p>
            <a:pPr marL="0" indent="0">
              <a:buNone/>
            </a:pPr>
            <a:endParaRPr lang="en-NZ" dirty="0"/>
          </a:p>
        </p:txBody>
      </p:sp>
    </p:spTree>
    <p:extLst>
      <p:ext uri="{BB962C8B-B14F-4D97-AF65-F5344CB8AC3E}">
        <p14:creationId xmlns:p14="http://schemas.microsoft.com/office/powerpoint/2010/main" val="28799372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Intuitive overview of PCA</a:t>
            </a:r>
            <a:endParaRPr lang="en-NZ" dirty="0"/>
          </a:p>
        </p:txBody>
      </p:sp>
      <p:sp>
        <p:nvSpPr>
          <p:cNvPr id="3" name="Content Placeholder 2"/>
          <p:cNvSpPr>
            <a:spLocks noGrp="1"/>
          </p:cNvSpPr>
          <p:nvPr>
            <p:ph idx="1"/>
          </p:nvPr>
        </p:nvSpPr>
        <p:spPr>
          <a:xfrm>
            <a:off x="468086" y="0"/>
            <a:ext cx="10515600" cy="4351338"/>
          </a:xfrm>
        </p:spPr>
        <p:txBody>
          <a:bodyPr/>
          <a:lstStyle/>
          <a:p>
            <a:endParaRPr lang="en-NZ" dirty="0" smtClean="0"/>
          </a:p>
          <a:p>
            <a:endParaRPr lang="en-NZ" dirty="0"/>
          </a:p>
          <a:p>
            <a:endParaRPr lang="en-NZ" dirty="0" smtClean="0"/>
          </a:p>
          <a:p>
            <a:pPr marL="0" indent="0">
              <a:buNone/>
            </a:pPr>
            <a:r>
              <a:rPr lang="en-NZ" dirty="0" smtClean="0"/>
              <a:t>Example</a:t>
            </a:r>
            <a:r>
              <a:rPr lang="en-NZ" dirty="0" smtClean="0"/>
              <a:t> toy data</a:t>
            </a:r>
            <a:r>
              <a:rPr lang="en-NZ" dirty="0" smtClean="0"/>
              <a:t>:    </a:t>
            </a:r>
            <a:endParaRPr lang="en-NZ" dirty="0" smtClean="0"/>
          </a:p>
          <a:p>
            <a:pPr marL="0" indent="0">
              <a:buNone/>
            </a:pPr>
            <a:r>
              <a:rPr lang="en-NZ" dirty="0" smtClean="0">
                <a:solidFill>
                  <a:schemeClr val="accent1">
                    <a:lumMod val="50000"/>
                  </a:schemeClr>
                </a:solidFill>
              </a:rPr>
              <a:t>mean </a:t>
            </a:r>
            <a:r>
              <a:rPr lang="en-NZ" dirty="0" smtClean="0">
                <a:solidFill>
                  <a:schemeClr val="accent1">
                    <a:lumMod val="50000"/>
                  </a:schemeClr>
                </a:solidFill>
              </a:rPr>
              <a:t>F1 for 100 </a:t>
            </a:r>
            <a:r>
              <a:rPr lang="en-NZ" dirty="0" smtClean="0">
                <a:solidFill>
                  <a:schemeClr val="accent1">
                    <a:lumMod val="50000"/>
                  </a:schemeClr>
                </a:solidFill>
              </a:rPr>
              <a:t>New Zealand English</a:t>
            </a:r>
          </a:p>
          <a:p>
            <a:pPr marL="0" indent="0">
              <a:buNone/>
            </a:pPr>
            <a:r>
              <a:rPr lang="en-NZ" dirty="0" smtClean="0">
                <a:solidFill>
                  <a:schemeClr val="accent1">
                    <a:lumMod val="50000"/>
                  </a:schemeClr>
                </a:solidFill>
              </a:rPr>
              <a:t>speakers for TRAP</a:t>
            </a:r>
            <a:r>
              <a:rPr lang="en-NZ" dirty="0" smtClean="0">
                <a:solidFill>
                  <a:schemeClr val="accent1">
                    <a:lumMod val="50000"/>
                  </a:schemeClr>
                </a:solidFill>
              </a:rPr>
              <a:t>, DRESS, and </a:t>
            </a:r>
            <a:r>
              <a:rPr lang="en-NZ" dirty="0" smtClean="0">
                <a:solidFill>
                  <a:schemeClr val="accent1">
                    <a:lumMod val="50000"/>
                  </a:schemeClr>
                </a:solidFill>
              </a:rPr>
              <a:t>KIT in </a:t>
            </a:r>
          </a:p>
          <a:p>
            <a:pPr marL="0" indent="0">
              <a:buNone/>
            </a:pPr>
            <a:r>
              <a:rPr lang="en-NZ" dirty="0" smtClean="0">
                <a:solidFill>
                  <a:schemeClr val="accent1">
                    <a:lumMod val="50000"/>
                  </a:schemeClr>
                </a:solidFill>
              </a:rPr>
              <a:t>New Zealand English</a:t>
            </a:r>
          </a:p>
          <a:p>
            <a:endParaRPr lang="en-NZ" dirty="0"/>
          </a:p>
          <a:p>
            <a:pPr marL="0" indent="0">
              <a:buNone/>
            </a:pPr>
            <a:endParaRPr lang="en-NZ" dirty="0" smtClean="0"/>
          </a:p>
          <a:p>
            <a:endParaRPr lang="en-NZ" dirty="0"/>
          </a:p>
          <a:p>
            <a:endParaRPr lang="en-NZ" dirty="0"/>
          </a:p>
        </p:txBody>
      </p:sp>
      <p:pic>
        <p:nvPicPr>
          <p:cNvPr id="10242" name="Picture 2" descr="The New Zealand front short vowel shift, as represented in the speech...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5961" y="2835275"/>
            <a:ext cx="4657725" cy="37623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90847" y="4338856"/>
            <a:ext cx="5347811" cy="1077218"/>
          </a:xfrm>
          <a:prstGeom prst="rect">
            <a:avLst/>
          </a:prstGeom>
          <a:noFill/>
        </p:spPr>
        <p:txBody>
          <a:bodyPr wrap="none" rtlCol="0">
            <a:spAutoFit/>
          </a:bodyPr>
          <a:lstStyle/>
          <a:p>
            <a:r>
              <a:rPr lang="en-NZ" sz="3200" dirty="0" smtClean="0"/>
              <a:t>Context: </a:t>
            </a:r>
          </a:p>
          <a:p>
            <a:r>
              <a:rPr lang="en-NZ" sz="3200" dirty="0" smtClean="0"/>
              <a:t>The NZE short front vowel shift</a:t>
            </a:r>
            <a:endParaRPr lang="en-NZ" sz="3200" dirty="0"/>
          </a:p>
        </p:txBody>
      </p:sp>
    </p:spTree>
    <p:extLst>
      <p:ext uri="{BB962C8B-B14F-4D97-AF65-F5344CB8AC3E}">
        <p14:creationId xmlns:p14="http://schemas.microsoft.com/office/powerpoint/2010/main" val="9966936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5571" y="111351"/>
            <a:ext cx="10515600" cy="1325563"/>
          </a:xfrm>
        </p:spPr>
        <p:txBody>
          <a:bodyPr/>
          <a:lstStyle/>
          <a:p>
            <a:r>
              <a:rPr lang="en-NZ" dirty="0" smtClean="0"/>
              <a:t>Your turn</a:t>
            </a:r>
            <a:endParaRPr lang="en-NZ" dirty="0"/>
          </a:p>
        </p:txBody>
      </p:sp>
      <p:sp>
        <p:nvSpPr>
          <p:cNvPr id="3" name="Content Placeholder 2"/>
          <p:cNvSpPr>
            <a:spLocks noGrp="1"/>
          </p:cNvSpPr>
          <p:nvPr>
            <p:ph idx="1"/>
          </p:nvPr>
        </p:nvSpPr>
        <p:spPr>
          <a:xfrm>
            <a:off x="435429" y="1436914"/>
            <a:ext cx="10918371" cy="4740049"/>
          </a:xfrm>
        </p:spPr>
        <p:txBody>
          <a:bodyPr>
            <a:normAutofit fontScale="70000" lnSpcReduction="20000"/>
          </a:bodyPr>
          <a:lstStyle/>
          <a:p>
            <a:r>
              <a:rPr lang="en-NZ" dirty="0" smtClean="0"/>
              <a:t>Files are at: </a:t>
            </a:r>
            <a:r>
              <a:rPr lang="en-NZ" dirty="0">
                <a:hlinkClick r:id="rId2"/>
              </a:rPr>
              <a:t>https://</a:t>
            </a:r>
            <a:r>
              <a:rPr lang="en-NZ" dirty="0" smtClean="0">
                <a:hlinkClick r:id="rId2"/>
              </a:rPr>
              <a:t>jenniferhay.github.io</a:t>
            </a:r>
            <a:endParaRPr lang="en-NZ" dirty="0" smtClean="0"/>
          </a:p>
          <a:p>
            <a:endParaRPr lang="en-NZ" dirty="0"/>
          </a:p>
          <a:p>
            <a:r>
              <a:rPr lang="en-NZ" dirty="0" smtClean="0"/>
              <a:t>Download everything into the same folder.</a:t>
            </a:r>
          </a:p>
          <a:p>
            <a:endParaRPr lang="en-NZ" dirty="0"/>
          </a:p>
          <a:p>
            <a:r>
              <a:rPr lang="en-NZ" dirty="0" smtClean="0"/>
              <a:t>Open the file </a:t>
            </a:r>
            <a:r>
              <a:rPr lang="en-NZ" dirty="0" err="1" smtClean="0"/>
              <a:t>PCAMaterials.Rmd</a:t>
            </a:r>
            <a:endParaRPr lang="en-NZ" dirty="0" smtClean="0"/>
          </a:p>
          <a:p>
            <a:endParaRPr lang="en-NZ" dirty="0" smtClean="0"/>
          </a:p>
          <a:p>
            <a:r>
              <a:rPr lang="en-NZ" dirty="0" smtClean="0"/>
              <a:t>Go through and read the </a:t>
            </a:r>
            <a:r>
              <a:rPr lang="en-NZ" dirty="0" err="1" smtClean="0"/>
              <a:t>Rmarkdown</a:t>
            </a:r>
            <a:r>
              <a:rPr lang="en-NZ" dirty="0" smtClean="0"/>
              <a:t>, and execute all the code.</a:t>
            </a:r>
          </a:p>
          <a:p>
            <a:endParaRPr lang="en-NZ" dirty="0"/>
          </a:p>
          <a:p>
            <a:r>
              <a:rPr lang="en-NZ" dirty="0" smtClean="0"/>
              <a:t>I can’t wander around and see your screens, but don’t leave me bored.  Ask me if you have questions!</a:t>
            </a:r>
          </a:p>
          <a:p>
            <a:endParaRPr lang="en-NZ" dirty="0"/>
          </a:p>
          <a:p>
            <a:r>
              <a:rPr lang="en-NZ" dirty="0" smtClean="0"/>
              <a:t>You have the code for the survey example.  </a:t>
            </a:r>
          </a:p>
          <a:p>
            <a:endParaRPr lang="en-NZ" dirty="0"/>
          </a:p>
          <a:p>
            <a:r>
              <a:rPr lang="en-NZ" dirty="0" smtClean="0"/>
              <a:t>Once you have gone through this, you can try and recreate it for the dis/</a:t>
            </a:r>
            <a:r>
              <a:rPr lang="en-NZ" dirty="0" err="1" smtClean="0"/>
              <a:t>mis</a:t>
            </a:r>
            <a:r>
              <a:rPr lang="en-NZ" dirty="0" smtClean="0"/>
              <a:t> example.</a:t>
            </a:r>
            <a:endParaRPr lang="en-NZ" dirty="0"/>
          </a:p>
        </p:txBody>
      </p:sp>
    </p:spTree>
    <p:extLst>
      <p:ext uri="{BB962C8B-B14F-4D97-AF65-F5344CB8AC3E}">
        <p14:creationId xmlns:p14="http://schemas.microsoft.com/office/powerpoint/2010/main" val="1188292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sp>
        <p:nvSpPr>
          <p:cNvPr id="3" name="Content Placeholder 2"/>
          <p:cNvSpPr>
            <a:spLocks noGrp="1"/>
          </p:cNvSpPr>
          <p:nvPr>
            <p:ph idx="1"/>
          </p:nvPr>
        </p:nvSpPr>
        <p:spPr/>
        <p:txBody>
          <a:bodyPr/>
          <a:lstStyle/>
          <a:p>
            <a:endParaRPr lang="en-NZ"/>
          </a:p>
        </p:txBody>
      </p:sp>
      <p:pic>
        <p:nvPicPr>
          <p:cNvPr id="4" name="Picture 3"/>
          <p:cNvPicPr>
            <a:picLocks noChangeAspect="1"/>
          </p:cNvPicPr>
          <p:nvPr/>
        </p:nvPicPr>
        <p:blipFill rotWithShape="1">
          <a:blip r:embed="rId2"/>
          <a:srcRect l="11079" t="17768" r="27076" b="14375"/>
          <a:stretch/>
        </p:blipFill>
        <p:spPr>
          <a:xfrm>
            <a:off x="587828" y="209006"/>
            <a:ext cx="10608967" cy="6544492"/>
          </a:xfrm>
          <a:prstGeom prst="rect">
            <a:avLst/>
          </a:prstGeom>
        </p:spPr>
      </p:pic>
    </p:spTree>
    <p:extLst>
      <p:ext uri="{BB962C8B-B14F-4D97-AF65-F5344CB8AC3E}">
        <p14:creationId xmlns:p14="http://schemas.microsoft.com/office/powerpoint/2010/main" val="14292700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dirty="0"/>
          </a:p>
        </p:txBody>
      </p:sp>
      <p:pic>
        <p:nvPicPr>
          <p:cNvPr id="4" name="Content Placeholder 3"/>
          <p:cNvPicPr>
            <a:picLocks noGrp="1" noChangeAspect="1"/>
          </p:cNvPicPr>
          <p:nvPr>
            <p:ph idx="1"/>
          </p:nvPr>
        </p:nvPicPr>
        <p:blipFill rotWithShape="1">
          <a:blip r:embed="rId2"/>
          <a:srcRect l="5498" t="48405" r="45893" b="19473"/>
          <a:stretch/>
        </p:blipFill>
        <p:spPr>
          <a:xfrm>
            <a:off x="-117565" y="-156755"/>
            <a:ext cx="7188925" cy="2670885"/>
          </a:xfrm>
          <a:prstGeom prst="rect">
            <a:avLst/>
          </a:prstGeom>
        </p:spPr>
      </p:pic>
      <p:sp>
        <p:nvSpPr>
          <p:cNvPr id="5" name="Rectangle 4"/>
          <p:cNvSpPr/>
          <p:nvPr/>
        </p:nvSpPr>
        <p:spPr>
          <a:xfrm>
            <a:off x="6439988" y="486189"/>
            <a:ext cx="6096000" cy="1384995"/>
          </a:xfrm>
          <a:prstGeom prst="rect">
            <a:avLst/>
          </a:prstGeom>
        </p:spPr>
        <p:txBody>
          <a:bodyPr>
            <a:spAutoFit/>
          </a:bodyPr>
          <a:lstStyle/>
          <a:p>
            <a:r>
              <a:rPr lang="en-NZ" sz="2800" b="0" i="0" dirty="0" smtClean="0">
                <a:solidFill>
                  <a:srgbClr val="FF0000"/>
                </a:solidFill>
                <a:effectLst/>
                <a:latin typeface="Fira Sans"/>
              </a:rPr>
              <a:t>An Interpretation</a:t>
            </a:r>
            <a:r>
              <a:rPr lang="en-NZ" sz="2800" b="0" i="0" dirty="0" smtClean="0">
                <a:solidFill>
                  <a:srgbClr val="FF0000"/>
                </a:solidFill>
                <a:effectLst/>
                <a:latin typeface="Fira Sans"/>
              </a:rPr>
              <a:t>:</a:t>
            </a:r>
          </a:p>
          <a:p>
            <a:pPr marL="742950" lvl="1" indent="-285750">
              <a:buFont typeface="Arial" panose="020B0604020202020204" pitchFamily="34" charset="0"/>
              <a:buChar char="•"/>
            </a:pPr>
            <a:r>
              <a:rPr lang="en-NZ" sz="2800" b="0" i="0" dirty="0" smtClean="0">
                <a:solidFill>
                  <a:srgbClr val="FF0000"/>
                </a:solidFill>
                <a:effectLst/>
                <a:latin typeface="Fira Sans"/>
              </a:rPr>
              <a:t>PC1: </a:t>
            </a:r>
            <a:r>
              <a:rPr lang="en-NZ" sz="2800" dirty="0" smtClean="0">
                <a:solidFill>
                  <a:srgbClr val="FF0000"/>
                </a:solidFill>
                <a:latin typeface="Fira Sans"/>
              </a:rPr>
              <a:t>physiological factors</a:t>
            </a:r>
            <a:endParaRPr lang="en-NZ" sz="2800" b="0" i="0" dirty="0" smtClean="0">
              <a:solidFill>
                <a:srgbClr val="FF0000"/>
              </a:solidFill>
              <a:effectLst/>
              <a:latin typeface="Fira Sans"/>
            </a:endParaRPr>
          </a:p>
          <a:p>
            <a:pPr marL="742950" lvl="1" indent="-285750">
              <a:buFont typeface="Arial" panose="020B0604020202020204" pitchFamily="34" charset="0"/>
              <a:buChar char="•"/>
            </a:pPr>
            <a:r>
              <a:rPr lang="en-NZ" sz="2800" b="0" i="0" dirty="0" smtClean="0">
                <a:solidFill>
                  <a:srgbClr val="FF0000"/>
                </a:solidFill>
                <a:effectLst/>
                <a:latin typeface="Fira Sans"/>
              </a:rPr>
              <a:t>PC2: short front vowel shift</a:t>
            </a:r>
            <a:endParaRPr lang="en-NZ" sz="2800" b="0" i="0" dirty="0">
              <a:solidFill>
                <a:srgbClr val="FF0000"/>
              </a:solidFill>
              <a:effectLst/>
              <a:latin typeface="Fira Sans"/>
            </a:endParaRPr>
          </a:p>
        </p:txBody>
      </p:sp>
      <p:pic>
        <p:nvPicPr>
          <p:cNvPr id="6" name="Content Placeholder 3"/>
          <p:cNvPicPr>
            <a:picLocks noChangeAspect="1"/>
          </p:cNvPicPr>
          <p:nvPr/>
        </p:nvPicPr>
        <p:blipFill rotWithShape="1">
          <a:blip r:embed="rId3"/>
          <a:srcRect l="8030" t="21087" r="23614" b="20373"/>
          <a:stretch/>
        </p:blipFill>
        <p:spPr>
          <a:xfrm>
            <a:off x="1175656" y="2207945"/>
            <a:ext cx="9657806" cy="4650055"/>
          </a:xfrm>
          <a:prstGeom prst="rect">
            <a:avLst/>
          </a:prstGeom>
        </p:spPr>
      </p:pic>
    </p:spTree>
    <p:extLst>
      <p:ext uri="{BB962C8B-B14F-4D97-AF65-F5344CB8AC3E}">
        <p14:creationId xmlns:p14="http://schemas.microsoft.com/office/powerpoint/2010/main" val="2862766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sp>
        <p:nvSpPr>
          <p:cNvPr id="3" name="Content Placeholder 2"/>
          <p:cNvSpPr>
            <a:spLocks noGrp="1"/>
          </p:cNvSpPr>
          <p:nvPr>
            <p:ph idx="1"/>
          </p:nvPr>
        </p:nvSpPr>
        <p:spPr/>
        <p:txBody>
          <a:bodyPr/>
          <a:lstStyle/>
          <a:p>
            <a:r>
              <a:rPr lang="en-NZ" dirty="0" smtClean="0"/>
              <a:t>May seem overkill when dealing with 3 variables.   Couldn’t we just look at all the pairwise correlations?</a:t>
            </a:r>
          </a:p>
          <a:p>
            <a:endParaRPr lang="en-NZ" dirty="0"/>
          </a:p>
          <a:p>
            <a:r>
              <a:rPr lang="en-NZ" dirty="0" smtClean="0"/>
              <a:t>Maybe…… but this doesn’t scale up as we get more and more variables!</a:t>
            </a:r>
            <a:endParaRPr lang="en-NZ" dirty="0"/>
          </a:p>
        </p:txBody>
      </p:sp>
    </p:spTree>
    <p:extLst>
      <p:ext uri="{BB962C8B-B14F-4D97-AF65-F5344CB8AC3E}">
        <p14:creationId xmlns:p14="http://schemas.microsoft.com/office/powerpoint/2010/main" val="30106179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sp>
        <p:nvSpPr>
          <p:cNvPr id="4" name="Rectangle 1"/>
          <p:cNvSpPr>
            <a:spLocks noGrp="1" noChangeArrowheads="1"/>
          </p:cNvSpPr>
          <p:nvPr>
            <p:ph idx="1"/>
          </p:nvPr>
        </p:nvSpPr>
        <p:spPr bwMode="auto">
          <a:xfrm>
            <a:off x="838200" y="2337979"/>
            <a:ext cx="10844635"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0000"/>
                </a:solidFill>
                <a:effectLst/>
                <a:latin typeface="Fira Sans"/>
              </a:rPr>
              <a:t>From 'the textbook':</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The central idea of principal component analysis (PCA) is to reduce the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dimensionality of a data set consisting of a large number of interrelated variables,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while retaining as much as possible of the variation present in the data set.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This is achieved by transforming to a new set of variables, the principal components (PCs),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which are uncorrelated, and which are ordered so that the first </a:t>
            </a:r>
            <a:r>
              <a:rPr kumimoji="0" lang="en-US" altLang="en-US" sz="2000" b="0" i="1" u="none" strike="noStrike" cap="none" normalizeH="0" baseline="0" dirty="0" smtClean="0">
                <a:ln>
                  <a:noFill/>
                </a:ln>
                <a:solidFill>
                  <a:schemeClr val="tx1"/>
                </a:solidFill>
                <a:effectLst/>
                <a:latin typeface="Arial" panose="020B0604020202020204" pitchFamily="34" charset="0"/>
              </a:rPr>
              <a:t>few</a:t>
            </a:r>
            <a:r>
              <a:rPr kumimoji="0" lang="en-US" altLang="en-US" sz="2000" b="0" i="0" u="none" strike="noStrike" cap="none" normalizeH="0" baseline="0" dirty="0" smtClean="0">
                <a:ln>
                  <a:noFill/>
                </a:ln>
                <a:solidFill>
                  <a:schemeClr val="tx1"/>
                </a:solidFill>
                <a:effectLst/>
                <a:latin typeface="Arial" panose="020B0604020202020204" pitchFamily="34" charset="0"/>
              </a:rPr>
              <a:t> retain most of the variation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present in </a:t>
            </a:r>
            <a:r>
              <a:rPr kumimoji="0" lang="en-US" altLang="en-US" sz="2000" b="0" i="1" u="none" strike="noStrike" cap="none" normalizeH="0" baseline="0" dirty="0" smtClean="0">
                <a:ln>
                  <a:noFill/>
                </a:ln>
                <a:solidFill>
                  <a:schemeClr val="tx1"/>
                </a:solidFill>
                <a:effectLst/>
                <a:latin typeface="Arial" panose="020B0604020202020204" pitchFamily="34" charset="0"/>
              </a:rPr>
              <a:t>all</a:t>
            </a:r>
            <a:r>
              <a:rPr kumimoji="0" lang="en-US" altLang="en-US" sz="2000" b="0" i="0" u="none" strike="noStrike" cap="none" normalizeH="0" baseline="0" dirty="0" smtClean="0">
                <a:ln>
                  <a:noFill/>
                </a:ln>
                <a:solidFill>
                  <a:schemeClr val="tx1"/>
                </a:solidFill>
                <a:effectLst/>
                <a:latin typeface="Arial" panose="020B0604020202020204" pitchFamily="34" charset="0"/>
              </a:rPr>
              <a:t> of the original variables. </a:t>
            </a:r>
            <a:r>
              <a:rPr kumimoji="0" lang="en-US" altLang="en-US" sz="2000" b="0" i="0" u="none" strike="noStrike" cap="none" normalizeH="0" baseline="0" dirty="0" smtClean="0">
                <a:ln>
                  <a:noFill/>
                </a:ln>
                <a:solidFill>
                  <a:srgbClr val="F92672"/>
                </a:solidFill>
                <a:effectLst/>
                <a:latin typeface="Arial" panose="020B0604020202020204" pitchFamily="34" charset="0"/>
                <a:hlinkClick r:id="rId2"/>
              </a:rPr>
              <a:t>(</a:t>
            </a:r>
            <a:r>
              <a:rPr kumimoji="0" lang="en-US" altLang="en-US" sz="2000" b="0" i="0" u="none" strike="noStrike" cap="none" normalizeH="0" baseline="0" dirty="0" err="1" smtClean="0">
                <a:ln>
                  <a:noFill/>
                </a:ln>
                <a:solidFill>
                  <a:srgbClr val="F92672"/>
                </a:solidFill>
                <a:effectLst/>
                <a:latin typeface="Arial" panose="020B0604020202020204" pitchFamily="34" charset="0"/>
                <a:hlinkClick r:id="rId2"/>
              </a:rPr>
              <a:t>Jolliffe</a:t>
            </a:r>
            <a:r>
              <a:rPr kumimoji="0" lang="en-US" altLang="en-US" sz="2000" b="0" i="0" u="none" strike="noStrike" cap="none" normalizeH="0" baseline="0" dirty="0" smtClean="0">
                <a:ln>
                  <a:noFill/>
                </a:ln>
                <a:solidFill>
                  <a:srgbClr val="F92672"/>
                </a:solidFill>
                <a:effectLst/>
                <a:latin typeface="Arial" panose="020B0604020202020204" pitchFamily="34" charset="0"/>
                <a:hlinkClick r:id="rId2"/>
              </a:rPr>
              <a:t>, 2002)</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16889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sp>
        <p:nvSpPr>
          <p:cNvPr id="3" name="Content Placeholder 2"/>
          <p:cNvSpPr>
            <a:spLocks noGrp="1"/>
          </p:cNvSpPr>
          <p:nvPr>
            <p:ph idx="1"/>
          </p:nvPr>
        </p:nvSpPr>
        <p:spPr/>
        <p:txBody>
          <a:bodyPr>
            <a:normAutofit fontScale="92500" lnSpcReduction="20000"/>
          </a:bodyPr>
          <a:lstStyle/>
          <a:p>
            <a:r>
              <a:rPr lang="en-NZ" dirty="0" smtClean="0"/>
              <a:t>Four </a:t>
            </a:r>
            <a:r>
              <a:rPr lang="en-NZ" dirty="0" smtClean="0"/>
              <a:t>data-sets</a:t>
            </a:r>
            <a:endParaRPr lang="en-NZ" dirty="0" smtClean="0"/>
          </a:p>
          <a:p>
            <a:endParaRPr lang="en-NZ" dirty="0"/>
          </a:p>
          <a:p>
            <a:r>
              <a:rPr lang="en-NZ" dirty="0" smtClean="0"/>
              <a:t>What attitudes and exposure to participants have toward </a:t>
            </a:r>
            <a:r>
              <a:rPr lang="en-NZ" dirty="0" err="1" smtClean="0"/>
              <a:t>te</a:t>
            </a:r>
            <a:r>
              <a:rPr lang="en-NZ" dirty="0" smtClean="0"/>
              <a:t> reo Māori? (want to </a:t>
            </a:r>
            <a:r>
              <a:rPr lang="en-NZ" i="1" dirty="0" smtClean="0">
                <a:solidFill>
                  <a:srgbClr val="FF0000"/>
                </a:solidFill>
              </a:rPr>
              <a:t>reduce dimensionality </a:t>
            </a:r>
            <a:r>
              <a:rPr lang="en-NZ" i="1" dirty="0" smtClean="0">
                <a:solidFill>
                  <a:srgbClr val="FF0000"/>
                </a:solidFill>
              </a:rPr>
              <a:t>of independent variables </a:t>
            </a:r>
            <a:r>
              <a:rPr lang="en-NZ" dirty="0" smtClean="0"/>
              <a:t>then use </a:t>
            </a:r>
            <a:r>
              <a:rPr lang="en-NZ" dirty="0" smtClean="0"/>
              <a:t>to predict pronunciation)</a:t>
            </a:r>
          </a:p>
          <a:p>
            <a:r>
              <a:rPr lang="en-NZ" dirty="0" smtClean="0"/>
              <a:t>What acoustic variables </a:t>
            </a:r>
            <a:r>
              <a:rPr lang="en-NZ" dirty="0" err="1" smtClean="0"/>
              <a:t>covary</a:t>
            </a:r>
            <a:r>
              <a:rPr lang="en-NZ" dirty="0" smtClean="0"/>
              <a:t> in ‘dis/</a:t>
            </a:r>
            <a:r>
              <a:rPr lang="en-NZ" dirty="0" err="1" smtClean="0"/>
              <a:t>mis</a:t>
            </a:r>
            <a:r>
              <a:rPr lang="en-NZ" dirty="0" smtClean="0"/>
              <a:t>’ </a:t>
            </a:r>
            <a:r>
              <a:rPr lang="en-NZ" dirty="0" err="1" smtClean="0"/>
              <a:t>triphones</a:t>
            </a:r>
            <a:r>
              <a:rPr lang="en-NZ" dirty="0" smtClean="0"/>
              <a:t>? </a:t>
            </a:r>
            <a:r>
              <a:rPr lang="en-NZ" dirty="0" smtClean="0"/>
              <a:t>(</a:t>
            </a:r>
            <a:r>
              <a:rPr lang="en-NZ" i="1" dirty="0" smtClean="0">
                <a:solidFill>
                  <a:srgbClr val="FF0000"/>
                </a:solidFill>
              </a:rPr>
              <a:t>want to reduce </a:t>
            </a:r>
            <a:r>
              <a:rPr lang="en-NZ" i="1" dirty="0" smtClean="0">
                <a:solidFill>
                  <a:srgbClr val="FF0000"/>
                </a:solidFill>
              </a:rPr>
              <a:t>dimensionality of dependent variables</a:t>
            </a:r>
            <a:r>
              <a:rPr lang="en-NZ" dirty="0" smtClean="0"/>
              <a:t>, </a:t>
            </a:r>
            <a:r>
              <a:rPr lang="en-NZ" dirty="0" smtClean="0"/>
              <a:t>then investigate whether prefix status affects  pronunciation)   </a:t>
            </a:r>
          </a:p>
          <a:p>
            <a:r>
              <a:rPr lang="en-NZ" dirty="0" smtClean="0"/>
              <a:t>What vowels cluster together in terms of how </a:t>
            </a:r>
            <a:r>
              <a:rPr lang="en-NZ" dirty="0" err="1" smtClean="0"/>
              <a:t>sociolinguistically</a:t>
            </a:r>
            <a:r>
              <a:rPr lang="en-NZ" dirty="0" smtClean="0"/>
              <a:t> advanced they are, across speakers? (</a:t>
            </a:r>
            <a:r>
              <a:rPr lang="en-NZ" i="1" dirty="0" smtClean="0">
                <a:solidFill>
                  <a:srgbClr val="FF0000"/>
                </a:solidFill>
              </a:rPr>
              <a:t>want to explore degree to which things are associated</a:t>
            </a:r>
            <a:r>
              <a:rPr lang="en-NZ" dirty="0" smtClean="0"/>
              <a:t>).</a:t>
            </a:r>
          </a:p>
          <a:p>
            <a:r>
              <a:rPr lang="en-NZ" dirty="0" smtClean="0"/>
              <a:t>What vowels cluster together across time, in individuals’ </a:t>
            </a:r>
            <a:r>
              <a:rPr lang="en-NZ" dirty="0" smtClean="0"/>
              <a:t>monologues </a:t>
            </a:r>
            <a:r>
              <a:rPr lang="en-NZ" dirty="0" smtClean="0"/>
              <a:t>(</a:t>
            </a:r>
            <a:r>
              <a:rPr lang="en-NZ" i="1" dirty="0" smtClean="0">
                <a:solidFill>
                  <a:srgbClr val="FF0000"/>
                </a:solidFill>
              </a:rPr>
              <a:t>want to explore degree to which things are associated</a:t>
            </a:r>
            <a:r>
              <a:rPr lang="en-NZ" dirty="0" smtClean="0"/>
              <a:t>).</a:t>
            </a:r>
          </a:p>
          <a:p>
            <a:endParaRPr lang="en-NZ" dirty="0" smtClean="0"/>
          </a:p>
          <a:p>
            <a:endParaRPr lang="en-NZ" dirty="0" smtClean="0"/>
          </a:p>
          <a:p>
            <a:endParaRPr lang="en-NZ" dirty="0"/>
          </a:p>
        </p:txBody>
      </p:sp>
    </p:spTree>
    <p:extLst>
      <p:ext uri="{BB962C8B-B14F-4D97-AF65-F5344CB8AC3E}">
        <p14:creationId xmlns:p14="http://schemas.microsoft.com/office/powerpoint/2010/main" val="29472378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6856</TotalTime>
  <Words>1674</Words>
  <Application>Microsoft Office PowerPoint</Application>
  <PresentationFormat>Widescreen</PresentationFormat>
  <Paragraphs>179</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Calibri Light</vt:lpstr>
      <vt:lpstr>Cambria</vt:lpstr>
      <vt:lpstr>Fira Sans</vt:lpstr>
      <vt:lpstr>Times New Roman</vt:lpstr>
      <vt:lpstr>Office Theme</vt:lpstr>
      <vt:lpstr>Introduction to PCA for the analysis of language variation  Download files from: https://jenniferhay.github.io</vt:lpstr>
      <vt:lpstr>PowerPoint Presentation</vt:lpstr>
      <vt:lpstr>Agenda for today</vt:lpstr>
      <vt:lpstr>Intuitive overview of PCA</vt:lpstr>
      <vt:lpstr>PowerPoint Presentation</vt:lpstr>
      <vt:lpstr>PowerPoint Presentation</vt:lpstr>
      <vt:lpstr>PowerPoint Presentation</vt:lpstr>
      <vt:lpstr>PowerPoint Presentation</vt:lpstr>
      <vt:lpstr>PowerPoint Presentation</vt:lpstr>
      <vt:lpstr>PowerPoint Presentation</vt:lpstr>
      <vt:lpstr>Hashimoto, D. (2019). Loanword phonology in  New Zealand English: exemplar activation and message predictability. University of Canterbury  PhD Thesis.   Question:  How do people’s answers to a set of  survey questions affect whether they will use structure from Māori in their  pronunciation of Māori loanwords?  Problem:  The survey contains too many potential predictors for a regression model, and they’re probably all correlated.  Solution:  PCA</vt:lpstr>
      <vt:lpstr>PowerPoint Presentation</vt:lpstr>
      <vt:lpstr>PowerPoint Presentation</vt:lpstr>
      <vt:lpstr>We need:</vt:lpstr>
      <vt:lpstr>Our dataframe</vt:lpstr>
      <vt:lpstr>Is PCA appropriate?</vt:lpstr>
      <vt:lpstr>PowerPoint Presentation</vt:lpstr>
      <vt:lpstr>PowerPoint Presentation</vt:lpstr>
      <vt:lpstr>(1)  Is PCA appropriate? </vt:lpstr>
      <vt:lpstr>(2) How many PCs should I consider? </vt:lpstr>
      <vt:lpstr>PowerPoint Presentation</vt:lpstr>
      <vt:lpstr>(3) Which variables (here, questions) are relevant to the interpretation of these PCs? </vt:lpstr>
      <vt:lpstr>PowerPoint Presentation</vt:lpstr>
      <vt:lpstr>PowerPoint Presentation</vt:lpstr>
      <vt:lpstr>PowerPoint Presentation</vt:lpstr>
      <vt:lpstr>We can then extract the speaker scores, for use in our subsequent analysis.</vt:lpstr>
      <vt:lpstr>Summary</vt:lpstr>
      <vt:lpstr>Example 2.  </vt:lpstr>
      <vt:lpstr>Example 2.  14 different acoustic measures of mis or dis triphones.  We are interested in whether the acoustics is affected by whether the phonemes are a prefix or not.  14 different models seems overkill, and lots of these are correlated.  Can we reduce dimensionality so we only have a few dimensions as the dependent variables?</vt:lpstr>
      <vt:lpstr>What needs controlling?</vt:lpstr>
      <vt:lpstr>PowerPoint Presentation</vt:lpstr>
      <vt:lpstr>PowerPoint Presentation</vt:lpstr>
      <vt:lpstr>PowerPoint Presentation</vt:lpstr>
      <vt:lpstr>PC1:  s-duration and ‘peakiness’</vt:lpstr>
      <vt:lpstr>PC2: [s] spectral balance</vt:lpstr>
      <vt:lpstr>PC3: Vowel duration</vt:lpstr>
      <vt:lpstr>PC4:  Vowel formants</vt:lpstr>
      <vt:lpstr>PC5 – nothing reliable.</vt:lpstr>
      <vt:lpstr>PowerPoint Presentation</vt:lpstr>
      <vt:lpstr>Your turn</vt:lpstr>
    </vt:vector>
  </TitlesOfParts>
  <Company>University of Canterbury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Hay</dc:creator>
  <cp:lastModifiedBy>Jennifer Hay</cp:lastModifiedBy>
  <cp:revision>48</cp:revision>
  <dcterms:created xsi:type="dcterms:W3CDTF">2022-11-22T02:10:14Z</dcterms:created>
  <dcterms:modified xsi:type="dcterms:W3CDTF">2022-11-29T22:46:00Z</dcterms:modified>
</cp:coreProperties>
</file>