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2CD73B-1928-45FD-8831-895961B805CB}">
  <a:tblStyle styleId="{002CD73B-1928-45FD-8831-895961B805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b66edf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b66edf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702676b6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702676b6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ff20213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6ff20213b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bf84d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bf84d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3c3e63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3c3e63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10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11/14/18  Meeting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few more things to do, but I just want AlottaPie™</a:t>
            </a:r>
            <a:endParaRPr sz="1200"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Waiting on buck boost converter, fuel gauge, ldos to arrive.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Solar tests proceeding.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Integrated code for transmission with sensor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Waiting on fuel gauge to have conditional transmission.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Transitioned to interrupt-based data </a:t>
            </a:r>
            <a:r>
              <a:rPr lang="en"/>
              <a:t>acquisition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on implementing longer clock cycle (hourly schedule) and writing to FRAM.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a potential sensor resource- Nadya (522 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diagram for prototype #1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Interrupt- Based Sensing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500" y="1065075"/>
            <a:ext cx="4301821" cy="322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1797850" y="4080675"/>
            <a:ext cx="38028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I2C Interrupt-based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Measured over 100Ω resistor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*Going to take these measurements again</a:t>
            </a:r>
            <a:endParaRPr/>
          </a:p>
        </p:txBody>
      </p:sp>
      <p:graphicFrame>
        <p:nvGraphicFramePr>
          <p:cNvPr id="175" name="Google Shape;175;p27"/>
          <p:cNvGraphicFramePr/>
          <p:nvPr/>
        </p:nvGraphicFramePr>
        <p:xfrm>
          <a:off x="1236725" y="17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{002CD73B-1928-45FD-8831-895961B805CB}</a:tableStyleId>
              </a:tblPr>
              <a:tblGrid>
                <a:gridCol w="1501125"/>
                <a:gridCol w="1351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(mA)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7"/>
          <p:cNvSpPr txBox="1"/>
          <p:nvPr/>
        </p:nvSpPr>
        <p:spPr>
          <a:xfrm>
            <a:off x="5860475" y="4290050"/>
            <a:ext cx="1579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10x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39" y="3449819"/>
            <a:ext cx="1428750" cy="11644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8"/>
          <p:cNvCxnSpPr/>
          <p:nvPr/>
        </p:nvCxnSpPr>
        <p:spPr>
          <a:xfrm rot="10800000">
            <a:off x="2160278" y="3951437"/>
            <a:ext cx="15186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28"/>
          <p:cNvCxnSpPr/>
          <p:nvPr/>
        </p:nvCxnSpPr>
        <p:spPr>
          <a:xfrm>
            <a:off x="5450477" y="4186646"/>
            <a:ext cx="1580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28"/>
          <p:cNvCxnSpPr/>
          <p:nvPr/>
        </p:nvCxnSpPr>
        <p:spPr>
          <a:xfrm rot="10800000">
            <a:off x="5450384" y="4421777"/>
            <a:ext cx="1580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28"/>
          <p:cNvCxnSpPr/>
          <p:nvPr/>
        </p:nvCxnSpPr>
        <p:spPr>
          <a:xfrm>
            <a:off x="2160322" y="4186646"/>
            <a:ext cx="1533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5450477" y="3961311"/>
            <a:ext cx="1580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" name="Google Shape;187;p28"/>
          <p:cNvSpPr txBox="1"/>
          <p:nvPr/>
        </p:nvSpPr>
        <p:spPr>
          <a:xfrm>
            <a:off x="418013" y="4779683"/>
            <a:ext cx="175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HDC1080 Temp/Hum Sensor</a:t>
            </a:r>
            <a:endParaRPr sz="1100"/>
          </a:p>
        </p:txBody>
      </p:sp>
      <p:sp>
        <p:nvSpPr>
          <p:cNvPr id="188" name="Google Shape;188;p28"/>
          <p:cNvSpPr txBox="1"/>
          <p:nvPr/>
        </p:nvSpPr>
        <p:spPr>
          <a:xfrm>
            <a:off x="3671557" y="4782038"/>
            <a:ext cx="175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MSP430 Processor</a:t>
            </a:r>
            <a:endParaRPr sz="1100"/>
          </a:p>
        </p:txBody>
      </p:sp>
      <p:sp>
        <p:nvSpPr>
          <p:cNvPr id="189" name="Google Shape;189;p28"/>
          <p:cNvSpPr txBox="1"/>
          <p:nvPr/>
        </p:nvSpPr>
        <p:spPr>
          <a:xfrm>
            <a:off x="7040116" y="4782742"/>
            <a:ext cx="175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Bluefruit Bluetooth Module</a:t>
            </a:r>
            <a:endParaRPr sz="1100"/>
          </a:p>
        </p:txBody>
      </p:sp>
      <p:sp>
        <p:nvSpPr>
          <p:cNvPr id="190" name="Google Shape;190;p28"/>
          <p:cNvSpPr txBox="1"/>
          <p:nvPr/>
        </p:nvSpPr>
        <p:spPr>
          <a:xfrm>
            <a:off x="5450475" y="4449975"/>
            <a:ext cx="1580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 MISO</a:t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450476" y="4190948"/>
            <a:ext cx="1580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 MOSI</a:t>
            </a:r>
            <a:endParaRPr sz="1100"/>
          </a:p>
        </p:txBody>
      </p:sp>
      <p:sp>
        <p:nvSpPr>
          <p:cNvPr id="192" name="Google Shape;192;p28"/>
          <p:cNvSpPr txBox="1"/>
          <p:nvPr/>
        </p:nvSpPr>
        <p:spPr>
          <a:xfrm>
            <a:off x="5450475" y="3957967"/>
            <a:ext cx="1580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 CLK</a:t>
            </a:r>
            <a:endParaRPr sz="1100"/>
          </a:p>
        </p:txBody>
      </p:sp>
      <p:sp>
        <p:nvSpPr>
          <p:cNvPr id="193" name="Google Shape;193;p28"/>
          <p:cNvSpPr txBox="1"/>
          <p:nvPr/>
        </p:nvSpPr>
        <p:spPr>
          <a:xfrm>
            <a:off x="2174965" y="3960118"/>
            <a:ext cx="1503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 CLK</a:t>
            </a:r>
            <a:endParaRPr sz="1100"/>
          </a:p>
        </p:txBody>
      </p:sp>
      <p:sp>
        <p:nvSpPr>
          <p:cNvPr id="194" name="Google Shape;194;p28"/>
          <p:cNvSpPr txBox="1"/>
          <p:nvPr/>
        </p:nvSpPr>
        <p:spPr>
          <a:xfrm>
            <a:off x="2167643" y="4209426"/>
            <a:ext cx="1503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 SDA</a:t>
            </a:r>
            <a:endParaRPr sz="1100"/>
          </a:p>
        </p:txBody>
      </p:sp>
      <p:sp>
        <p:nvSpPr>
          <p:cNvPr id="195" name="Google Shape;195;p28"/>
          <p:cNvSpPr txBox="1"/>
          <p:nvPr/>
        </p:nvSpPr>
        <p:spPr>
          <a:xfrm>
            <a:off x="4670060" y="254725"/>
            <a:ext cx="1988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BQ25505EVM Energy Harvester</a:t>
            </a:r>
            <a:endParaRPr sz="1100"/>
          </a:p>
        </p:txBody>
      </p:sp>
      <p:sp>
        <p:nvSpPr>
          <p:cNvPr id="196" name="Google Shape;196;p28"/>
          <p:cNvSpPr txBox="1"/>
          <p:nvPr/>
        </p:nvSpPr>
        <p:spPr>
          <a:xfrm>
            <a:off x="7054709" y="254726"/>
            <a:ext cx="175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Monocrystalline Solar panel</a:t>
            </a:r>
            <a:endParaRPr sz="1100"/>
          </a:p>
        </p:txBody>
      </p:sp>
      <p:sp>
        <p:nvSpPr>
          <p:cNvPr id="197" name="Google Shape;197;p28"/>
          <p:cNvSpPr txBox="1"/>
          <p:nvPr/>
        </p:nvSpPr>
        <p:spPr>
          <a:xfrm>
            <a:off x="425413" y="249517"/>
            <a:ext cx="175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3.7V, 110 mAh Li Ion Battery</a:t>
            </a:r>
            <a:endParaRPr sz="1100"/>
          </a:p>
        </p:txBody>
      </p:sp>
      <p:sp>
        <p:nvSpPr>
          <p:cNvPr id="198" name="Google Shape;198;p28"/>
          <p:cNvSpPr txBox="1"/>
          <p:nvPr/>
        </p:nvSpPr>
        <p:spPr>
          <a:xfrm>
            <a:off x="2957563" y="2357338"/>
            <a:ext cx="1950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TPS63030 Buck Boost Converter</a:t>
            </a:r>
            <a:endParaRPr sz="1100"/>
          </a:p>
        </p:txBody>
      </p:sp>
      <p:sp>
        <p:nvSpPr>
          <p:cNvPr id="199" name="Google Shape;199;p28"/>
          <p:cNvSpPr txBox="1"/>
          <p:nvPr/>
        </p:nvSpPr>
        <p:spPr>
          <a:xfrm>
            <a:off x="550669" y="2304559"/>
            <a:ext cx="142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BQ27426 Fuel Gauge</a:t>
            </a:r>
            <a:endParaRPr sz="1100"/>
          </a:p>
        </p:txBody>
      </p:sp>
      <p:cxnSp>
        <p:nvCxnSpPr>
          <p:cNvPr id="200" name="Google Shape;200;p28"/>
          <p:cNvCxnSpPr/>
          <p:nvPr/>
        </p:nvCxnSpPr>
        <p:spPr>
          <a:xfrm>
            <a:off x="1416512" y="836024"/>
            <a:ext cx="35220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1427910" y="594360"/>
            <a:ext cx="3510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8"/>
          <p:cNvSpPr txBox="1"/>
          <p:nvPr/>
        </p:nvSpPr>
        <p:spPr>
          <a:xfrm>
            <a:off x="2439544" y="364727"/>
            <a:ext cx="1503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VDD</a:t>
            </a:r>
            <a:endParaRPr sz="1100"/>
          </a:p>
        </p:txBody>
      </p:sp>
      <p:sp>
        <p:nvSpPr>
          <p:cNvPr id="203" name="Google Shape;203;p28"/>
          <p:cNvSpPr txBox="1"/>
          <p:nvPr/>
        </p:nvSpPr>
        <p:spPr>
          <a:xfrm>
            <a:off x="2442915" y="596512"/>
            <a:ext cx="1503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sz="1100"/>
          </a:p>
        </p:txBody>
      </p:sp>
      <p:cxnSp>
        <p:nvCxnSpPr>
          <p:cNvPr id="204" name="Google Shape;204;p28"/>
          <p:cNvCxnSpPr/>
          <p:nvPr/>
        </p:nvCxnSpPr>
        <p:spPr>
          <a:xfrm rot="10800000">
            <a:off x="1738254" y="608177"/>
            <a:ext cx="0" cy="97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28"/>
          <p:cNvCxnSpPr/>
          <p:nvPr/>
        </p:nvCxnSpPr>
        <p:spPr>
          <a:xfrm rot="10800000">
            <a:off x="1943994" y="827477"/>
            <a:ext cx="0" cy="7566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28"/>
          <p:cNvCxnSpPr/>
          <p:nvPr/>
        </p:nvCxnSpPr>
        <p:spPr>
          <a:xfrm>
            <a:off x="1973516" y="2133432"/>
            <a:ext cx="1724100" cy="1531200"/>
          </a:xfrm>
          <a:prstGeom prst="bentConnector3">
            <a:avLst>
              <a:gd fmla="val 37668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7" name="Google Shape;207;p28"/>
          <p:cNvSpPr txBox="1"/>
          <p:nvPr/>
        </p:nvSpPr>
        <p:spPr>
          <a:xfrm>
            <a:off x="2484738" y="3658632"/>
            <a:ext cx="1503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 SDA</a:t>
            </a:r>
            <a:endParaRPr sz="1100"/>
          </a:p>
        </p:txBody>
      </p:sp>
      <p:cxnSp>
        <p:nvCxnSpPr>
          <p:cNvPr id="208" name="Google Shape;208;p28"/>
          <p:cNvCxnSpPr/>
          <p:nvPr/>
        </p:nvCxnSpPr>
        <p:spPr>
          <a:xfrm>
            <a:off x="1976883" y="1839503"/>
            <a:ext cx="1719900" cy="16104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" name="Google Shape;209;p28"/>
          <p:cNvSpPr txBox="1"/>
          <p:nvPr/>
        </p:nvSpPr>
        <p:spPr>
          <a:xfrm>
            <a:off x="2477272" y="3443092"/>
            <a:ext cx="1503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 CLK</a:t>
            </a:r>
            <a:endParaRPr sz="1100"/>
          </a:p>
        </p:txBody>
      </p:sp>
      <p:cxnSp>
        <p:nvCxnSpPr>
          <p:cNvPr id="210" name="Google Shape;210;p28"/>
          <p:cNvCxnSpPr/>
          <p:nvPr/>
        </p:nvCxnSpPr>
        <p:spPr>
          <a:xfrm rot="10800000">
            <a:off x="4419406" y="597713"/>
            <a:ext cx="0" cy="90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28"/>
          <p:cNvCxnSpPr/>
          <p:nvPr/>
        </p:nvCxnSpPr>
        <p:spPr>
          <a:xfrm rot="10800000">
            <a:off x="4174477" y="827233"/>
            <a:ext cx="0" cy="684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28"/>
          <p:cNvCxnSpPr/>
          <p:nvPr/>
        </p:nvCxnSpPr>
        <p:spPr>
          <a:xfrm rot="10800000">
            <a:off x="6378811" y="608206"/>
            <a:ext cx="840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6393089" y="838498"/>
            <a:ext cx="825600" cy="81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28"/>
          <p:cNvCxnSpPr/>
          <p:nvPr/>
        </p:nvCxnSpPr>
        <p:spPr>
          <a:xfrm rot="10800000">
            <a:off x="4620691" y="2133432"/>
            <a:ext cx="389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28"/>
          <p:cNvCxnSpPr/>
          <p:nvPr/>
        </p:nvCxnSpPr>
        <p:spPr>
          <a:xfrm rot="10800000">
            <a:off x="4608897" y="2286209"/>
            <a:ext cx="730800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28"/>
          <p:cNvCxnSpPr>
            <a:endCxn id="217" idx="0"/>
          </p:cNvCxnSpPr>
          <p:nvPr/>
        </p:nvCxnSpPr>
        <p:spPr>
          <a:xfrm flipH="1">
            <a:off x="1296563" y="2641971"/>
            <a:ext cx="6565800" cy="6564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28"/>
          <p:cNvCxnSpPr/>
          <p:nvPr/>
        </p:nvCxnSpPr>
        <p:spPr>
          <a:xfrm flipH="1">
            <a:off x="5004691" y="2767987"/>
            <a:ext cx="5700" cy="53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7405744" y="1997763"/>
            <a:ext cx="0" cy="13005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8"/>
          <p:cNvCxnSpPr/>
          <p:nvPr/>
        </p:nvCxnSpPr>
        <p:spPr>
          <a:xfrm rot="10800000">
            <a:off x="7862640" y="1839472"/>
            <a:ext cx="1200" cy="145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BQ27426EVM-738 Texas Instruments | 296-46683-ND DigiKey Electronics" id="221" name="Google Shape;221;p28"/>
          <p:cNvPicPr preferRelativeResize="0"/>
          <p:nvPr/>
        </p:nvPicPr>
        <p:blipFill rotWithShape="1">
          <a:blip r:embed="rId4">
            <a:alphaModFix/>
          </a:blip>
          <a:srcRect b="23598" l="0" r="0" t="27259"/>
          <a:stretch/>
        </p:blipFill>
        <p:spPr>
          <a:xfrm>
            <a:off x="549755" y="1584077"/>
            <a:ext cx="1428750" cy="7021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249" y="512211"/>
            <a:ext cx="877662" cy="8776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6">
            <a:alphaModFix/>
          </a:blip>
          <a:srcRect b="7627" l="0" r="0" t="4499"/>
          <a:stretch/>
        </p:blipFill>
        <p:spPr>
          <a:xfrm>
            <a:off x="4950096" y="509058"/>
            <a:ext cx="1428750" cy="12554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7">
            <a:alphaModFix/>
          </a:blip>
          <a:srcRect b="14370" l="0" r="0" t="16142"/>
          <a:stretch/>
        </p:blipFill>
        <p:spPr>
          <a:xfrm>
            <a:off x="7218811" y="513635"/>
            <a:ext cx="1428750" cy="99277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8924" y="3407773"/>
            <a:ext cx="1239340" cy="123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46910" y="3527379"/>
            <a:ext cx="1450181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/>
          <p:nvPr/>
        </p:nvSpPr>
        <p:spPr>
          <a:xfrm>
            <a:off x="418013" y="3298371"/>
            <a:ext cx="1757100" cy="1476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5339697" y="2286470"/>
            <a:ext cx="0" cy="1011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28"/>
          <p:cNvCxnSpPr/>
          <p:nvPr/>
        </p:nvCxnSpPr>
        <p:spPr>
          <a:xfrm>
            <a:off x="5450475" y="3735976"/>
            <a:ext cx="1580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28"/>
          <p:cNvSpPr txBox="1"/>
          <p:nvPr/>
        </p:nvSpPr>
        <p:spPr>
          <a:xfrm>
            <a:off x="5451332" y="3731558"/>
            <a:ext cx="1580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 CS</a:t>
            </a:r>
            <a:endParaRPr sz="1100"/>
          </a:p>
        </p:txBody>
      </p:sp>
      <p:cxnSp>
        <p:nvCxnSpPr>
          <p:cNvPr id="230" name="Google Shape;230;p28"/>
          <p:cNvCxnSpPr/>
          <p:nvPr/>
        </p:nvCxnSpPr>
        <p:spPr>
          <a:xfrm>
            <a:off x="5444353" y="3527379"/>
            <a:ext cx="1592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1" name="Google Shape;231;p28"/>
          <p:cNvSpPr txBox="1"/>
          <p:nvPr/>
        </p:nvSpPr>
        <p:spPr>
          <a:xfrm>
            <a:off x="5456597" y="3506707"/>
            <a:ext cx="1580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</a:t>
            </a:r>
            <a:endParaRPr sz="1100"/>
          </a:p>
        </p:txBody>
      </p:sp>
      <p:cxnSp>
        <p:nvCxnSpPr>
          <p:cNvPr id="232" name="Google Shape;232;p28"/>
          <p:cNvCxnSpPr/>
          <p:nvPr/>
        </p:nvCxnSpPr>
        <p:spPr>
          <a:xfrm flipH="1" rot="10800000">
            <a:off x="5444353" y="4680727"/>
            <a:ext cx="1592700" cy="16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28"/>
          <p:cNvSpPr txBox="1"/>
          <p:nvPr/>
        </p:nvSpPr>
        <p:spPr>
          <a:xfrm>
            <a:off x="5440427" y="4712200"/>
            <a:ext cx="1580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</a:t>
            </a:r>
            <a:endParaRPr sz="1100"/>
          </a:p>
        </p:txBody>
      </p:sp>
      <p:sp>
        <p:nvSpPr>
          <p:cNvPr id="234" name="Google Shape;234;p28"/>
          <p:cNvSpPr/>
          <p:nvPr/>
        </p:nvSpPr>
        <p:spPr>
          <a:xfrm>
            <a:off x="3693523" y="3298371"/>
            <a:ext cx="1757100" cy="1476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7031084" y="3298371"/>
            <a:ext cx="1757100" cy="1476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8"/>
          <p:cNvCxnSpPr/>
          <p:nvPr/>
        </p:nvCxnSpPr>
        <p:spPr>
          <a:xfrm rot="10800000">
            <a:off x="4633148" y="1997763"/>
            <a:ext cx="730800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28"/>
          <p:cNvCxnSpPr/>
          <p:nvPr/>
        </p:nvCxnSpPr>
        <p:spPr>
          <a:xfrm rot="10800000">
            <a:off x="4620601" y="1839503"/>
            <a:ext cx="3241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28"/>
          <p:cNvCxnSpPr/>
          <p:nvPr/>
        </p:nvCxnSpPr>
        <p:spPr>
          <a:xfrm>
            <a:off x="4998514" y="2133432"/>
            <a:ext cx="5700" cy="33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28"/>
          <p:cNvCxnSpPr/>
          <p:nvPr/>
        </p:nvCxnSpPr>
        <p:spPr>
          <a:xfrm rot="10800000">
            <a:off x="5297044" y="1997763"/>
            <a:ext cx="2108700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28"/>
          <p:cNvSpPr/>
          <p:nvPr/>
        </p:nvSpPr>
        <p:spPr>
          <a:xfrm>
            <a:off x="5003074" y="2462348"/>
            <a:ext cx="124126" cy="313509"/>
          </a:xfrm>
          <a:custGeom>
            <a:rect b="b" l="l" r="r" t="t"/>
            <a:pathLst>
              <a:path extrusionOk="0" h="418012" w="165502">
                <a:moveTo>
                  <a:pt x="0" y="0"/>
                </a:moveTo>
                <a:cubicBezTo>
                  <a:pt x="81280" y="60960"/>
                  <a:pt x="162560" y="121921"/>
                  <a:pt x="165463" y="191589"/>
                </a:cubicBezTo>
                <a:cubicBezTo>
                  <a:pt x="168366" y="261257"/>
                  <a:pt x="11611" y="367212"/>
                  <a:pt x="17417" y="41801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 rotWithShape="1">
          <a:blip r:embed="rId10">
            <a:alphaModFix/>
          </a:blip>
          <a:srcRect b="16343" l="0" r="0" t="16093"/>
          <a:stretch/>
        </p:blipFill>
        <p:spPr>
          <a:xfrm>
            <a:off x="3362795" y="1511233"/>
            <a:ext cx="1251714" cy="84570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122550"/>
            <a:ext cx="85206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</a:t>
            </a:r>
            <a:endParaRPr sz="1000"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311700" y="902250"/>
            <a:ext cx="85206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Waiting for parts to come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 in transit, hoping to incorporate them this weekend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include the fuel gauge, and 2 buck-boost converters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working on schematic + board layout while waiting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process of putting together PCB layout as a guideline for next prototype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Gathering some data from solar cells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Winter is coming. This has made things problematic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Will begin compiling power system characterization into some form of document over the next week or two.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“Nothing goes with turkey like energy harvesting”™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125" y="0"/>
            <a:ext cx="1579875" cy="21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474450" y="0"/>
            <a:ext cx="85206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Cells</a:t>
            </a:r>
            <a:endParaRPr sz="1000"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600" y="774950"/>
            <a:ext cx="2581825" cy="33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50" y="713438"/>
            <a:ext cx="5861572" cy="371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/>
          <p:nvPr/>
        </p:nvSpPr>
        <p:spPr>
          <a:xfrm>
            <a:off x="474450" y="1627025"/>
            <a:ext cx="68700" cy="65100"/>
          </a:xfrm>
          <a:prstGeom prst="star5">
            <a:avLst>
              <a:gd fmla="val 16896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3282350" y="1743525"/>
            <a:ext cx="68700" cy="65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3237575" y="3600450"/>
            <a:ext cx="68700" cy="65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474450" y="3752850"/>
            <a:ext cx="68700" cy="65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