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DBF8BF-BCE0-49DF-BE5E-132652C0F3FE}">
  <a:tblStyle styleId="{6BDBF8BF-BCE0-49DF-BE5E-132652C0F3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34F80BE-18CC-42DE-BC8F-CF3A6C514B9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b66ed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b66ed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57d89d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57d89d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575471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575471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57547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57547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575471f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575471f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649115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649115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56128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56128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561284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561284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igikey.com/product-detail/en/ixys/SLMD121H04L/SLMD121H04L-ND/3463124" TargetMode="External"/><Relationship Id="rId4" Type="http://schemas.openxmlformats.org/officeDocument/2006/relationships/hyperlink" Target="https://www.digikey.com/product-detail/en/ixys/SLMD600H10L/SLMD600H10L-ND/3463130" TargetMode="External"/><Relationship Id="rId11" Type="http://schemas.openxmlformats.org/officeDocument/2006/relationships/hyperlink" Target="https://www.digikey.com/product-detail/en/ixys/SLMD121H10L/SLMD121H10L-ND/2754282" TargetMode="External"/><Relationship Id="rId10" Type="http://schemas.openxmlformats.org/officeDocument/2006/relationships/hyperlink" Target="https://www.digikey.com/product-detail/en/ixys/SLMD121H10L/SLMD121H10L-ND/2754282" TargetMode="External"/><Relationship Id="rId12" Type="http://schemas.openxmlformats.org/officeDocument/2006/relationships/hyperlink" Target="https://www.digikey.com/product-detail/en/ixys/SLMD121H10L/SLMD121H10L-ND/2754282" TargetMode="External"/><Relationship Id="rId9" Type="http://schemas.openxmlformats.org/officeDocument/2006/relationships/hyperlink" Target="https://www.digikey.com/product-detail/en/ixys/SLMD480H12L/SLMD480H12L-ND/3463126" TargetMode="External"/><Relationship Id="rId5" Type="http://schemas.openxmlformats.org/officeDocument/2006/relationships/hyperlink" Target="https://www.digikey.com/product-detail/en/ixys/SLMD600H10L/SLMD600H10L-ND/3463130" TargetMode="External"/><Relationship Id="rId6" Type="http://schemas.openxmlformats.org/officeDocument/2006/relationships/hyperlink" Target="https://www.digikey.com/product-detail/en/ixys/SLMD600H10L/SLMD600H10L-ND/3463130" TargetMode="External"/><Relationship Id="rId7" Type="http://schemas.openxmlformats.org/officeDocument/2006/relationships/hyperlink" Target="https://www.digikey.com/product-detail/en/ixys/SLMD480H12L/SLMD480H12L-ND/3463126" TargetMode="External"/><Relationship Id="rId8" Type="http://schemas.openxmlformats.org/officeDocument/2006/relationships/hyperlink" Target="https://www.digikey.com/product-detail/en/ixys/SLMD480H12L/SLMD480H12L-ND/34631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11/28/18  Meeting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Post-Thanksgiving stressing</a:t>
            </a:r>
            <a:endParaRPr sz="1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descr="Image result for stress"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025" y="2774975"/>
            <a:ext cx="3389300" cy="19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took a breather over Thanksgiving (did work for other classes)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Buck boost converter, fuel gauge, LDOs arrived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#1: programming fuel gauge (Brady)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#2: outdoor battery charging (Rachel)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left?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we do to prepare for the prototype presentation (besides make it work)?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98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806775"/>
            <a:ext cx="85206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arrived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the fuel gauge programmer with the Wireless Neural Recording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Issue: Software was incompatible with hardware, but turns out it was the wrong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Planning to program fuel gauge over the next few days, then LDOs should just pop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Something’s up with our charger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Battery keeps oscillating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has been doing this, but I originally thought it was normal. Now I’m not so sure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Plan A: contact an apps engineer. Plan B: find different energy harvester for prototype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more data outside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Problems at first getting drivers to work, but now functioning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Already collected data in the shade. Soon will collect data in direct sunlight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allow us to finish characterizing our power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Cells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909975" y="529700"/>
            <a:ext cx="378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(Sorry it’s not a curve)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25" y="1076975"/>
            <a:ext cx="5439975" cy="3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5351" y="859525"/>
            <a:ext cx="2948650" cy="4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198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Charging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100" y="741800"/>
            <a:ext cx="6354124" cy="41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806775"/>
            <a:ext cx="2579400" cy="4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collected in shade (sunny day overall)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9:00 am-7:45 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Labview glitch during initial 2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3.002 V → 3.457 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1) reproduce weird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2) collect better data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Cells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92250" y="1110275"/>
            <a:ext cx="378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r>
              <a:rPr lang="en"/>
              <a:t>Bigger solar cells?</a:t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{6BDBF8BF-BCE0-49DF-BE5E-132652C0F3FE}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Solar Cell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(mW)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highlight>
                            <a:srgbClr val="F0F0F0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SLMD121H04L-ND</a:t>
                      </a:r>
                      <a:r>
                        <a:rPr lang="en"/>
                        <a:t> (current one)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43MM x 7MM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4"/>
                        </a:rPr>
                        <a:t>SLMD600H10L-ND</a:t>
                      </a:r>
                      <a:endParaRPr sz="900" u="sng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5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sng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6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22</a:t>
                      </a:r>
                      <a:r>
                        <a:rPr lang="en"/>
                        <a:t>MM x 35MM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ighlight>
                            <a:srgbClr val="F0F0F0"/>
                          </a:highlight>
                          <a:hlinkClick r:id="rId7"/>
                        </a:rPr>
                        <a:t>SLMD480H12L-ND</a:t>
                      </a:r>
                      <a:endParaRPr sz="900" u="sng">
                        <a:solidFill>
                          <a:schemeClr val="hlink"/>
                        </a:solidFill>
                        <a:highlight>
                          <a:srgbClr val="F0F0F0"/>
                        </a:highlight>
                        <a:hlinkClick r:id="rId8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sng">
                        <a:solidFill>
                          <a:schemeClr val="hlink"/>
                        </a:solidFill>
                        <a:highlight>
                          <a:srgbClr val="F0F0F0"/>
                        </a:highlight>
                        <a:hlinkClick r:id="rId9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35</a:t>
                      </a:r>
                      <a:r>
                        <a:rPr lang="en"/>
                        <a:t>MM x 22MM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ighlight>
                            <a:srgbClr val="F0F0F0"/>
                          </a:highlight>
                          <a:hlinkClick r:id="rId10"/>
                        </a:rPr>
                        <a:t>SLMD121H10L-ND</a:t>
                      </a:r>
                      <a:endParaRPr sz="900" u="sng">
                        <a:solidFill>
                          <a:schemeClr val="hlink"/>
                        </a:solidFill>
                        <a:highlight>
                          <a:srgbClr val="F0F0F0"/>
                        </a:highlight>
                        <a:hlinkClick r:id="rId11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sng">
                        <a:solidFill>
                          <a:schemeClr val="hlink"/>
                        </a:solidFill>
                        <a:highlight>
                          <a:srgbClr val="F0F0F0"/>
                        </a:highlight>
                        <a:hlinkClick r:id="rId12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42MM x 35MM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BLE Power Data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power Document for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https://docs.google.com/document/d/111McvpkfxrFAivys9zhVATOuUiXMHiGPcLr7ZAXxH_M/edit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 the semester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Waiting on programmed fuel gauge to have conditional transmission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 to FRAM (debugging)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Characterization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Preparing for next semester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lists of parts needed for prototype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Thinking about PCBs and schematics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{234F80BE-18CC-42DE-BC8F-CF3A6C514B9F}</a:tableStyleId>
              </a:tblPr>
              <a:tblGrid>
                <a:gridCol w="1298950"/>
                <a:gridCol w="5127450"/>
                <a:gridCol w="1172000"/>
                <a:gridCol w="1172000"/>
              </a:tblGrid>
              <a:tr h="37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Objectives for Cycle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Related Specifications</a:t>
                      </a:r>
                      <a:endParaRPr i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</a:t>
                      </a:r>
                      <a:endParaRPr i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 Points (&lt;=300)</a:t>
                      </a:r>
                      <a:endParaRPr i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Graded Points</a:t>
                      </a:r>
                      <a:endParaRPr i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 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Acquire and store temperature/humidity sensor data using MSP430 (working I2C communication)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 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bluetooth data transmissions to a computer or phone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 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Communication range of at least 5 meters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Characterize power requirements for temperature/humidity sensor (peak, average, and duration of current draw)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Characterize power requirements for BLE chip (peak, average, approximate duration of current draw)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 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system can charge battery, monitor power availability, provide appropriate voltage rails to system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 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Characterize battery performance (charge cycle, etc.)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 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Characterize solar cell performance under different conditions (indoor, outdoor, etc.)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 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MSP430 able to schedule Tx based on power availability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 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final components (not counting eval boards) used in prototype 1 cost less than $200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TOTALS (=2000)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