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1D46E6-00D9-4597-B2BE-037ED56E0005}">
  <a:tblStyle styleId="{371D46E6-00D9-4597-B2BE-037ED56E00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81B1C8B-6DDF-4F5B-8658-449AC16E01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1.microchip.com/downloads/en/DeviceDoc/60001477A.pdf" TargetMode="External"/><Relationship Id="rId3" Type="http://schemas.openxmlformats.org/officeDocument/2006/relationships/hyperlink" Target="http://www.analog.com/en/products/aducm4050.html#product-overview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20bcb008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20bcb008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20bcb00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20bcb00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20bcb008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20bcb008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2010640b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2010640b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2010640bc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2010640b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1fe2f96d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1fe2f96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fe2f96d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1fe2f96d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1fe2f96d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1fe2f96d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fe2f96d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fe2f96d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20bcb008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20bcb008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20bcb00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20bcb00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Atmel SAM L21 Family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Analog Devices M4F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microsonic.de/en/distance-sensors/cylindrical/mic/standard-sensors/standard-sensors/mic-130dm.htm" TargetMode="External"/><Relationship Id="rId4" Type="http://schemas.openxmlformats.org/officeDocument/2006/relationships/hyperlink" Target="https://www.mouser.com/datasheet/2/187/honeywell-sensing-trustability-hsc-series-high-acc-708740.pdf" TargetMode="External"/><Relationship Id="rId5" Type="http://schemas.openxmlformats.org/officeDocument/2006/relationships/hyperlink" Target="https://www.maxbotix.com/documents/LV-MaxSonar-EZ_Datasheet.pdf" TargetMode="External"/><Relationship Id="rId6" Type="http://schemas.openxmlformats.org/officeDocument/2006/relationships/hyperlink" Target="https://sensordots.org/sites/default/files/misc/en.DM00279086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Energy_density" TargetMode="External"/><Relationship Id="rId4" Type="http://schemas.openxmlformats.org/officeDocument/2006/relationships/hyperlink" Target="https://www.machinedesign.com/batteriespower-supplies/what-s-difference-between-batteries-and-capacitors" TargetMode="External"/><Relationship Id="rId11" Type="http://schemas.openxmlformats.org/officeDocument/2006/relationships/hyperlink" Target="https://www.digikey.com/product-detail/en/illinois-capacitor/RJD2032C1ST1/1572-1628-ND/6596416" TargetMode="External"/><Relationship Id="rId10" Type="http://schemas.openxmlformats.org/officeDocument/2006/relationships/hyperlink" Target="https://www.digikey.com/product-detail/en/illinois-capacitor/RJD3032ST1/1572-1633-ND/6596421" TargetMode="External"/><Relationship Id="rId12" Type="http://schemas.openxmlformats.org/officeDocument/2006/relationships/hyperlink" Target="https://www.digikey.com/product-detail/en/illinois-capacitor/RJD2430C1ST1/1572-1630-ND/6596418" TargetMode="External"/><Relationship Id="rId9" Type="http://schemas.openxmlformats.org/officeDocument/2006/relationships/hyperlink" Target="https://www.digikey.com/products/en/battery-products/batteries-rechargeable-secondary/91?k=batteries&amp;k=&amp;pkeyword=batteries&amp;pv46=42903&amp;sf=0&amp;FV=ffe0005b%2C670004a&amp;quantity=&amp;ColumnSort=0&amp;page=1&amp;pageSize=25" TargetMode="External"/><Relationship Id="rId5" Type="http://schemas.openxmlformats.org/officeDocument/2006/relationships/hyperlink" Target="https://www.androidauthority.com/lithium-ion-vs-solid-state-battery-726142/" TargetMode="External"/><Relationship Id="rId6" Type="http://schemas.openxmlformats.org/officeDocument/2006/relationships/hyperlink" Target="https://www.ilika.com/images/uploads/general/Ilika_Stereax_FAQ-V1.01.pdf" TargetMode="External"/><Relationship Id="rId7" Type="http://schemas.openxmlformats.org/officeDocument/2006/relationships/hyperlink" Target="https://www.ilika.com/battery-technology/products" TargetMode="External"/><Relationship Id="rId8" Type="http://schemas.openxmlformats.org/officeDocument/2006/relationships/hyperlink" Target="https://www.digikey.com/products/en/battery-products/batteries-rechargeable-secondary/91?k=batteries&amp;k=&amp;pkeyword=batteries&amp;pv46=42903&amp;sf=0&amp;FV=ffe0005b%2C670004a&amp;quantity=&amp;ColumnSort=0&amp;page=1&amp;pageSize=25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9/19/18 Weekly Meeting Update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System Block Diagrams and Research Update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3" name="Google Shape;163;p22"/>
          <p:cNvGraphicFramePr/>
          <p:nvPr/>
        </p:nvGraphicFramePr>
        <p:xfrm>
          <a:off x="2257200" y="67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{981B1C8B-6DDF-4F5B-8658-449AC16E018F}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Ultrasonic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Honeywell board mount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Max Sonar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Lidar</a:t>
                      </a:r>
                      <a:r>
                        <a:rPr lang="en" sz="900"/>
                        <a:t> (VL53L0X Time-of-Flight ranging sensor)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Interface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SPI, I2C, analog opts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RS232 format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I2C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Size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10mmx10mm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~16x16x16 mm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4.4 x 2.4 x 1.0mm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Pressure Range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-----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1.6 mbar to ±10 bar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-------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----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Depth/ dist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1.3- 2m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&gt; 20in H20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20cm - 7.5m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 2m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Output type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Digital 14-bit, or analog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Analog, pulse width, or serial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digital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Power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</a:t>
                      </a:r>
                      <a:r>
                        <a:rPr lang="en" sz="900"/>
                        <a:t>10 mW, typ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Average power consumption 20mW at 10Hz w/ 33ms ranging sequence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Current draw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highlight>
                          <a:srgbClr val="FF0000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2.7mA (50mA peak) @ 3.3V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Standby: 5uA, peak: 40mA 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Voltage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0000"/>
                          </a:highlight>
                        </a:rPr>
                        <a:t>9-30V</a:t>
                      </a:r>
                      <a:endParaRPr sz="900">
                        <a:highlight>
                          <a:srgbClr val="FF0000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3.3 or 5V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3-5VDC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2.6-3.5V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Notes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board-mounted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Comms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LoRa is large and expensive (power wise), but has good range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~100mA during </a:t>
            </a:r>
            <a:r>
              <a:rPr lang="en"/>
              <a:t>transmission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 to 2</a:t>
            </a:r>
            <a:r>
              <a:rPr lang="en"/>
              <a:t> km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¼ wave antenna* = 164.7 mm or 79.25 mm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PCB antenna: 30mm x 7mm x 0.8mm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TX: 6mm x 6mm x ?mm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Bluetooth is smaller and cheaper (power), but has less range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~9 mA during </a:t>
            </a:r>
            <a:r>
              <a:rPr lang="en"/>
              <a:t>transmission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 to 100m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¼ wave antenna* = 29.72 mm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TX and antenna: 6.5mm x 6.5 mm x 1.5 mm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Comms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500" y="0"/>
            <a:ext cx="6053500" cy="48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system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chip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updates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System Diagram v1- Flood Team Prototype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1049675" y="1258450"/>
            <a:ext cx="2062500" cy="8271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Power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049675" y="2461500"/>
            <a:ext cx="2062500" cy="8271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Processor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895100" y="2461500"/>
            <a:ext cx="2062500" cy="8271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Comms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049675" y="3664550"/>
            <a:ext cx="2062500" cy="8271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Wire-In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6740525" y="2461488"/>
            <a:ext cx="2062500" cy="8271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Aggregator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 rot="5400000">
            <a:off x="1656875" y="2188100"/>
            <a:ext cx="8481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rot="-5400000">
            <a:off x="1675025" y="3343150"/>
            <a:ext cx="8118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2982200" y="2755100"/>
            <a:ext cx="13491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5584850" y="2755100"/>
            <a:ext cx="1273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rot="1302763">
            <a:off x="2702128" y="1994946"/>
            <a:ext cx="2195144" cy="28600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System Diagram v2- Showcase Demo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1049675" y="1258450"/>
            <a:ext cx="2062500" cy="8271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Power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1049675" y="2461500"/>
            <a:ext cx="2062500" cy="8271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Processor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3895100" y="2461500"/>
            <a:ext cx="2062500" cy="8271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Comms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1049675" y="3664550"/>
            <a:ext cx="2062500" cy="8271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Built in Sensor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6740525" y="2461488"/>
            <a:ext cx="2062500" cy="8271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Aggregator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/>
          <p:nvPr/>
        </p:nvSpPr>
        <p:spPr>
          <a:xfrm rot="5400000">
            <a:off x="1656875" y="2188100"/>
            <a:ext cx="8481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 rot="-5400000">
            <a:off x="1675025" y="3343150"/>
            <a:ext cx="8118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2982200" y="2755100"/>
            <a:ext cx="13491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5584850" y="2755100"/>
            <a:ext cx="12732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 rot="1302763">
            <a:off x="2702128" y="1994946"/>
            <a:ext cx="2195144" cy="28600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System Diagram- Notes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376000" y="1546050"/>
            <a:ext cx="61362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device can’t be put underwater, because sunlight would be diminished and transmitting to aggregator would be </a:t>
            </a:r>
            <a:r>
              <a:rPr lang="en" sz="1800"/>
              <a:t>impossible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prototype 1 </a:t>
            </a:r>
            <a:r>
              <a:rPr lang="en" sz="1800"/>
              <a:t>receives </a:t>
            </a:r>
            <a:r>
              <a:rPr lang="en" sz="1800"/>
              <a:t>data from underwater flood sensor through physical wire for the same reasons (receiving underwater signal too difficult for low power solution)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Would like our demo to sport it’s own sensor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Chip Diagram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Depends on the size of the battery and our processing needs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Processor put with comms or sensor, depending on size requirements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702725" y="1924950"/>
            <a:ext cx="3012000" cy="764100"/>
          </a:xfrm>
          <a:prstGeom prst="rect">
            <a:avLst/>
          </a:prstGeom>
          <a:solidFill>
            <a:srgbClr val="E06666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Solar Cell/EH IC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1731450" y="2535600"/>
            <a:ext cx="3012000" cy="764100"/>
          </a:xfrm>
          <a:prstGeom prst="rect">
            <a:avLst/>
          </a:prstGeom>
          <a:solidFill>
            <a:srgbClr val="F6B26B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Battery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2958650" y="3145025"/>
            <a:ext cx="3012000" cy="764100"/>
          </a:xfrm>
          <a:prstGeom prst="rect">
            <a:avLst/>
          </a:prstGeom>
          <a:solidFill>
            <a:srgbClr val="93C47D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Processor/ Comms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4171950" y="3764025"/>
            <a:ext cx="3012000" cy="764100"/>
          </a:xfrm>
          <a:prstGeom prst="rect">
            <a:avLst/>
          </a:prstGeom>
          <a:solidFill>
            <a:srgbClr val="76A5AF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Wire-In (or Sensor)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Update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options available, TI (and others) have EH 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ARM processors are probably our best bet since they would give us flexibility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LoRa may not be feasible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few different options depending on the sensor method we choose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152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Storage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311700" y="7607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https://en.wikipedia.org/wiki/Energy_density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https://www.machinedesign.com/batteriespower-supplies/what-s-difference-between-batteries-and-capacitors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https://www.androidauthority.com/lithium-ion-vs-solid-state-battery-726142/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https://www.ilika.com/images/uploads/general/Ilika_Stereax_FAQ-V1.01.pdf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https://www.ilika.com/battery-technology/products</a:t>
            </a: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Summary: Want a battery, not a supercapacitor. SSBs are “better”, but expensive and not large enough at the moment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DigiKey: chargeable Panasonic/Illinois Capacitor coin cells for first prototype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https://www.digikey.com/products/en/battery-products/batteries-rechargeable-secondary/91?k=batteries&amp;k=&amp;pkeyword=batteries&amp;pv46=42903&amp;sf=0&amp;FV=ffe0005b%2C670004a&amp;quantity=&amp;ColumnSort=0&amp;page=1&amp;pageSize=2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5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https://www.digikey.com/product-detail/en/illinois-capacitor/RJD3032ST1/1572-1633-ND/6596421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https://www.digikey.com/product-detail/en/illinois-capacitor/RJD2032C1ST1/1572-1628-ND/6596416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https://www.digikey.com/product-detail/en/illinois-capacitor/RJD2430C1ST1/1572-1630-ND/6596418</a:t>
            </a: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Thought: Solar cell -&gt; EH IC -&gt; SSB. Use SSB to charge larger capacitor for power hungry transmissions that need more current?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Processors</a:t>
            </a:r>
            <a:endParaRPr/>
          </a:p>
        </p:txBody>
      </p:sp>
      <p:graphicFrame>
        <p:nvGraphicFramePr>
          <p:cNvPr id="156" name="Google Shape;156;p21"/>
          <p:cNvGraphicFramePr/>
          <p:nvPr/>
        </p:nvGraphicFramePr>
        <p:xfrm>
          <a:off x="311700" y="10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{371D46E6-00D9-4597-B2BE-037ED56E0005}</a:tableStyleId>
              </a:tblPr>
              <a:tblGrid>
                <a:gridCol w="1682025"/>
                <a:gridCol w="1682025"/>
                <a:gridCol w="1682025"/>
                <a:gridCol w="1682025"/>
                <a:gridCol w="1682025"/>
              </a:tblGrid>
              <a:tr h="5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MSP430 (Ultra-low power line)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ARM M0+ (Atmel SAM L21 Family)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ARM M0+ (SAM D21 Family)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ARM M4F (ADuCM4050)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(</a:t>
                      </a:r>
                      <a:r>
                        <a:rPr lang="en"/>
                        <a:t>µA/MHz)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100-200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(at 12 MHz)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117 (at 12 MHz)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41-55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0.5-8 KB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4-40 KB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4-32 KB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 KB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4-256 KB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Flash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32-256 KB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32-256 KB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 KB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12-83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 to 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32-64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44-51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CPU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kHz - 24 MHz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 to 48 MHz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 to 48 MHz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 to 52 MHz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