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6D907E-9BDB-4310-9FD9-B3FCE9309A62}">
  <a:tblStyle styleId="{726D907E-9BDB-4310-9FD9-B3FCE9309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1.microchip.com/downloads/en/DeviceDoc/60001477A.pdf" TargetMode="External"/><Relationship Id="rId3" Type="http://schemas.openxmlformats.org/officeDocument/2006/relationships/hyperlink" Target="http://www.analog.com/en/products/aducm4050.html#product-overview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010640b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010640b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fe2f9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fe2f9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0bcb00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0bcb00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Atmel SAM L21 Family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Analog Devices M4F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 = Floating Point Unit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d24cf6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d24cf6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d6ff45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d6ff45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d6ff4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d6ff4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d24cf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d24cf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igikey.com/product-detail/en/ixys/SLMD121H04L/SLMD121H04L-ND/3463124" TargetMode="External"/><Relationship Id="rId10" Type="http://schemas.openxmlformats.org/officeDocument/2006/relationships/hyperlink" Target="https://www.digikey.com/product-detail/en/ixys/SLMD121H04L/SLMD121H04L-ND/3463124" TargetMode="External"/><Relationship Id="rId13" Type="http://schemas.openxmlformats.org/officeDocument/2006/relationships/hyperlink" Target="https://www.digikey.com/product-detail/en/ixys/SLMD121H09L/SLMD121H9L-ND/2754277" TargetMode="External"/><Relationship Id="rId12" Type="http://schemas.openxmlformats.org/officeDocument/2006/relationships/hyperlink" Target="https://www.digikey.com/product-detail/en/ixys/SLMD121H09L/SLMD121H9L-ND/275427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key.com/product-detail/en/ixys/KXOB22-12X1F/KXOB22-12X1F-ND/4840079" TargetMode="External"/><Relationship Id="rId4" Type="http://schemas.openxmlformats.org/officeDocument/2006/relationships/hyperlink" Target="https://www.digikey.com/product-detail/en/ixys/KXOB22-12X1F/KXOB22-12X1F-ND/4840079" TargetMode="External"/><Relationship Id="rId9" Type="http://schemas.openxmlformats.org/officeDocument/2006/relationships/hyperlink" Target="https://www.digikey.com/product-detail/en/ixys/SLMD121H04L/SLMD121H04L-ND/3463124" TargetMode="External"/><Relationship Id="rId15" Type="http://schemas.openxmlformats.org/officeDocument/2006/relationships/hyperlink" Target="https://www.digikey.com/product-detail/en/ixys/SLMD481H08L/SLMD481H08L-ND/3463127" TargetMode="External"/><Relationship Id="rId14" Type="http://schemas.openxmlformats.org/officeDocument/2006/relationships/hyperlink" Target="https://www.digikey.com/product-detail/en/ixys/SLMD121H09L/SLMD121H9L-ND/2754277" TargetMode="External"/><Relationship Id="rId17" Type="http://schemas.openxmlformats.org/officeDocument/2006/relationships/hyperlink" Target="https://www.digikey.com/product-detail/en/ixys/SLMD481H08L/SLMD481H08L-ND/3463127" TargetMode="External"/><Relationship Id="rId16" Type="http://schemas.openxmlformats.org/officeDocument/2006/relationships/hyperlink" Target="https://www.digikey.com/product-detail/en/ixys/SLMD481H08L/SLMD481H08L-ND/3463127" TargetMode="External"/><Relationship Id="rId5" Type="http://schemas.openxmlformats.org/officeDocument/2006/relationships/hyperlink" Target="https://www.digikey.com/product-detail/en/ixys/KXOB22-12X1F/KXOB22-12X1F-ND/4840079" TargetMode="External"/><Relationship Id="rId6" Type="http://schemas.openxmlformats.org/officeDocument/2006/relationships/hyperlink" Target="https://www.digikey.com/product-detail/en/ixys/KXOB22-04X3F/KXOB22-04X3F-ND/4840080" TargetMode="External"/><Relationship Id="rId7" Type="http://schemas.openxmlformats.org/officeDocument/2006/relationships/hyperlink" Target="https://www.digikey.com/product-detail/en/ixys/KXOB22-04X3F/KXOB22-04X3F-ND/4840080" TargetMode="External"/><Relationship Id="rId8" Type="http://schemas.openxmlformats.org/officeDocument/2006/relationships/hyperlink" Target="https://www.digikey.com/product-detail/en/ixys/KXOB22-04X3F/KXOB22-04X3F-ND/484008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9/26/18 Weekly Meeting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Logistics, New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Drafts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proposed schedule in Mission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Logistical Questions: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budget?  How do we get access to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a cover letter as mentioned in the Mission Statement examples?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Ordering parts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Talked to Gene about power &amp; Ray about processors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the current draw of the LoRa equipment on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</a:t>
            </a:r>
            <a:r>
              <a:rPr lang="en"/>
              <a:t>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MSP430 is probably on its way out → not recommended for new designs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MSP432 has an ARM M4F 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cores good because same instruction set → code portability &amp; flexibility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M4F has more than we probably need so put that on the back burner for now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Interested in: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Microchip Atmel SAM L10 (ARM M23 - reduced memory, lower power)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Microchip Atmel SAM L21 (ARM M0+ - more memory, slightly higher power)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Processors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311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{726D907E-9BDB-4310-9FD9-B3FCE9309A62}</a:tableStyleId>
              </a:tblPr>
              <a:tblGrid>
                <a:gridCol w="1401000"/>
                <a:gridCol w="1401000"/>
                <a:gridCol w="1401000"/>
                <a:gridCol w="1401000"/>
                <a:gridCol w="1401000"/>
                <a:gridCol w="1401000"/>
              </a:tblGrid>
              <a:tr h="10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 MSP432 (ARM M4F)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 MSP430 with LEA, 16-bit RISC (ultrasonic)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 MSP430, 16-bit RISC (value line)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Microchip SAM L10 (ARM M23)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Microchip SAM L21 (ARM M0+)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Power (</a:t>
                      </a:r>
                      <a:r>
                        <a:rPr lang="en" sz="1100"/>
                        <a:t>µA/MHz)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 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118-120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81.4-142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DMIPS/MHz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1.25 (1.27 w/FPU)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SRAM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32-256 KB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8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0.5-8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16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4-40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Flash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128-2048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128-256 KB FRAM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0.5-256 KB FRAM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64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32-256 KB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GPIO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48-84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68-80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12-83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51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CPU (MHz)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48 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16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24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32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 to 48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Cells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414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power point of solar cells ~70-80% of Voc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Brady and Rachel met with Gene to discuss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Gene’s top concerns: 1) Interfacing power, processing, &amp; sensing 2)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Ultra low power goal cannot be met if we use LoRa and try to meet Flood team’s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Modularity &amp; general purpose is key 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724175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{726D907E-9BDB-4310-9FD9-B3FCE9309A62}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KXOB22-12X1F</a:t>
                      </a:r>
                      <a:endParaRPr sz="9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linkClick r:id="rId5"/>
                      </a:endParaRPr>
                    </a:p>
                  </a:txBody>
                  <a:tcPr marT="28575" marB="28575" marR="28575" marL="28575">
                    <a:lnL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6"/>
                        </a:rPr>
                        <a:t>KXOB22-04X3F</a:t>
                      </a:r>
                      <a:endParaRPr sz="900" u="sng">
                        <a:solidFill>
                          <a:schemeClr val="hlink"/>
                        </a:solidFill>
                        <a:hlinkClick r:id="rId7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linkClick r:id="rId8"/>
                      </a:endParaRPr>
                    </a:p>
                  </a:txBody>
                  <a:tcPr marT="28575" marB="28575" marR="28575" marL="28575">
                    <a:lnL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SLMD121H04L</a:t>
                      </a:r>
                      <a:endParaRPr sz="900" u="sng">
                        <a:solidFill>
                          <a:schemeClr val="hlink"/>
                        </a:solidFill>
                        <a:hlinkClick r:id="rId10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linkClick r:id="rId11"/>
                      </a:endParaRPr>
                    </a:p>
                  </a:txBody>
                  <a:tcPr marT="28575" marB="28575" marR="28575" marL="28575">
                    <a:lnL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2"/>
                        </a:rPr>
                        <a:t>SLMD121H09L</a:t>
                      </a:r>
                      <a:endParaRPr sz="900" u="sng">
                        <a:solidFill>
                          <a:schemeClr val="hlink"/>
                        </a:solidFill>
                        <a:hlinkClick r:id="rId13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linkClick r:id="rId14"/>
                      </a:endParaRPr>
                    </a:p>
                  </a:txBody>
                  <a:tcPr marT="28575" marB="28575" marR="28575" marL="28575">
                    <a:lnL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5"/>
                        </a:rPr>
                        <a:t>SLMD481H08L</a:t>
                      </a:r>
                      <a:endParaRPr sz="900" u="sng">
                        <a:solidFill>
                          <a:schemeClr val="hlink"/>
                        </a:solidFill>
                        <a:hlinkClick r:id="rId16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sng">
                        <a:solidFill>
                          <a:schemeClr val="hlink"/>
                        </a:solidFill>
                        <a:hlinkClick r:id="rId17"/>
                      </a:endParaRPr>
                    </a:p>
                  </a:txBody>
                  <a:tcPr marT="28575" marB="28575" marR="28575" marL="28575">
                    <a:lnL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 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.63</a:t>
                      </a:r>
                      <a:endParaRPr/>
                    </a:p>
                  </a:txBody>
                  <a:tcPr marT="91425" marB="91425" marR="91425" marL="91425">
                    <a:lnT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</a:t>
                      </a:r>
                      <a:endParaRPr/>
                    </a:p>
                  </a:txBody>
                  <a:tcPr marT="91425" marB="91425" marR="91425" marL="91425">
                    <a:lnT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2.52</a:t>
                      </a:r>
                      <a:endParaRPr/>
                    </a:p>
                  </a:txBody>
                  <a:tcPr marT="91425" marB="91425" marR="91425" marL="91425">
                    <a:lnT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</a:t>
                      </a:r>
                      <a:endParaRPr/>
                    </a:p>
                  </a:txBody>
                  <a:tcPr marT="91425" marB="91425" marR="91425" marL="91425">
                    <a:lnT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5.04</a:t>
                      </a:r>
                      <a:endParaRPr/>
                    </a:p>
                  </a:txBody>
                  <a:tcPr marT="91425" marB="91425" marR="91425" marL="91425">
                    <a:lnT cap="flat" cmpd="sng" w="9475">
                      <a:solidFill>
                        <a:srgbClr val="D3D3D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 (mA)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(mW)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(mm)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x 22 x 1.8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x 22 x 1.8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 x 14 x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 x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 x 55 x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Storage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First prototype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Illinois Capacitor Rechargeable Li-Ion Coin Batteries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on an email from TI employee so I can pick an EH IC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prototypes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transmission/processor/sensor methodology choices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LoRa- Will need a larger battery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BLE- SSB might be a possibiliy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Zpower?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Team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floud team sensor is drawing only 25mA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they have not done range testing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Flood team sensor is analog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Application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Flood team PM told us we should aim for a </a:t>
            </a:r>
            <a:r>
              <a:rPr lang="en"/>
              <a:t>compatible device, not a replacement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best help the flood project? Scope does not match theirs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Agriculture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Houses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Hydroponics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Micro-vintage soil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Rice Facilities, Engineering, &amp; Planning (FE&amp;P)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Jones solar panel monitor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Roofs (South Plant, OEDK, Duncan, Mcmurtry have 11,000 sq. ft. of green roof)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http://www.libelium.com/resources/top_50_iot_sensor_applications_ranking/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