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Montserrat"/>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Montserrat-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Oswald-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8c3ef4d4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8c3ef4d4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1cb1ec9e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1cb1ec9e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1cb1ec9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1cb1ec9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1cb1ec9e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1cb1ec9e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8c3ef4d4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8c3ef4d4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8c3ef4d4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8c3ef4d4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8c3ef4d4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8c3ef4d4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f8befcd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f8befcd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8c3ef4d4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8c3ef4d4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1cb1ec9e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1cb1ec9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1cb1ec9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1cb1ec9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1cb1ec9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1cb1ec9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1cb1ec9e3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1cb1ec9e3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Travelers to Louisiana</a:t>
            </a:r>
            <a:endParaRPr/>
          </a:p>
          <a:p>
            <a:pPr indent="0" lvl="0" marL="0" rtl="0" algn="ctr">
              <a:spcBef>
                <a:spcPts val="0"/>
              </a:spcBef>
              <a:spcAft>
                <a:spcPts val="0"/>
              </a:spcAft>
              <a:buNone/>
            </a:pPr>
            <a:r>
              <a:rPr lang="en"/>
              <a:t>b</a:t>
            </a:r>
            <a:r>
              <a:rPr lang="en"/>
              <a:t>y Air and Sea  </a:t>
            </a:r>
            <a:endParaRPr/>
          </a:p>
        </p:txBody>
      </p:sp>
      <p:sp>
        <p:nvSpPr>
          <p:cNvPr id="59" name="Google Shape;59;p13"/>
          <p:cNvSpPr txBox="1"/>
          <p:nvPr>
            <p:ph idx="1" type="subTitle"/>
          </p:nvPr>
        </p:nvSpPr>
        <p:spPr>
          <a:xfrm>
            <a:off x="344250" y="3550650"/>
            <a:ext cx="7400700" cy="5778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
              <a:t>Sadiat Ibrahim, Jennifer Jung, Solomon Loche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270625" y="196575"/>
            <a:ext cx="135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 E/R Model</a:t>
            </a:r>
            <a:endParaRPr/>
          </a:p>
        </p:txBody>
      </p:sp>
      <p:pic>
        <p:nvPicPr>
          <p:cNvPr id="115" name="Google Shape;115;p22"/>
          <p:cNvPicPr preferRelativeResize="0"/>
          <p:nvPr/>
        </p:nvPicPr>
        <p:blipFill>
          <a:blip r:embed="rId3">
            <a:alphaModFix/>
          </a:blip>
          <a:stretch>
            <a:fillRect/>
          </a:stretch>
        </p:blipFill>
        <p:spPr>
          <a:xfrm>
            <a:off x="1467275" y="152400"/>
            <a:ext cx="7545949"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143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E/R Model</a:t>
            </a:r>
            <a:endParaRPr/>
          </a:p>
        </p:txBody>
      </p:sp>
      <p:pic>
        <p:nvPicPr>
          <p:cNvPr id="121" name="Google Shape;121;p23"/>
          <p:cNvPicPr preferRelativeResize="0"/>
          <p:nvPr/>
        </p:nvPicPr>
        <p:blipFill>
          <a:blip r:embed="rId3">
            <a:alphaModFix/>
          </a:blip>
          <a:stretch>
            <a:fillRect/>
          </a:stretch>
        </p:blipFill>
        <p:spPr>
          <a:xfrm>
            <a:off x="1564900" y="122600"/>
            <a:ext cx="7217424" cy="491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a:t>
            </a:r>
            <a:endParaRPr/>
          </a:p>
        </p:txBody>
      </p:sp>
      <p:sp>
        <p:nvSpPr>
          <p:cNvPr id="127" name="Google Shape;127;p2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View that returns all the planes that the travelers are flying on. </a:t>
            </a:r>
            <a:endParaRPr/>
          </a:p>
        </p:txBody>
      </p:sp>
      <p:pic>
        <p:nvPicPr>
          <p:cNvPr id="128" name="Google Shape;128;p24"/>
          <p:cNvPicPr preferRelativeResize="0"/>
          <p:nvPr/>
        </p:nvPicPr>
        <p:blipFill>
          <a:blip r:embed="rId3">
            <a:alphaModFix/>
          </a:blip>
          <a:stretch>
            <a:fillRect/>
          </a:stretch>
        </p:blipFill>
        <p:spPr>
          <a:xfrm>
            <a:off x="459663" y="1765200"/>
            <a:ext cx="8224674" cy="516700"/>
          </a:xfrm>
          <a:prstGeom prst="rect">
            <a:avLst/>
          </a:prstGeom>
          <a:noFill/>
          <a:ln>
            <a:noFill/>
          </a:ln>
        </p:spPr>
      </p:pic>
      <p:pic>
        <p:nvPicPr>
          <p:cNvPr id="129" name="Google Shape;129;p24"/>
          <p:cNvPicPr preferRelativeResize="0"/>
          <p:nvPr/>
        </p:nvPicPr>
        <p:blipFill>
          <a:blip r:embed="rId4">
            <a:alphaModFix/>
          </a:blip>
          <a:stretch>
            <a:fillRect/>
          </a:stretch>
        </p:blipFill>
        <p:spPr>
          <a:xfrm>
            <a:off x="0" y="2818275"/>
            <a:ext cx="9144000" cy="1750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a:t>
            </a:r>
            <a:endParaRPr/>
          </a:p>
        </p:txBody>
      </p:sp>
      <p:sp>
        <p:nvSpPr>
          <p:cNvPr id="135" name="Google Shape;135;p25"/>
          <p:cNvSpPr txBox="1"/>
          <p:nvPr>
            <p:ph idx="1" type="body"/>
          </p:nvPr>
        </p:nvSpPr>
        <p:spPr>
          <a:xfrm>
            <a:off x="202475" y="121422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trigger makes sure that the no_of_passenger doesn’t exceed the max_capacity of each plane. </a:t>
            </a:r>
            <a:endParaRPr/>
          </a:p>
          <a:p>
            <a:pPr indent="0" lvl="0" marL="457200" rtl="0" algn="l">
              <a:spcBef>
                <a:spcPts val="120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152388" y="3827625"/>
            <a:ext cx="8839201" cy="117927"/>
          </a:xfrm>
          <a:prstGeom prst="rect">
            <a:avLst/>
          </a:prstGeom>
          <a:noFill/>
          <a:ln>
            <a:noFill/>
          </a:ln>
        </p:spPr>
      </p:pic>
      <p:pic>
        <p:nvPicPr>
          <p:cNvPr id="137" name="Google Shape;137;p25"/>
          <p:cNvPicPr preferRelativeResize="0"/>
          <p:nvPr/>
        </p:nvPicPr>
        <p:blipFill>
          <a:blip r:embed="rId4">
            <a:alphaModFix/>
          </a:blip>
          <a:stretch>
            <a:fillRect/>
          </a:stretch>
        </p:blipFill>
        <p:spPr>
          <a:xfrm>
            <a:off x="871538" y="2060788"/>
            <a:ext cx="7400925" cy="140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p:nvPr/>
        </p:nvSpPr>
        <p:spPr>
          <a:xfrm>
            <a:off x="5999700" y="1894325"/>
            <a:ext cx="2532900" cy="178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43" name="Google Shape;143;p26"/>
          <p:cNvSpPr/>
          <p:nvPr/>
        </p:nvSpPr>
        <p:spPr>
          <a:xfrm>
            <a:off x="3261075" y="1894325"/>
            <a:ext cx="2532900" cy="178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Roles </a:t>
            </a:r>
            <a:endParaRPr/>
          </a:p>
        </p:txBody>
      </p:sp>
      <p:pic>
        <p:nvPicPr>
          <p:cNvPr id="145" name="Google Shape;145;p26"/>
          <p:cNvPicPr preferRelativeResize="0"/>
          <p:nvPr/>
        </p:nvPicPr>
        <p:blipFill>
          <a:blip r:embed="rId3">
            <a:alphaModFix/>
          </a:blip>
          <a:stretch>
            <a:fillRect/>
          </a:stretch>
        </p:blipFill>
        <p:spPr>
          <a:xfrm>
            <a:off x="6464600" y="32600"/>
            <a:ext cx="2452075" cy="1933775"/>
          </a:xfrm>
          <a:prstGeom prst="rect">
            <a:avLst/>
          </a:prstGeom>
          <a:noFill/>
          <a:ln>
            <a:noFill/>
          </a:ln>
        </p:spPr>
      </p:pic>
      <p:sp>
        <p:nvSpPr>
          <p:cNvPr id="146" name="Google Shape;146;p26"/>
          <p:cNvSpPr txBox="1"/>
          <p:nvPr/>
        </p:nvSpPr>
        <p:spPr>
          <a:xfrm>
            <a:off x="3606900" y="2370125"/>
            <a:ext cx="1897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Playfair Display"/>
                <a:ea typeface="Playfair Display"/>
                <a:cs typeface="Playfair Display"/>
                <a:sym typeface="Playfair Display"/>
              </a:rPr>
              <a:t>Jennifer Jung</a:t>
            </a:r>
            <a:endParaRPr u="sng">
              <a:latin typeface="Playfair Display"/>
              <a:ea typeface="Playfair Display"/>
              <a:cs typeface="Playfair Display"/>
              <a:sym typeface="Playfair Display"/>
            </a:endParaRPr>
          </a:p>
          <a:p>
            <a:pPr indent="0" lvl="0" marL="0" rtl="0" algn="ctr">
              <a:spcBef>
                <a:spcPts val="0"/>
              </a:spcBef>
              <a:spcAft>
                <a:spcPts val="0"/>
              </a:spcAft>
              <a:buNone/>
            </a:pPr>
            <a:r>
              <a:rPr lang="en">
                <a:latin typeface="Playfair Display"/>
                <a:ea typeface="Playfair Display"/>
                <a:cs typeface="Playfair Display"/>
                <a:sym typeface="Playfair Display"/>
              </a:rPr>
              <a:t>DDL Commands</a:t>
            </a:r>
            <a:endParaRPr>
              <a:latin typeface="Playfair Display"/>
              <a:ea typeface="Playfair Display"/>
              <a:cs typeface="Playfair Display"/>
              <a:sym typeface="Playfair Display"/>
            </a:endParaRPr>
          </a:p>
          <a:p>
            <a:pPr indent="0" lvl="0" marL="0" rtl="0" algn="ctr">
              <a:spcBef>
                <a:spcPts val="0"/>
              </a:spcBef>
              <a:spcAft>
                <a:spcPts val="0"/>
              </a:spcAft>
              <a:buNone/>
            </a:pPr>
            <a:r>
              <a:rPr lang="en">
                <a:latin typeface="Playfair Display"/>
                <a:ea typeface="Playfair Display"/>
                <a:cs typeface="Playfair Display"/>
                <a:sym typeface="Playfair Display"/>
              </a:rPr>
              <a:t>Created Powerpoint</a:t>
            </a:r>
            <a:endParaRPr>
              <a:latin typeface="Playfair Display"/>
              <a:ea typeface="Playfair Display"/>
              <a:cs typeface="Playfair Display"/>
              <a:sym typeface="Playfair Display"/>
            </a:endParaRPr>
          </a:p>
          <a:p>
            <a:pPr indent="0" lvl="0" marL="0" rtl="0" algn="ctr">
              <a:spcBef>
                <a:spcPts val="0"/>
              </a:spcBef>
              <a:spcAft>
                <a:spcPts val="0"/>
              </a:spcAft>
              <a:buNone/>
            </a:pPr>
            <a:r>
              <a:rPr lang="en">
                <a:latin typeface="Playfair Display"/>
                <a:ea typeface="Playfair Display"/>
                <a:cs typeface="Playfair Display"/>
                <a:sym typeface="Playfair Display"/>
              </a:rPr>
              <a:t> </a:t>
            </a:r>
            <a:endParaRPr>
              <a:latin typeface="Playfair Display"/>
              <a:ea typeface="Playfair Display"/>
              <a:cs typeface="Playfair Display"/>
              <a:sym typeface="Playfair Display"/>
            </a:endParaRPr>
          </a:p>
        </p:txBody>
      </p:sp>
      <p:sp>
        <p:nvSpPr>
          <p:cNvPr id="147" name="Google Shape;147;p26"/>
          <p:cNvSpPr/>
          <p:nvPr/>
        </p:nvSpPr>
        <p:spPr>
          <a:xfrm>
            <a:off x="522450" y="1894325"/>
            <a:ext cx="2532900" cy="178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chemeClr val="dk1"/>
              </a:highlight>
            </a:endParaRPr>
          </a:p>
        </p:txBody>
      </p:sp>
      <p:sp>
        <p:nvSpPr>
          <p:cNvPr id="148" name="Google Shape;148;p26"/>
          <p:cNvSpPr txBox="1"/>
          <p:nvPr/>
        </p:nvSpPr>
        <p:spPr>
          <a:xfrm>
            <a:off x="629700" y="2370125"/>
            <a:ext cx="2318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Playfair Display"/>
                <a:ea typeface="Playfair Display"/>
                <a:cs typeface="Playfair Display"/>
                <a:sym typeface="Playfair Display"/>
              </a:rPr>
              <a:t>Sadiat Ibrahim</a:t>
            </a:r>
            <a:endParaRPr u="sng">
              <a:latin typeface="Playfair Display"/>
              <a:ea typeface="Playfair Display"/>
              <a:cs typeface="Playfair Display"/>
              <a:sym typeface="Playfair Display"/>
            </a:endParaRPr>
          </a:p>
          <a:p>
            <a:pPr indent="0" lvl="0" marL="0" rtl="0" algn="ctr">
              <a:spcBef>
                <a:spcPts val="0"/>
              </a:spcBef>
              <a:spcAft>
                <a:spcPts val="0"/>
              </a:spcAft>
              <a:buNone/>
            </a:pPr>
            <a:r>
              <a:rPr lang="en">
                <a:latin typeface="Playfair Display"/>
                <a:ea typeface="Playfair Display"/>
                <a:cs typeface="Playfair Display"/>
                <a:sym typeface="Playfair Display"/>
              </a:rPr>
              <a:t>BCNF</a:t>
            </a:r>
            <a:endParaRPr>
              <a:latin typeface="Playfair Display"/>
              <a:ea typeface="Playfair Display"/>
              <a:cs typeface="Playfair Display"/>
              <a:sym typeface="Playfair Display"/>
            </a:endParaRPr>
          </a:p>
          <a:p>
            <a:pPr indent="0" lvl="0" marL="0" rtl="0" algn="ctr">
              <a:spcBef>
                <a:spcPts val="0"/>
              </a:spcBef>
              <a:spcAft>
                <a:spcPts val="0"/>
              </a:spcAft>
              <a:buNone/>
            </a:pPr>
            <a:r>
              <a:rPr lang="en">
                <a:latin typeface="Playfair Display"/>
                <a:ea typeface="Playfair Display"/>
                <a:cs typeface="Playfair Display"/>
                <a:sym typeface="Playfair Display"/>
              </a:rPr>
              <a:t>Integrity Constraints</a:t>
            </a:r>
            <a:endParaRPr>
              <a:latin typeface="Playfair Display"/>
              <a:ea typeface="Playfair Display"/>
              <a:cs typeface="Playfair Display"/>
              <a:sym typeface="Playfair Display"/>
            </a:endParaRPr>
          </a:p>
        </p:txBody>
      </p:sp>
      <p:sp>
        <p:nvSpPr>
          <p:cNvPr id="149" name="Google Shape;149;p26"/>
          <p:cNvSpPr txBox="1"/>
          <p:nvPr/>
        </p:nvSpPr>
        <p:spPr>
          <a:xfrm>
            <a:off x="6091650" y="2370125"/>
            <a:ext cx="2349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u="sng">
                <a:latin typeface="Playfair Display"/>
                <a:ea typeface="Playfair Display"/>
                <a:cs typeface="Playfair Display"/>
                <a:sym typeface="Playfair Display"/>
              </a:rPr>
              <a:t>Solomon Loche</a:t>
            </a:r>
            <a:endParaRPr u="sng">
              <a:latin typeface="Playfair Display"/>
              <a:ea typeface="Playfair Display"/>
              <a:cs typeface="Playfair Display"/>
              <a:sym typeface="Playfair Display"/>
            </a:endParaRPr>
          </a:p>
          <a:p>
            <a:pPr indent="0" lvl="0" marL="0" rtl="0" algn="ctr">
              <a:spcBef>
                <a:spcPts val="0"/>
              </a:spcBef>
              <a:spcAft>
                <a:spcPts val="0"/>
              </a:spcAft>
              <a:buNone/>
            </a:pPr>
            <a:r>
              <a:rPr lang="en">
                <a:latin typeface="Playfair Display"/>
                <a:ea typeface="Playfair Display"/>
                <a:cs typeface="Playfair Display"/>
                <a:sym typeface="Playfair Display"/>
              </a:rPr>
              <a:t>Made views and triggers</a:t>
            </a:r>
            <a:endParaRPr>
              <a:latin typeface="Playfair Display"/>
              <a:ea typeface="Playfair Display"/>
              <a:cs typeface="Playfair Display"/>
              <a:sym typeface="Playfair Display"/>
            </a:endParaRPr>
          </a:p>
          <a:p>
            <a:pPr indent="0" lvl="0" marL="0" rtl="0" algn="ctr">
              <a:spcBef>
                <a:spcPts val="0"/>
              </a:spcBef>
              <a:spcAft>
                <a:spcPts val="0"/>
              </a:spcAft>
              <a:buNone/>
            </a:pPr>
            <a:r>
              <a:rPr lang="en">
                <a:latin typeface="Playfair Display"/>
                <a:ea typeface="Playfair Display"/>
                <a:cs typeface="Playfair Display"/>
                <a:sym typeface="Playfair Display"/>
              </a:rPr>
              <a:t>DML Commands</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50" name="Google Shape;150;p26"/>
          <p:cNvSpPr txBox="1"/>
          <p:nvPr/>
        </p:nvSpPr>
        <p:spPr>
          <a:xfrm>
            <a:off x="519525" y="3961975"/>
            <a:ext cx="801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layfair Display"/>
                <a:ea typeface="Playfair Display"/>
                <a:cs typeface="Playfair Display"/>
                <a:sym typeface="Playfair Display"/>
              </a:rPr>
              <a:t>We worked on the ER diagram and functional dependencies as a group.</a:t>
            </a:r>
            <a:endParaRPr>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Area </a:t>
            </a:r>
            <a:endParaRPr/>
          </a:p>
        </p:txBody>
      </p:sp>
      <p:sp>
        <p:nvSpPr>
          <p:cNvPr id="65" name="Google Shape;65;p1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At any given time information may be needed about specific people or the number of people that entered the state.</a:t>
            </a:r>
            <a:endParaRPr/>
          </a:p>
          <a:p>
            <a:pPr indent="-334327" lvl="0" marL="457200" rtl="0" algn="l">
              <a:spcBef>
                <a:spcPts val="1200"/>
              </a:spcBef>
              <a:spcAft>
                <a:spcPts val="0"/>
              </a:spcAft>
              <a:buSzPct val="100000"/>
              <a:buChar char="●"/>
            </a:pPr>
            <a:r>
              <a:rPr lang="en"/>
              <a:t>Louisiana Police Department</a:t>
            </a:r>
            <a:endParaRPr/>
          </a:p>
          <a:p>
            <a:pPr indent="-310832" lvl="1" marL="914400" rtl="0" algn="l">
              <a:spcBef>
                <a:spcPts val="0"/>
              </a:spcBef>
              <a:spcAft>
                <a:spcPts val="0"/>
              </a:spcAft>
              <a:buSzPct val="100000"/>
              <a:buChar char="○"/>
            </a:pPr>
            <a:r>
              <a:rPr lang="en"/>
              <a:t>This database can help the Police Department identify anyone if they need to track travelers that caused any crime.</a:t>
            </a:r>
            <a:endParaRPr/>
          </a:p>
          <a:p>
            <a:pPr indent="-334327" lvl="0" marL="457200" rtl="0" algn="l">
              <a:spcBef>
                <a:spcPts val="0"/>
              </a:spcBef>
              <a:spcAft>
                <a:spcPts val="0"/>
              </a:spcAft>
              <a:buSzPct val="100000"/>
              <a:buChar char="●"/>
            </a:pPr>
            <a:r>
              <a:rPr lang="en"/>
              <a:t>Louisiana Health Department</a:t>
            </a:r>
            <a:endParaRPr/>
          </a:p>
          <a:p>
            <a:pPr indent="-310832" lvl="1" marL="914400" rtl="0" algn="l">
              <a:spcBef>
                <a:spcPts val="0"/>
              </a:spcBef>
              <a:spcAft>
                <a:spcPts val="0"/>
              </a:spcAft>
              <a:buSzPct val="100000"/>
              <a:buChar char="○"/>
            </a:pPr>
            <a:r>
              <a:rPr lang="en"/>
              <a:t>The Health Department can use this database to keep track of new visitors that are from areas where COVID and other diseases are highly impacted. This could advise travelers to quarantine themselves.</a:t>
            </a:r>
            <a:endParaRPr/>
          </a:p>
          <a:p>
            <a:pPr indent="-334327" lvl="0" marL="457200" rtl="0" algn="l">
              <a:spcBef>
                <a:spcPts val="0"/>
              </a:spcBef>
              <a:spcAft>
                <a:spcPts val="0"/>
              </a:spcAft>
              <a:buSzPct val="100000"/>
              <a:buChar char="●"/>
            </a:pPr>
            <a:r>
              <a:rPr lang="en"/>
              <a:t>Louisiana Office of Tourism</a:t>
            </a:r>
            <a:endParaRPr/>
          </a:p>
          <a:p>
            <a:pPr indent="-310832" lvl="1" marL="914400" rtl="0" algn="l">
              <a:spcBef>
                <a:spcPts val="0"/>
              </a:spcBef>
              <a:spcAft>
                <a:spcPts val="0"/>
              </a:spcAft>
              <a:buSzPct val="100000"/>
              <a:buChar char="○"/>
            </a:pPr>
            <a:r>
              <a:rPr lang="en"/>
              <a:t> If the Office of Tourism wants to research how many travelers tour in Louisiana, this database can help compare how many tourists Louisiana has to the other states. </a:t>
            </a:r>
            <a:endParaRPr/>
          </a:p>
          <a:p>
            <a:pPr indent="-334327" lvl="0" marL="457200" rtl="0" algn="l">
              <a:spcBef>
                <a:spcPts val="0"/>
              </a:spcBef>
              <a:spcAft>
                <a:spcPts val="0"/>
              </a:spcAft>
              <a:buSzPct val="100000"/>
              <a:buChar char="●"/>
            </a:pPr>
            <a:r>
              <a:rPr lang="en"/>
              <a:t>Commercial Airlines</a:t>
            </a:r>
            <a:endParaRPr/>
          </a:p>
          <a:p>
            <a:pPr indent="-310832" lvl="1" marL="914400" rtl="0" algn="l">
              <a:spcBef>
                <a:spcPts val="0"/>
              </a:spcBef>
              <a:spcAft>
                <a:spcPts val="0"/>
              </a:spcAft>
              <a:buSzPct val="100000"/>
              <a:buChar char="○"/>
            </a:pPr>
            <a:r>
              <a:rPr lang="en"/>
              <a:t>This database can be used by commercial airlines to review how often people use their services and which destinations most people are traveling 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Application</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We are creating a database of all the people that enter and leave the state, this system will need to do the following:</a:t>
            </a:r>
            <a:endParaRPr/>
          </a:p>
          <a:p>
            <a:pPr indent="-317182" lvl="0" marL="457200" rtl="0" algn="l">
              <a:lnSpc>
                <a:spcPct val="115000"/>
              </a:lnSpc>
              <a:spcBef>
                <a:spcPts val="1200"/>
              </a:spcBef>
              <a:spcAft>
                <a:spcPts val="0"/>
              </a:spcAft>
              <a:buSzPct val="100000"/>
              <a:buChar char="●"/>
            </a:pPr>
            <a:r>
              <a:rPr lang="en"/>
              <a:t>Keep track of travel information</a:t>
            </a:r>
            <a:endParaRPr/>
          </a:p>
          <a:p>
            <a:pPr indent="-297497" lvl="1" marL="914400" rtl="0" algn="l">
              <a:lnSpc>
                <a:spcPct val="115000"/>
              </a:lnSpc>
              <a:spcBef>
                <a:spcPts val="0"/>
              </a:spcBef>
              <a:spcAft>
                <a:spcPts val="0"/>
              </a:spcAft>
              <a:buSzPct val="100000"/>
              <a:buChar char="○"/>
            </a:pPr>
            <a:r>
              <a:rPr lang="en"/>
              <a:t>Catalog what transportation travelers use when entering the state</a:t>
            </a:r>
            <a:endParaRPr/>
          </a:p>
          <a:p>
            <a:pPr indent="-297497" lvl="1" marL="914400" rtl="0" algn="l">
              <a:lnSpc>
                <a:spcPct val="115000"/>
              </a:lnSpc>
              <a:spcBef>
                <a:spcPts val="0"/>
              </a:spcBef>
              <a:spcAft>
                <a:spcPts val="0"/>
              </a:spcAft>
              <a:buSzPct val="100000"/>
              <a:buChar char="○"/>
            </a:pPr>
            <a:r>
              <a:rPr lang="en"/>
              <a:t>Keep track of each plane used and how many people were on that plane </a:t>
            </a:r>
            <a:endParaRPr/>
          </a:p>
          <a:p>
            <a:pPr indent="-297497" lvl="1" marL="914400" rtl="0" algn="l">
              <a:lnSpc>
                <a:spcPct val="115000"/>
              </a:lnSpc>
              <a:spcBef>
                <a:spcPts val="0"/>
              </a:spcBef>
              <a:spcAft>
                <a:spcPts val="0"/>
              </a:spcAft>
              <a:buSzPct val="100000"/>
              <a:buChar char="○"/>
            </a:pPr>
            <a:r>
              <a:rPr lang="en"/>
              <a:t>Record what airport each plane lands at </a:t>
            </a:r>
            <a:endParaRPr/>
          </a:p>
          <a:p>
            <a:pPr indent="-297497" lvl="1" marL="914400" rtl="0" algn="l">
              <a:lnSpc>
                <a:spcPct val="115000"/>
              </a:lnSpc>
              <a:spcBef>
                <a:spcPts val="0"/>
              </a:spcBef>
              <a:spcAft>
                <a:spcPts val="0"/>
              </a:spcAft>
              <a:buSzPct val="100000"/>
              <a:buChar char="○"/>
            </a:pPr>
            <a:r>
              <a:rPr lang="en"/>
              <a:t>Record what harbor boats arrive at</a:t>
            </a:r>
            <a:endParaRPr/>
          </a:p>
          <a:p>
            <a:pPr indent="0" lvl="0" marL="914400" rtl="0" algn="l">
              <a:lnSpc>
                <a:spcPct val="115000"/>
              </a:lnSpc>
              <a:spcBef>
                <a:spcPts val="1200"/>
              </a:spcBef>
              <a:spcAft>
                <a:spcPts val="0"/>
              </a:spcAft>
              <a:buNone/>
            </a:pPr>
            <a:r>
              <a:t/>
            </a:r>
            <a:endParaRPr sz="495"/>
          </a:p>
          <a:p>
            <a:pPr indent="-317182" lvl="0" marL="457200" rtl="0" algn="l">
              <a:lnSpc>
                <a:spcPct val="115000"/>
              </a:lnSpc>
              <a:spcBef>
                <a:spcPts val="1200"/>
              </a:spcBef>
              <a:spcAft>
                <a:spcPts val="0"/>
              </a:spcAft>
              <a:buSzPct val="100000"/>
              <a:buChar char="●"/>
            </a:pPr>
            <a:r>
              <a:rPr lang="en"/>
              <a:t>Keep track of traveler’s information</a:t>
            </a:r>
            <a:endParaRPr/>
          </a:p>
          <a:p>
            <a:pPr indent="-295036" lvl="1" marL="914400" rtl="0" algn="l">
              <a:lnSpc>
                <a:spcPct val="115000"/>
              </a:lnSpc>
              <a:spcBef>
                <a:spcPts val="0"/>
              </a:spcBef>
              <a:spcAft>
                <a:spcPts val="0"/>
              </a:spcAft>
              <a:buSzPct val="100000"/>
              <a:buChar char="○"/>
            </a:pPr>
            <a:r>
              <a:rPr lang="en" sz="1350"/>
              <a:t>Keep track of general information regarding each person who enters the state</a:t>
            </a:r>
            <a:endParaRPr sz="1350"/>
          </a:p>
          <a:p>
            <a:pPr indent="-295036" lvl="1" marL="914400" rtl="0" algn="l">
              <a:lnSpc>
                <a:spcPct val="115000"/>
              </a:lnSpc>
              <a:spcBef>
                <a:spcPts val="0"/>
              </a:spcBef>
              <a:spcAft>
                <a:spcPts val="0"/>
              </a:spcAft>
              <a:buSzPct val="100000"/>
              <a:buChar char="○"/>
            </a:pPr>
            <a:r>
              <a:rPr lang="en" sz="1350"/>
              <a:t>Store a record of when people enter and leave (if they do)</a:t>
            </a:r>
            <a:endParaRPr sz="1350"/>
          </a:p>
          <a:p>
            <a:pPr indent="-295036" lvl="1" marL="914400" rtl="0" algn="l">
              <a:lnSpc>
                <a:spcPct val="115000"/>
              </a:lnSpc>
              <a:spcBef>
                <a:spcPts val="0"/>
              </a:spcBef>
              <a:spcAft>
                <a:spcPts val="0"/>
              </a:spcAft>
              <a:buSzPct val="100000"/>
              <a:buChar char="○"/>
            </a:pPr>
            <a:r>
              <a:rPr lang="en" sz="1350"/>
              <a:t>Record who people are traveling with (if anyone) </a:t>
            </a:r>
            <a:endParaRPr sz="1350"/>
          </a:p>
          <a:p>
            <a:pPr indent="-295036" lvl="1" marL="914400" rtl="0" algn="l">
              <a:lnSpc>
                <a:spcPct val="115000"/>
              </a:lnSpc>
              <a:spcBef>
                <a:spcPts val="0"/>
              </a:spcBef>
              <a:spcAft>
                <a:spcPts val="0"/>
              </a:spcAft>
              <a:buSzPct val="100000"/>
              <a:buChar char="○"/>
            </a:pPr>
            <a:r>
              <a:rPr lang="en" sz="1350"/>
              <a:t>Allows users of the database to view broad reasons for each person’s trip:</a:t>
            </a:r>
            <a:endParaRPr sz="1350"/>
          </a:p>
          <a:p>
            <a:pPr indent="-295036" lvl="2" marL="1371600" rtl="0" algn="l">
              <a:lnSpc>
                <a:spcPct val="115000"/>
              </a:lnSpc>
              <a:spcBef>
                <a:spcPts val="0"/>
              </a:spcBef>
              <a:spcAft>
                <a:spcPts val="0"/>
              </a:spcAft>
              <a:buSzPct val="100000"/>
              <a:buChar char="■"/>
            </a:pPr>
            <a:r>
              <a:rPr lang="en" sz="1350"/>
              <a:t>Business</a:t>
            </a:r>
            <a:endParaRPr sz="1350"/>
          </a:p>
          <a:p>
            <a:pPr indent="-295036" lvl="2" marL="1371600" rtl="0" algn="l">
              <a:lnSpc>
                <a:spcPct val="115000"/>
              </a:lnSpc>
              <a:spcBef>
                <a:spcPts val="0"/>
              </a:spcBef>
              <a:spcAft>
                <a:spcPts val="0"/>
              </a:spcAft>
              <a:buSzPct val="100000"/>
              <a:buChar char="■"/>
            </a:pPr>
            <a:r>
              <a:rPr lang="en" sz="1350"/>
              <a:t>Personal </a:t>
            </a:r>
            <a:endParaRPr sz="1350"/>
          </a:p>
          <a:p>
            <a:pPr indent="-295036" lvl="2" marL="1371600" rtl="0" algn="l">
              <a:lnSpc>
                <a:spcPct val="115000"/>
              </a:lnSpc>
              <a:spcBef>
                <a:spcPts val="0"/>
              </a:spcBef>
              <a:spcAft>
                <a:spcPts val="0"/>
              </a:spcAft>
              <a:buSzPct val="100000"/>
              <a:buChar char="■"/>
            </a:pPr>
            <a:r>
              <a:rPr lang="en" sz="1350"/>
              <a:t>Tourism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a:t>
            </a:r>
            <a:endParaRPr/>
          </a:p>
        </p:txBody>
      </p:sp>
      <p:sp>
        <p:nvSpPr>
          <p:cNvPr id="77" name="Google Shape;77;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Travelers can be traveling with other travelers</a:t>
            </a:r>
            <a:endParaRPr/>
          </a:p>
          <a:p>
            <a:pPr indent="-342900" lvl="0" marL="457200" rtl="0" algn="l">
              <a:spcBef>
                <a:spcPts val="0"/>
              </a:spcBef>
              <a:spcAft>
                <a:spcPts val="0"/>
              </a:spcAft>
              <a:buSzPts val="1800"/>
              <a:buChar char="●"/>
            </a:pPr>
            <a:r>
              <a:rPr lang="en"/>
              <a:t>Multiple </a:t>
            </a:r>
            <a:r>
              <a:rPr lang="en"/>
              <a:t>travelers </a:t>
            </a:r>
            <a:r>
              <a:rPr lang="en"/>
              <a:t>can land at a single airport</a:t>
            </a:r>
            <a:endParaRPr/>
          </a:p>
          <a:p>
            <a:pPr indent="-342900" lvl="0" marL="457200" rtl="0" algn="l">
              <a:spcBef>
                <a:spcPts val="0"/>
              </a:spcBef>
              <a:spcAft>
                <a:spcPts val="0"/>
              </a:spcAft>
              <a:buSzPts val="1800"/>
              <a:buChar char="●"/>
            </a:pPr>
            <a:r>
              <a:rPr lang="en"/>
              <a:t>Multiple travelers can dock at a single harbor</a:t>
            </a:r>
            <a:endParaRPr/>
          </a:p>
          <a:p>
            <a:pPr indent="-342900" lvl="0" marL="457200" rtl="0" algn="l">
              <a:spcBef>
                <a:spcPts val="0"/>
              </a:spcBef>
              <a:spcAft>
                <a:spcPts val="0"/>
              </a:spcAft>
              <a:buSzPts val="1800"/>
              <a:buChar char="●"/>
            </a:pPr>
            <a:r>
              <a:rPr lang="en"/>
              <a:t>The date that a traveler arrives must be recorded, but a scheduled exit date is not required</a:t>
            </a:r>
            <a:endParaRPr/>
          </a:p>
          <a:p>
            <a:pPr indent="-342900" lvl="0" marL="457200" rtl="0" algn="l">
              <a:spcBef>
                <a:spcPts val="0"/>
              </a:spcBef>
              <a:spcAft>
                <a:spcPts val="0"/>
              </a:spcAft>
              <a:buSzPts val="1800"/>
              <a:buChar char="●"/>
            </a:pPr>
            <a:r>
              <a:rPr lang="en"/>
              <a:t>Travelers must specify their trip as business, personal, or tourism</a:t>
            </a:r>
            <a:endParaRPr/>
          </a:p>
          <a:p>
            <a:pPr indent="-342900" lvl="0" marL="457200" rtl="0" algn="l">
              <a:spcBef>
                <a:spcPts val="0"/>
              </a:spcBef>
              <a:spcAft>
                <a:spcPts val="0"/>
              </a:spcAft>
              <a:buSzPts val="1800"/>
              <a:buChar char="●"/>
            </a:pPr>
            <a:r>
              <a:rPr lang="en"/>
              <a:t>A child must use the identification of  parent/dependent if they do not have their own</a:t>
            </a:r>
            <a:endParaRPr/>
          </a:p>
          <a:p>
            <a:pPr indent="-342900" lvl="0" marL="457200" rtl="0" algn="l">
              <a:spcBef>
                <a:spcPts val="0"/>
              </a:spcBef>
              <a:spcAft>
                <a:spcPts val="0"/>
              </a:spcAft>
              <a:buSzPts val="1800"/>
              <a:buChar char="●"/>
            </a:pPr>
            <a:r>
              <a:rPr lang="en"/>
              <a:t>If a traveler is using a personal plane, the plane must be stored at the airport they land at</a:t>
            </a:r>
            <a:endParaRPr/>
          </a:p>
          <a:p>
            <a:pPr indent="-342900" lvl="0" marL="457200" rtl="0" algn="l">
              <a:spcBef>
                <a:spcPts val="0"/>
              </a:spcBef>
              <a:spcAft>
                <a:spcPts val="0"/>
              </a:spcAft>
              <a:buSzPts val="1800"/>
              <a:buChar char="●"/>
            </a:pPr>
            <a:r>
              <a:rPr lang="en"/>
              <a:t>Boats must be docked at the harbor the traveler arrives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Forbidden Requirements</a:t>
            </a:r>
            <a:endParaRPr/>
          </a:p>
        </p:txBody>
      </p:sp>
      <p:sp>
        <p:nvSpPr>
          <p:cNvPr id="83" name="Google Shape;83;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Airports and docks cannot store more planes or boats than their max capacity </a:t>
            </a:r>
            <a:endParaRPr/>
          </a:p>
          <a:p>
            <a:pPr indent="-342900" lvl="0" marL="457200" rtl="0" algn="l">
              <a:spcBef>
                <a:spcPts val="0"/>
              </a:spcBef>
              <a:spcAft>
                <a:spcPts val="0"/>
              </a:spcAft>
              <a:buSzPts val="1800"/>
              <a:buChar char="●"/>
            </a:pPr>
            <a:r>
              <a:rPr lang="en"/>
              <a:t>Travelers stopping for connecting flights are not to be considered/stored</a:t>
            </a:r>
            <a:endParaRPr/>
          </a:p>
          <a:p>
            <a:pPr indent="-342900" lvl="0" marL="457200" rtl="0" algn="l">
              <a:spcBef>
                <a:spcPts val="0"/>
              </a:spcBef>
              <a:spcAft>
                <a:spcPts val="0"/>
              </a:spcAft>
              <a:buSzPts val="1800"/>
              <a:buChar char="●"/>
            </a:pPr>
            <a:r>
              <a:rPr lang="en"/>
              <a:t>If a personal plane is used it cannot belong to an airline, and vice versa</a:t>
            </a:r>
            <a:endParaRPr/>
          </a:p>
          <a:p>
            <a:pPr indent="-342900" lvl="0" marL="457200" rtl="0" algn="l">
              <a:spcBef>
                <a:spcPts val="0"/>
              </a:spcBef>
              <a:spcAft>
                <a:spcPts val="0"/>
              </a:spcAft>
              <a:buSzPts val="1800"/>
              <a:buChar char="●"/>
            </a:pPr>
            <a:r>
              <a:rPr lang="en"/>
              <a:t>The number of a plane’s passengers cannot exceed the max capacity</a:t>
            </a:r>
            <a:endParaRPr/>
          </a:p>
          <a:p>
            <a:pPr indent="-342900" lvl="0" marL="457200" rtl="0" algn="l">
              <a:spcBef>
                <a:spcPts val="0"/>
              </a:spcBef>
              <a:spcAft>
                <a:spcPts val="0"/>
              </a:spcAft>
              <a:buSzPts val="1800"/>
              <a:buChar char="●"/>
            </a:pPr>
            <a:r>
              <a:rPr lang="en"/>
              <a:t>A traveler using a personal plane cannot land at an airport filled to its max capacity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234075"/>
            <a:ext cx="4260300" cy="3334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Entities</a:t>
            </a:r>
            <a:endParaRPr b="1"/>
          </a:p>
          <a:p>
            <a:pPr indent="0" lvl="0" marL="0" rtl="0" algn="l">
              <a:spcBef>
                <a:spcPts val="1200"/>
              </a:spcBef>
              <a:spcAft>
                <a:spcPts val="0"/>
              </a:spcAft>
              <a:buNone/>
            </a:pPr>
            <a:r>
              <a:rPr lang="en"/>
              <a:t>Traveler(</a:t>
            </a:r>
            <a:r>
              <a:rPr lang="en"/>
              <a:t> </a:t>
            </a:r>
            <a:r>
              <a:rPr lang="en" u="sng"/>
              <a:t>tID</a:t>
            </a:r>
            <a:r>
              <a:rPr lang="en"/>
              <a:t>, </a:t>
            </a:r>
            <a:r>
              <a:rPr lang="en"/>
              <a:t>DOB, Name, ID_Type, Address(State/Country, Street Address), Travel_Reason, Scheduled_Exit_Date)</a:t>
            </a:r>
            <a:endParaRPr/>
          </a:p>
          <a:p>
            <a:pPr indent="0" lvl="0" marL="0" rtl="0" algn="l">
              <a:spcBef>
                <a:spcPts val="1200"/>
              </a:spcBef>
              <a:spcAft>
                <a:spcPts val="0"/>
              </a:spcAft>
              <a:buNone/>
            </a:pPr>
            <a:r>
              <a:rPr lang="en"/>
              <a:t>Plane(</a:t>
            </a:r>
            <a:r>
              <a:rPr lang="en" u="sng"/>
              <a:t>pID</a:t>
            </a:r>
            <a:r>
              <a:rPr lang="en"/>
              <a:t>, Type, isPersonal, Max_Capacity, #_of_Passengers) </a:t>
            </a:r>
            <a:endParaRPr/>
          </a:p>
          <a:p>
            <a:pPr indent="0" lvl="0" marL="0" rtl="0" algn="l">
              <a:spcBef>
                <a:spcPts val="1200"/>
              </a:spcBef>
              <a:spcAft>
                <a:spcPts val="0"/>
              </a:spcAft>
              <a:buNone/>
            </a:pPr>
            <a:r>
              <a:rPr lang="en"/>
              <a:t>Harbor(</a:t>
            </a:r>
            <a:r>
              <a:rPr lang="en" u="sng"/>
              <a:t>hID</a:t>
            </a:r>
            <a:r>
              <a:rPr lang="en"/>
              <a:t>, Name, Location, Max_Capacity, </a:t>
            </a:r>
            <a:r>
              <a:rPr lang="en"/>
              <a:t>Occupancy)</a:t>
            </a:r>
            <a:endParaRPr/>
          </a:p>
          <a:p>
            <a:pPr indent="0" lvl="0" marL="0" rtl="0" algn="l">
              <a:spcBef>
                <a:spcPts val="1200"/>
              </a:spcBef>
              <a:spcAft>
                <a:spcPts val="0"/>
              </a:spcAft>
              <a:buNone/>
            </a:pPr>
            <a:r>
              <a:rPr lang="en"/>
              <a:t>Boat(</a:t>
            </a:r>
            <a:r>
              <a:rPr lang="en" u="sng"/>
              <a:t>bID</a:t>
            </a:r>
            <a:r>
              <a:rPr lang="en"/>
              <a:t>, Name, Type)</a:t>
            </a:r>
            <a:endParaRPr/>
          </a:p>
          <a:p>
            <a:pPr indent="0" lvl="0" marL="0" rtl="0" algn="l">
              <a:spcBef>
                <a:spcPts val="1200"/>
              </a:spcBef>
              <a:spcAft>
                <a:spcPts val="0"/>
              </a:spcAft>
              <a:buNone/>
            </a:pPr>
            <a:r>
              <a:rPr lang="en"/>
              <a:t>Airport(</a:t>
            </a:r>
            <a:r>
              <a:rPr lang="en" u="sng"/>
              <a:t>Airport_ID</a:t>
            </a:r>
            <a:r>
              <a:rPr lang="en"/>
              <a:t>, Occupancy, Max_Capacity, Type, Location, Name) </a:t>
            </a:r>
            <a:endParaRPr/>
          </a:p>
          <a:p>
            <a:pPr indent="0" lvl="0" marL="0" rtl="0" algn="l">
              <a:spcBef>
                <a:spcPts val="1200"/>
              </a:spcBef>
              <a:spcAft>
                <a:spcPts val="1200"/>
              </a:spcAft>
              <a:buNone/>
            </a:pPr>
            <a:r>
              <a:rPr lang="en"/>
              <a:t>Airline(</a:t>
            </a:r>
            <a:r>
              <a:rPr lang="en" u="sng"/>
              <a:t>Airline_ID</a:t>
            </a:r>
            <a:r>
              <a:rPr lang="en"/>
              <a:t>, Name)</a:t>
            </a:r>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 Entities and Relationships</a:t>
            </a:r>
            <a:endParaRPr/>
          </a:p>
        </p:txBody>
      </p:sp>
      <p:sp>
        <p:nvSpPr>
          <p:cNvPr id="90" name="Google Shape;90;p18"/>
          <p:cNvSpPr txBox="1"/>
          <p:nvPr>
            <p:ph idx="1" type="body"/>
          </p:nvPr>
        </p:nvSpPr>
        <p:spPr>
          <a:xfrm>
            <a:off x="4686375" y="1234075"/>
            <a:ext cx="42603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t>Relationships</a:t>
            </a:r>
            <a:endParaRPr b="1" sz="1250"/>
          </a:p>
          <a:p>
            <a:pPr indent="0" lvl="0" marL="0" rtl="0" algn="l">
              <a:spcBef>
                <a:spcPts val="1200"/>
              </a:spcBef>
              <a:spcAft>
                <a:spcPts val="0"/>
              </a:spcAft>
              <a:buNone/>
            </a:pPr>
            <a:r>
              <a:rPr lang="en" sz="1250"/>
              <a:t>Traveling_With(</a:t>
            </a:r>
            <a:r>
              <a:rPr lang="en" sz="1250" u="sng"/>
              <a:t>tID</a:t>
            </a:r>
            <a:r>
              <a:rPr lang="en" sz="1250"/>
              <a:t>, </a:t>
            </a:r>
            <a:r>
              <a:rPr lang="en" sz="1250" u="sng"/>
              <a:t>tID</a:t>
            </a:r>
            <a:r>
              <a:rPr lang="en" sz="1250"/>
              <a:t>)</a:t>
            </a:r>
            <a:endParaRPr sz="1250"/>
          </a:p>
          <a:p>
            <a:pPr indent="0" lvl="0" marL="0" rtl="0" algn="l">
              <a:spcBef>
                <a:spcPts val="1200"/>
              </a:spcBef>
              <a:spcAft>
                <a:spcPts val="0"/>
              </a:spcAft>
              <a:buNone/>
            </a:pPr>
            <a:r>
              <a:rPr lang="en" sz="1250"/>
              <a:t>Flies(</a:t>
            </a:r>
            <a:r>
              <a:rPr lang="en" sz="1250" u="sng"/>
              <a:t>tID</a:t>
            </a:r>
            <a:r>
              <a:rPr lang="en" sz="1250"/>
              <a:t>, </a:t>
            </a:r>
            <a:r>
              <a:rPr lang="en" sz="1250" u="sng"/>
              <a:t>pID</a:t>
            </a:r>
            <a:r>
              <a:rPr lang="en" sz="1250"/>
              <a:t>)</a:t>
            </a:r>
            <a:endParaRPr sz="1250"/>
          </a:p>
          <a:p>
            <a:pPr indent="0" lvl="0" marL="0" rtl="0" algn="l">
              <a:spcBef>
                <a:spcPts val="1200"/>
              </a:spcBef>
              <a:spcAft>
                <a:spcPts val="0"/>
              </a:spcAft>
              <a:buNone/>
            </a:pPr>
            <a:r>
              <a:rPr lang="en" sz="1250"/>
              <a:t>Lands_At(</a:t>
            </a:r>
            <a:r>
              <a:rPr lang="en" sz="1250" u="sng"/>
              <a:t>tID</a:t>
            </a:r>
            <a:r>
              <a:rPr lang="en" sz="1250"/>
              <a:t>, </a:t>
            </a:r>
            <a:r>
              <a:rPr lang="en" sz="1250" u="sng"/>
              <a:t>Airport_ID</a:t>
            </a:r>
            <a:r>
              <a:rPr lang="en" sz="1250"/>
              <a:t>)</a:t>
            </a:r>
            <a:endParaRPr sz="1250"/>
          </a:p>
          <a:p>
            <a:pPr indent="0" lvl="0" marL="0" rtl="0" algn="l">
              <a:spcBef>
                <a:spcPts val="1200"/>
              </a:spcBef>
              <a:spcAft>
                <a:spcPts val="0"/>
              </a:spcAft>
              <a:buNone/>
            </a:pPr>
            <a:r>
              <a:rPr lang="en" sz="1250"/>
              <a:t>Sails(</a:t>
            </a:r>
            <a:r>
              <a:rPr lang="en" sz="1250" u="sng"/>
              <a:t>tID</a:t>
            </a:r>
            <a:r>
              <a:rPr lang="en" sz="1250"/>
              <a:t>,</a:t>
            </a:r>
            <a:r>
              <a:rPr lang="en" sz="1250" u="sng"/>
              <a:t>bID</a:t>
            </a:r>
            <a:r>
              <a:rPr lang="en" sz="1250"/>
              <a:t>)</a:t>
            </a:r>
            <a:endParaRPr sz="1250"/>
          </a:p>
          <a:p>
            <a:pPr indent="0" lvl="0" marL="0" rtl="0" algn="l">
              <a:spcBef>
                <a:spcPts val="1200"/>
              </a:spcBef>
              <a:spcAft>
                <a:spcPts val="0"/>
              </a:spcAft>
              <a:buNone/>
            </a:pPr>
            <a:r>
              <a:rPr lang="en" sz="1250"/>
              <a:t>Owns(</a:t>
            </a:r>
            <a:r>
              <a:rPr lang="en" sz="1250" u="sng"/>
              <a:t>pID</a:t>
            </a:r>
            <a:r>
              <a:rPr lang="en" sz="1250"/>
              <a:t>, </a:t>
            </a:r>
            <a:r>
              <a:rPr lang="en" sz="1250" u="sng"/>
              <a:t>Airline_ID</a:t>
            </a:r>
            <a:r>
              <a:rPr lang="en" sz="1250"/>
              <a:t>)</a:t>
            </a:r>
            <a:endParaRPr sz="1250"/>
          </a:p>
          <a:p>
            <a:pPr indent="0" lvl="0" marL="0" rtl="0" algn="l">
              <a:spcBef>
                <a:spcPts val="1200"/>
              </a:spcBef>
              <a:spcAft>
                <a:spcPts val="0"/>
              </a:spcAft>
              <a:buNone/>
            </a:pPr>
            <a:r>
              <a:rPr lang="en" sz="1250"/>
              <a:t>Stores(</a:t>
            </a:r>
            <a:r>
              <a:rPr lang="en" sz="1250" u="sng"/>
              <a:t>pID</a:t>
            </a:r>
            <a:r>
              <a:rPr lang="en" sz="1250"/>
              <a:t>, </a:t>
            </a:r>
            <a:r>
              <a:rPr lang="en" sz="1250" u="sng"/>
              <a:t>Airport_ID</a:t>
            </a:r>
            <a:r>
              <a:rPr lang="en" sz="1250"/>
              <a:t>)</a:t>
            </a:r>
            <a:endParaRPr sz="1250"/>
          </a:p>
          <a:p>
            <a:pPr indent="0" lvl="0" marL="0" rtl="0" algn="l">
              <a:spcBef>
                <a:spcPts val="1200"/>
              </a:spcBef>
              <a:spcAft>
                <a:spcPts val="0"/>
              </a:spcAft>
              <a:buNone/>
            </a:pPr>
            <a:r>
              <a:rPr lang="en" sz="1250"/>
              <a:t>Docks_At(</a:t>
            </a:r>
            <a:r>
              <a:rPr lang="en" sz="1250" u="sng"/>
              <a:t>tID</a:t>
            </a:r>
            <a:r>
              <a:rPr lang="en" sz="1250"/>
              <a:t>, </a:t>
            </a:r>
            <a:r>
              <a:rPr lang="en" sz="1250" u="sng"/>
              <a:t>hID</a:t>
            </a:r>
            <a:r>
              <a:rPr lang="en" sz="1250"/>
              <a:t>)</a:t>
            </a:r>
            <a:endParaRPr sz="1250"/>
          </a:p>
          <a:p>
            <a:pPr indent="0" lvl="0" marL="0" rtl="0" algn="l">
              <a:spcBef>
                <a:spcPts val="1200"/>
              </a:spcBef>
              <a:spcAft>
                <a:spcPts val="1200"/>
              </a:spcAft>
              <a:buNone/>
            </a:pPr>
            <a:r>
              <a:rPr lang="en" sz="1250"/>
              <a:t>Docked(</a:t>
            </a:r>
            <a:r>
              <a:rPr lang="en" sz="1250" u="sng"/>
              <a:t>hID</a:t>
            </a:r>
            <a:r>
              <a:rPr lang="en" sz="1250"/>
              <a:t>, </a:t>
            </a:r>
            <a:r>
              <a:rPr lang="en" sz="1250" u="sng"/>
              <a:t>bID</a:t>
            </a:r>
            <a:r>
              <a:rPr lang="en" sz="1250"/>
              <a:t>)</a:t>
            </a:r>
            <a:endParaRPr sz="1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 integrity - all entity has a </a:t>
            </a:r>
            <a:r>
              <a:rPr lang="en"/>
              <a:t>primary</a:t>
            </a:r>
            <a:r>
              <a:rPr lang="en"/>
              <a:t> key and all primary keys are not null and are unique. </a:t>
            </a:r>
            <a:endParaRPr/>
          </a:p>
          <a:p>
            <a:pPr indent="0" lvl="0" marL="0" rtl="0" algn="l">
              <a:spcBef>
                <a:spcPts val="1200"/>
              </a:spcBef>
              <a:spcAft>
                <a:spcPts val="1200"/>
              </a:spcAft>
              <a:buNone/>
            </a:pPr>
            <a:r>
              <a:rPr lang="en"/>
              <a:t>Referential</a:t>
            </a:r>
            <a:r>
              <a:rPr lang="en"/>
              <a:t> integrity - makes sure relationships has a foreign key that </a:t>
            </a:r>
            <a:r>
              <a:rPr lang="en"/>
              <a:t>references  a primary key</a:t>
            </a:r>
            <a:endParaRPr/>
          </a:p>
        </p:txBody>
      </p:sp>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Integrity Constraints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BCNF</a:t>
            </a:r>
            <a:endParaRPr/>
          </a:p>
        </p:txBody>
      </p:sp>
      <p:sp>
        <p:nvSpPr>
          <p:cNvPr id="102" name="Google Shape;102;p20"/>
          <p:cNvSpPr txBox="1"/>
          <p:nvPr>
            <p:ph idx="1" type="body"/>
          </p:nvPr>
        </p:nvSpPr>
        <p:spPr>
          <a:xfrm>
            <a:off x="311700" y="1234075"/>
            <a:ext cx="8520600" cy="3334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1NF: Multivalued attribute/Composite attributes </a:t>
            </a:r>
            <a:endParaRPr/>
          </a:p>
          <a:p>
            <a:pPr indent="-300037" lvl="0" marL="457200" rtl="0" algn="l">
              <a:spcBef>
                <a:spcPts val="1200"/>
              </a:spcBef>
              <a:spcAft>
                <a:spcPts val="0"/>
              </a:spcAft>
              <a:buSzPct val="100000"/>
              <a:buChar char="●"/>
            </a:pPr>
            <a:r>
              <a:rPr lang="en"/>
              <a:t>Violated 1NF, had a composite attribute </a:t>
            </a:r>
            <a:endParaRPr/>
          </a:p>
          <a:p>
            <a:pPr indent="0" lvl="0" marL="0" rtl="0" algn="l">
              <a:spcBef>
                <a:spcPts val="1200"/>
              </a:spcBef>
              <a:spcAft>
                <a:spcPts val="0"/>
              </a:spcAft>
              <a:buNone/>
            </a:pPr>
            <a:r>
              <a:rPr lang="en"/>
              <a:t>2NF: partial dependencies</a:t>
            </a:r>
            <a:endParaRPr/>
          </a:p>
          <a:p>
            <a:pPr indent="-300037" lvl="0" marL="457200" rtl="0" algn="l">
              <a:spcBef>
                <a:spcPts val="1200"/>
              </a:spcBef>
              <a:spcAft>
                <a:spcPts val="0"/>
              </a:spcAft>
              <a:buSzPct val="100000"/>
              <a:buChar char="●"/>
            </a:pPr>
            <a:r>
              <a:rPr lang="en"/>
              <a:t>Did not have any partial dependencies </a:t>
            </a:r>
            <a:endParaRPr/>
          </a:p>
          <a:p>
            <a:pPr indent="0" lvl="0" marL="0" rtl="0" algn="l">
              <a:spcBef>
                <a:spcPts val="1200"/>
              </a:spcBef>
              <a:spcAft>
                <a:spcPts val="0"/>
              </a:spcAft>
              <a:buNone/>
            </a:pPr>
            <a:r>
              <a:rPr lang="en"/>
              <a:t>3NF: transitive </a:t>
            </a:r>
            <a:r>
              <a:rPr lang="en"/>
              <a:t>dependencies</a:t>
            </a:r>
            <a:r>
              <a:rPr lang="en"/>
              <a:t> </a:t>
            </a:r>
            <a:endParaRPr/>
          </a:p>
          <a:p>
            <a:pPr indent="-300037" lvl="0" marL="457200" rtl="0" algn="l">
              <a:spcBef>
                <a:spcPts val="1200"/>
              </a:spcBef>
              <a:spcAft>
                <a:spcPts val="0"/>
              </a:spcAft>
              <a:buSzPct val="100000"/>
              <a:buChar char="●"/>
            </a:pPr>
            <a:r>
              <a:rPr lang="en"/>
              <a:t>Did not have any transitive dependencies</a:t>
            </a:r>
            <a:endParaRPr/>
          </a:p>
          <a:p>
            <a:pPr indent="0" lvl="0" marL="0" rtl="0" algn="l">
              <a:spcBef>
                <a:spcPts val="1200"/>
              </a:spcBef>
              <a:spcAft>
                <a:spcPts val="0"/>
              </a:spcAft>
              <a:buNone/>
            </a:pPr>
            <a:r>
              <a:rPr lang="en"/>
              <a:t>BCNF: </a:t>
            </a:r>
            <a:endParaRPr/>
          </a:p>
          <a:p>
            <a:pPr indent="-300037" lvl="0" marL="457200" rtl="0" algn="l">
              <a:spcBef>
                <a:spcPts val="1200"/>
              </a:spcBef>
              <a:spcAft>
                <a:spcPts val="0"/>
              </a:spcAft>
              <a:buSzPct val="100000"/>
              <a:buChar char="●"/>
            </a:pPr>
            <a:r>
              <a:rPr lang="en"/>
              <a:t>Is in BCNF</a:t>
            </a:r>
            <a:endParaRPr/>
          </a:p>
          <a:p>
            <a:pPr indent="0" lvl="0" marL="0" rtl="0" algn="l">
              <a:spcBef>
                <a:spcPts val="1200"/>
              </a:spcBef>
              <a:spcAft>
                <a:spcPts val="0"/>
              </a:spcAft>
              <a:buNone/>
            </a:pPr>
            <a:r>
              <a:rPr lang="en"/>
              <a:t>Solution:</a:t>
            </a:r>
            <a:endParaRPr/>
          </a:p>
          <a:p>
            <a:pPr indent="-300037" lvl="0" marL="457200" rtl="0" algn="l">
              <a:spcBef>
                <a:spcPts val="1200"/>
              </a:spcBef>
              <a:spcAft>
                <a:spcPts val="0"/>
              </a:spcAft>
              <a:buSzPct val="100000"/>
              <a:buChar char="●"/>
            </a:pPr>
            <a:r>
              <a:rPr lang="en"/>
              <a:t>Get rid of composite attribute Address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311700" y="1141900"/>
            <a:ext cx="4260300" cy="37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Old Functional Dependencies </a:t>
            </a:r>
            <a:endParaRPr b="1" sz="1100"/>
          </a:p>
          <a:p>
            <a:pPr indent="0" lvl="0" marL="0" rtl="0" algn="l">
              <a:spcBef>
                <a:spcPts val="1200"/>
              </a:spcBef>
              <a:spcAft>
                <a:spcPts val="0"/>
              </a:spcAft>
              <a:buNone/>
            </a:pPr>
            <a:r>
              <a:rPr lang="en" sz="1100"/>
              <a:t>{</a:t>
            </a:r>
            <a:r>
              <a:rPr lang="en" sz="1100"/>
              <a:t>tID </a:t>
            </a:r>
            <a:r>
              <a:rPr lang="en" sz="1100">
                <a:latin typeface="Times New Roman"/>
                <a:ea typeface="Times New Roman"/>
                <a:cs typeface="Times New Roman"/>
                <a:sym typeface="Times New Roman"/>
              </a:rPr>
              <a:t>→</a:t>
            </a:r>
            <a:r>
              <a:rPr lang="en" sz="1100"/>
              <a:t> </a:t>
            </a:r>
            <a:r>
              <a:rPr lang="en" sz="1100"/>
              <a:t>DOB, Name, ID_Type, </a:t>
            </a:r>
            <a:r>
              <a:rPr lang="en" sz="1100"/>
              <a:t>Address (State/Country, Street Address), Travel_Reason, Scheduled_Exit_Date}</a:t>
            </a:r>
            <a:endParaRPr sz="1100"/>
          </a:p>
          <a:p>
            <a:pPr indent="0" lvl="0" marL="0" rtl="0" algn="l">
              <a:spcBef>
                <a:spcPts val="1200"/>
              </a:spcBef>
              <a:spcAft>
                <a:spcPts val="0"/>
              </a:spcAft>
              <a:buNone/>
            </a:pPr>
            <a:r>
              <a:rPr lang="en" sz="1100"/>
              <a:t>{</a:t>
            </a:r>
            <a:r>
              <a:rPr lang="en" sz="1100"/>
              <a:t>pID</a:t>
            </a:r>
            <a:r>
              <a:rPr lang="en" sz="1100"/>
              <a:t> </a:t>
            </a:r>
            <a:r>
              <a:rPr lang="en" sz="1100">
                <a:latin typeface="Times New Roman"/>
                <a:ea typeface="Times New Roman"/>
                <a:cs typeface="Times New Roman"/>
                <a:sym typeface="Times New Roman"/>
              </a:rPr>
              <a:t>→</a:t>
            </a:r>
            <a:r>
              <a:rPr lang="en" sz="1100"/>
              <a:t> </a:t>
            </a:r>
            <a:r>
              <a:rPr lang="en" sz="1100"/>
              <a:t> Type, isPersonal, Max_Capacity, #_of_Passengers}</a:t>
            </a:r>
            <a:endParaRPr sz="1100"/>
          </a:p>
          <a:p>
            <a:pPr indent="0" lvl="0" marL="0" rtl="0" algn="l">
              <a:spcBef>
                <a:spcPts val="1200"/>
              </a:spcBef>
              <a:spcAft>
                <a:spcPts val="0"/>
              </a:spcAft>
              <a:buNone/>
            </a:pPr>
            <a:r>
              <a:rPr lang="en" sz="1100"/>
              <a:t>{hID </a:t>
            </a:r>
            <a:r>
              <a:rPr lang="en" sz="1100">
                <a:latin typeface="Times New Roman"/>
                <a:ea typeface="Times New Roman"/>
                <a:cs typeface="Times New Roman"/>
                <a:sym typeface="Times New Roman"/>
              </a:rPr>
              <a:t>→</a:t>
            </a:r>
            <a:r>
              <a:rPr lang="en" sz="1100"/>
              <a:t> Name, Location, Max_Capacity, Occupancy}</a:t>
            </a:r>
            <a:endParaRPr sz="1100"/>
          </a:p>
          <a:p>
            <a:pPr indent="0" lvl="0" marL="0" rtl="0" algn="l">
              <a:spcBef>
                <a:spcPts val="1200"/>
              </a:spcBef>
              <a:spcAft>
                <a:spcPts val="0"/>
              </a:spcAft>
              <a:buNone/>
            </a:pPr>
            <a:r>
              <a:rPr lang="en" sz="1100"/>
              <a:t>{bID</a:t>
            </a:r>
            <a:r>
              <a:rPr lang="en" sz="1100"/>
              <a:t> </a:t>
            </a:r>
            <a:r>
              <a:rPr lang="en" sz="1100">
                <a:latin typeface="Times New Roman"/>
                <a:ea typeface="Times New Roman"/>
                <a:cs typeface="Times New Roman"/>
                <a:sym typeface="Times New Roman"/>
              </a:rPr>
              <a:t>→</a:t>
            </a:r>
            <a:r>
              <a:rPr lang="en" sz="1100"/>
              <a:t> </a:t>
            </a:r>
            <a:r>
              <a:rPr lang="en" sz="1100"/>
              <a:t> Name, Type}</a:t>
            </a:r>
            <a:endParaRPr sz="1100"/>
          </a:p>
          <a:p>
            <a:pPr indent="0" lvl="0" marL="0" rtl="0" algn="l">
              <a:spcBef>
                <a:spcPts val="1200"/>
              </a:spcBef>
              <a:spcAft>
                <a:spcPts val="0"/>
              </a:spcAft>
              <a:buNone/>
            </a:pPr>
            <a:r>
              <a:rPr lang="en" sz="1100" u="sng"/>
              <a:t>{</a:t>
            </a:r>
            <a:r>
              <a:rPr lang="en" sz="1100"/>
              <a:t>Airport_ID</a:t>
            </a:r>
            <a:r>
              <a:rPr lang="en" sz="1100"/>
              <a:t> </a:t>
            </a:r>
            <a:r>
              <a:rPr lang="en" sz="1100">
                <a:latin typeface="Times New Roman"/>
                <a:ea typeface="Times New Roman"/>
                <a:cs typeface="Times New Roman"/>
                <a:sym typeface="Times New Roman"/>
              </a:rPr>
              <a:t>→</a:t>
            </a:r>
            <a:r>
              <a:rPr lang="en" sz="1100"/>
              <a:t> </a:t>
            </a:r>
            <a:r>
              <a:rPr lang="en" sz="1100"/>
              <a:t> Occupancy, Max_Capacity, Type, Location, Name} </a:t>
            </a:r>
            <a:endParaRPr sz="1100"/>
          </a:p>
          <a:p>
            <a:pPr indent="0" lvl="0" marL="0" rtl="0" algn="l">
              <a:spcBef>
                <a:spcPts val="1200"/>
              </a:spcBef>
              <a:spcAft>
                <a:spcPts val="0"/>
              </a:spcAft>
              <a:buNone/>
            </a:pPr>
            <a:r>
              <a:rPr lang="en" sz="1100"/>
              <a:t>{Airline_ID</a:t>
            </a:r>
            <a:r>
              <a:rPr lang="en" sz="1100"/>
              <a:t> </a:t>
            </a:r>
            <a:r>
              <a:rPr lang="en" sz="1100">
                <a:latin typeface="Times New Roman"/>
                <a:ea typeface="Times New Roman"/>
                <a:cs typeface="Times New Roman"/>
                <a:sym typeface="Times New Roman"/>
              </a:rPr>
              <a:t>→</a:t>
            </a:r>
            <a:r>
              <a:rPr lang="en" sz="1100"/>
              <a:t> </a:t>
            </a:r>
            <a:r>
              <a:rPr lang="en" sz="1100"/>
              <a:t>Name}</a:t>
            </a:r>
            <a:endParaRPr sz="1100"/>
          </a:p>
          <a:p>
            <a:pPr indent="0" lvl="0" marL="0" rtl="0" algn="l">
              <a:spcBef>
                <a:spcPts val="1200"/>
              </a:spcBef>
              <a:spcAft>
                <a:spcPts val="0"/>
              </a:spcAft>
              <a:buNone/>
            </a:pPr>
            <a:r>
              <a:rPr lang="en" sz="1100"/>
              <a:t>{(tID, hID) </a:t>
            </a:r>
            <a:r>
              <a:rPr lang="en" sz="1100">
                <a:latin typeface="Times New Roman"/>
                <a:ea typeface="Times New Roman"/>
                <a:cs typeface="Times New Roman"/>
                <a:sym typeface="Times New Roman"/>
              </a:rPr>
              <a:t>→ Date}</a:t>
            </a:r>
            <a:endParaRPr sz="1100">
              <a:latin typeface="Times New Roman"/>
              <a:ea typeface="Times New Roman"/>
              <a:cs typeface="Times New Roman"/>
              <a:sym typeface="Times New Roman"/>
            </a:endParaRPr>
          </a:p>
          <a:p>
            <a:pPr indent="0" lvl="0" marL="0" rtl="0" algn="l">
              <a:spcBef>
                <a:spcPts val="1200"/>
              </a:spcBef>
              <a:spcAft>
                <a:spcPts val="1200"/>
              </a:spcAft>
              <a:buClr>
                <a:schemeClr val="dk2"/>
              </a:buClr>
              <a:buSzPts val="1100"/>
              <a:buFont typeface="Arial"/>
              <a:buNone/>
            </a:pPr>
            <a:r>
              <a:rPr lang="en" sz="1100"/>
              <a:t>{(tID, Airport_ID) </a:t>
            </a:r>
            <a:r>
              <a:rPr lang="en" sz="1100">
                <a:latin typeface="Times New Roman"/>
                <a:ea typeface="Times New Roman"/>
                <a:cs typeface="Times New Roman"/>
                <a:sym typeface="Times New Roman"/>
              </a:rPr>
              <a:t>→ Date}</a:t>
            </a:r>
            <a:endParaRPr sz="1100">
              <a:latin typeface="Times New Roman"/>
              <a:ea typeface="Times New Roman"/>
              <a:cs typeface="Times New Roman"/>
              <a:sym typeface="Times New Roman"/>
            </a:endParaRPr>
          </a:p>
        </p:txBody>
      </p:sp>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Dependencies</a:t>
            </a:r>
            <a:endParaRPr/>
          </a:p>
        </p:txBody>
      </p:sp>
      <p:sp>
        <p:nvSpPr>
          <p:cNvPr id="109" name="Google Shape;109;p21"/>
          <p:cNvSpPr txBox="1"/>
          <p:nvPr/>
        </p:nvSpPr>
        <p:spPr>
          <a:xfrm>
            <a:off x="4572000" y="1141900"/>
            <a:ext cx="3858300" cy="372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2"/>
                </a:solidFill>
                <a:latin typeface="Playfair Display"/>
                <a:ea typeface="Playfair Display"/>
                <a:cs typeface="Playfair Display"/>
                <a:sym typeface="Playfair Display"/>
              </a:rPr>
              <a:t>New </a:t>
            </a:r>
            <a:r>
              <a:rPr b="1" lang="en" sz="1100">
                <a:solidFill>
                  <a:schemeClr val="dk2"/>
                </a:solidFill>
                <a:latin typeface="Playfair Display"/>
                <a:ea typeface="Playfair Display"/>
                <a:cs typeface="Playfair Display"/>
                <a:sym typeface="Playfair Display"/>
              </a:rPr>
              <a:t>Functional Dependencies </a:t>
            </a:r>
            <a:endParaRPr b="1" sz="11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100">
                <a:solidFill>
                  <a:schemeClr val="dk2"/>
                </a:solidFill>
                <a:latin typeface="Playfair Display"/>
                <a:ea typeface="Playfair Display"/>
                <a:cs typeface="Playfair Display"/>
                <a:sym typeface="Playfair Display"/>
              </a:rPr>
              <a:t>{tID </a:t>
            </a:r>
            <a:r>
              <a:rPr lang="en" sz="1100">
                <a:solidFill>
                  <a:schemeClr val="dk2"/>
                </a:solidFill>
                <a:latin typeface="Times New Roman"/>
                <a:ea typeface="Times New Roman"/>
                <a:cs typeface="Times New Roman"/>
                <a:sym typeface="Times New Roman"/>
              </a:rPr>
              <a:t>→</a:t>
            </a:r>
            <a:r>
              <a:rPr lang="en" sz="1100">
                <a:solidFill>
                  <a:schemeClr val="dk2"/>
                </a:solidFill>
                <a:latin typeface="Playfair Display"/>
                <a:ea typeface="Playfair Display"/>
                <a:cs typeface="Playfair Display"/>
                <a:sym typeface="Playfair Display"/>
              </a:rPr>
              <a:t> DOB, Name, ID_Type, Travel_Reason, Scheduled_Exit_Date, </a:t>
            </a:r>
            <a:r>
              <a:rPr lang="en" sz="1100">
                <a:solidFill>
                  <a:schemeClr val="dk2"/>
                </a:solidFill>
                <a:latin typeface="Playfair Display"/>
                <a:ea typeface="Playfair Display"/>
                <a:cs typeface="Playfair Display"/>
                <a:sym typeface="Playfair Display"/>
              </a:rPr>
              <a:t>Street Address, State/Country</a:t>
            </a:r>
            <a:r>
              <a:rPr lang="en" sz="1100">
                <a:solidFill>
                  <a:schemeClr val="dk2"/>
                </a:solidFill>
                <a:latin typeface="Playfair Display"/>
                <a:ea typeface="Playfair Display"/>
                <a:cs typeface="Playfair Display"/>
                <a:sym typeface="Playfair Display"/>
              </a:rPr>
              <a:t>}</a:t>
            </a:r>
            <a:endParaRPr sz="11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100">
                <a:solidFill>
                  <a:schemeClr val="dk2"/>
                </a:solidFill>
                <a:latin typeface="Playfair Display"/>
                <a:ea typeface="Playfair Display"/>
                <a:cs typeface="Playfair Display"/>
                <a:sym typeface="Playfair Display"/>
              </a:rPr>
              <a:t>{pID </a:t>
            </a:r>
            <a:r>
              <a:rPr lang="en" sz="1100">
                <a:solidFill>
                  <a:schemeClr val="dk2"/>
                </a:solidFill>
                <a:latin typeface="Times New Roman"/>
                <a:ea typeface="Times New Roman"/>
                <a:cs typeface="Times New Roman"/>
                <a:sym typeface="Times New Roman"/>
              </a:rPr>
              <a:t>→</a:t>
            </a:r>
            <a:r>
              <a:rPr lang="en" sz="1100">
                <a:solidFill>
                  <a:schemeClr val="dk2"/>
                </a:solidFill>
                <a:latin typeface="Playfair Display"/>
                <a:ea typeface="Playfair Display"/>
                <a:cs typeface="Playfair Display"/>
                <a:sym typeface="Playfair Display"/>
              </a:rPr>
              <a:t>  Type, isPersonal, Max_Capacity, #_of_Passengers}</a:t>
            </a:r>
            <a:endParaRPr sz="11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100">
                <a:solidFill>
                  <a:schemeClr val="dk2"/>
                </a:solidFill>
                <a:latin typeface="Playfair Display"/>
                <a:ea typeface="Playfair Display"/>
                <a:cs typeface="Playfair Display"/>
                <a:sym typeface="Playfair Display"/>
              </a:rPr>
              <a:t>{hID </a:t>
            </a:r>
            <a:r>
              <a:rPr lang="en" sz="1100">
                <a:solidFill>
                  <a:schemeClr val="dk2"/>
                </a:solidFill>
                <a:latin typeface="Times New Roman"/>
                <a:ea typeface="Times New Roman"/>
                <a:cs typeface="Times New Roman"/>
                <a:sym typeface="Times New Roman"/>
              </a:rPr>
              <a:t>→</a:t>
            </a:r>
            <a:r>
              <a:rPr lang="en" sz="1100">
                <a:solidFill>
                  <a:schemeClr val="dk2"/>
                </a:solidFill>
                <a:latin typeface="Playfair Display"/>
                <a:ea typeface="Playfair Display"/>
                <a:cs typeface="Playfair Display"/>
                <a:sym typeface="Playfair Display"/>
              </a:rPr>
              <a:t> Name, Location, Max_Capacity, Occupancy}</a:t>
            </a:r>
            <a:endParaRPr sz="11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100">
                <a:solidFill>
                  <a:schemeClr val="dk2"/>
                </a:solidFill>
                <a:latin typeface="Playfair Display"/>
                <a:ea typeface="Playfair Display"/>
                <a:cs typeface="Playfair Display"/>
                <a:sym typeface="Playfair Display"/>
              </a:rPr>
              <a:t>{bID </a:t>
            </a:r>
            <a:r>
              <a:rPr lang="en" sz="1100">
                <a:solidFill>
                  <a:schemeClr val="dk2"/>
                </a:solidFill>
                <a:latin typeface="Times New Roman"/>
                <a:ea typeface="Times New Roman"/>
                <a:cs typeface="Times New Roman"/>
                <a:sym typeface="Times New Roman"/>
              </a:rPr>
              <a:t>→</a:t>
            </a:r>
            <a:r>
              <a:rPr lang="en" sz="1100">
                <a:solidFill>
                  <a:schemeClr val="dk2"/>
                </a:solidFill>
                <a:latin typeface="Playfair Display"/>
                <a:ea typeface="Playfair Display"/>
                <a:cs typeface="Playfair Display"/>
                <a:sym typeface="Playfair Display"/>
              </a:rPr>
              <a:t>  Name, Type}</a:t>
            </a:r>
            <a:endParaRPr sz="11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100" u="sng">
                <a:solidFill>
                  <a:schemeClr val="dk2"/>
                </a:solidFill>
                <a:latin typeface="Playfair Display"/>
                <a:ea typeface="Playfair Display"/>
                <a:cs typeface="Playfair Display"/>
                <a:sym typeface="Playfair Display"/>
              </a:rPr>
              <a:t>{</a:t>
            </a:r>
            <a:r>
              <a:rPr lang="en" sz="1100">
                <a:solidFill>
                  <a:schemeClr val="dk2"/>
                </a:solidFill>
                <a:latin typeface="Playfair Display"/>
                <a:ea typeface="Playfair Display"/>
                <a:cs typeface="Playfair Display"/>
                <a:sym typeface="Playfair Display"/>
              </a:rPr>
              <a:t>Airport_ID </a:t>
            </a:r>
            <a:r>
              <a:rPr lang="en" sz="1100">
                <a:solidFill>
                  <a:schemeClr val="dk2"/>
                </a:solidFill>
                <a:latin typeface="Times New Roman"/>
                <a:ea typeface="Times New Roman"/>
                <a:cs typeface="Times New Roman"/>
                <a:sym typeface="Times New Roman"/>
              </a:rPr>
              <a:t>→</a:t>
            </a:r>
            <a:r>
              <a:rPr lang="en" sz="1100">
                <a:solidFill>
                  <a:schemeClr val="dk2"/>
                </a:solidFill>
                <a:latin typeface="Playfair Display"/>
                <a:ea typeface="Playfair Display"/>
                <a:cs typeface="Playfair Display"/>
                <a:sym typeface="Playfair Display"/>
              </a:rPr>
              <a:t>  Occupancy, Max_Capacity, Type, Location, Name} </a:t>
            </a:r>
            <a:endParaRPr sz="11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100">
                <a:solidFill>
                  <a:schemeClr val="dk2"/>
                </a:solidFill>
                <a:latin typeface="Playfair Display"/>
                <a:ea typeface="Playfair Display"/>
                <a:cs typeface="Playfair Display"/>
                <a:sym typeface="Playfair Display"/>
              </a:rPr>
              <a:t>{Airline_ID </a:t>
            </a:r>
            <a:r>
              <a:rPr lang="en" sz="1100">
                <a:solidFill>
                  <a:schemeClr val="dk2"/>
                </a:solidFill>
                <a:latin typeface="Times New Roman"/>
                <a:ea typeface="Times New Roman"/>
                <a:cs typeface="Times New Roman"/>
                <a:sym typeface="Times New Roman"/>
              </a:rPr>
              <a:t>→</a:t>
            </a:r>
            <a:r>
              <a:rPr lang="en" sz="1100">
                <a:solidFill>
                  <a:schemeClr val="dk2"/>
                </a:solidFill>
                <a:latin typeface="Playfair Display"/>
                <a:ea typeface="Playfair Display"/>
                <a:cs typeface="Playfair Display"/>
                <a:sym typeface="Playfair Display"/>
              </a:rPr>
              <a:t> Name}</a:t>
            </a:r>
            <a:endParaRPr sz="1100">
              <a:solidFill>
                <a:schemeClr val="dk2"/>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lang="en" sz="1100">
                <a:solidFill>
                  <a:schemeClr val="dk2"/>
                </a:solidFill>
                <a:latin typeface="Playfair Display"/>
                <a:ea typeface="Playfair Display"/>
                <a:cs typeface="Playfair Display"/>
                <a:sym typeface="Playfair Display"/>
              </a:rPr>
              <a:t>{(tID, hID) </a:t>
            </a:r>
            <a:r>
              <a:rPr lang="en" sz="1100">
                <a:solidFill>
                  <a:schemeClr val="dk2"/>
                </a:solidFill>
                <a:latin typeface="Times New Roman"/>
                <a:ea typeface="Times New Roman"/>
                <a:cs typeface="Times New Roman"/>
                <a:sym typeface="Times New Roman"/>
              </a:rPr>
              <a:t>→ Date}</a:t>
            </a:r>
            <a:endParaRPr sz="11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sz="1100">
                <a:solidFill>
                  <a:schemeClr val="dk2"/>
                </a:solidFill>
                <a:latin typeface="Playfair Display"/>
                <a:ea typeface="Playfair Display"/>
                <a:cs typeface="Playfair Display"/>
                <a:sym typeface="Playfair Display"/>
              </a:rPr>
              <a:t>{(tID, Airport_ID) </a:t>
            </a:r>
            <a:r>
              <a:rPr lang="en" sz="1100">
                <a:solidFill>
                  <a:schemeClr val="dk2"/>
                </a:solidFill>
                <a:latin typeface="Times New Roman"/>
                <a:ea typeface="Times New Roman"/>
                <a:cs typeface="Times New Roman"/>
                <a:sym typeface="Times New Roman"/>
              </a:rPr>
              <a:t>→ Date}</a:t>
            </a:r>
            <a:endParaRPr sz="11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