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73" r:id="rId5"/>
    <p:sldId id="259" r:id="rId6"/>
    <p:sldId id="263" r:id="rId7"/>
    <p:sldId id="266" r:id="rId8"/>
    <p:sldId id="267" r:id="rId9"/>
    <p:sldId id="270" r:id="rId10"/>
    <p:sldId id="271" r:id="rId11"/>
    <p:sldId id="272" r:id="rId12"/>
    <p:sldId id="275" r:id="rId13"/>
    <p:sldId id="260" r:id="rId14"/>
    <p:sldId id="262" r:id="rId15"/>
    <p:sldId id="276" r:id="rId16"/>
    <p:sldId id="277" r:id="rId17"/>
    <p:sldId id="278" r:id="rId18"/>
    <p:sldId id="281" r:id="rId19"/>
    <p:sldId id="282" r:id="rId20"/>
    <p:sldId id="28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E8FFF"/>
    <a:srgbClr val="FD6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08AF5-9CED-4539-B727-F30388D9BED1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5F9C18-19E3-4F9D-BD7E-30B9FDADE6B1}">
      <dgm:prSet/>
      <dgm:spPr>
        <a:gradFill rotWithShape="0">
          <a:gsLst>
            <a:gs pos="34000">
              <a:schemeClr val="bg1">
                <a:lumMod val="50000"/>
              </a:schemeClr>
            </a:gs>
            <a:gs pos="98000">
              <a:schemeClr val="bg1"/>
            </a:gs>
            <a:gs pos="0">
              <a:schemeClr val="tx1">
                <a:lumMod val="85000"/>
                <a:lumOff val="15000"/>
              </a:schemeClr>
            </a:gs>
            <a:gs pos="86000">
              <a:schemeClr val="bg1"/>
            </a:gs>
          </a:gsLst>
        </a:gradFill>
      </dgm:spPr>
      <dgm:t>
        <a:bodyPr/>
        <a:lstStyle/>
        <a:p>
          <a:r>
            <a:rPr lang="en-US" dirty="0"/>
            <a:t>Predict the subreddit</a:t>
          </a:r>
        </a:p>
      </dgm:t>
    </dgm:pt>
    <dgm:pt modelId="{6C5CD5C0-70F9-40C6-9ECF-E73083FF5452}" type="parTrans" cxnId="{9C6BAF8C-3738-4265-AB2F-254E65A20E07}">
      <dgm:prSet/>
      <dgm:spPr/>
      <dgm:t>
        <a:bodyPr/>
        <a:lstStyle/>
        <a:p>
          <a:endParaRPr lang="en-US"/>
        </a:p>
      </dgm:t>
    </dgm:pt>
    <dgm:pt modelId="{9A714332-3FD2-410D-A2BF-D18BCDB6E266}" type="sibTrans" cxnId="{9C6BAF8C-3738-4265-AB2F-254E65A20E07}">
      <dgm:prSet/>
      <dgm:spPr/>
      <dgm:t>
        <a:bodyPr/>
        <a:lstStyle/>
        <a:p>
          <a:endParaRPr lang="en-US"/>
        </a:p>
      </dgm:t>
    </dgm:pt>
    <dgm:pt modelId="{B54BDC9E-7133-4258-9FF0-2732307175B4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Unique? </a:t>
          </a:r>
        </a:p>
      </dgm:t>
    </dgm:pt>
    <dgm:pt modelId="{808E7FA3-7E8C-4913-972A-3BEB3E9A5D3E}" type="parTrans" cxnId="{1F045B1F-A19D-4C69-AED7-E61C3F32481C}">
      <dgm:prSet/>
      <dgm:spPr/>
      <dgm:t>
        <a:bodyPr/>
        <a:lstStyle/>
        <a:p>
          <a:endParaRPr lang="en-US"/>
        </a:p>
      </dgm:t>
    </dgm:pt>
    <dgm:pt modelId="{9F4812D7-146D-469F-806D-7E3E7BB2B93A}" type="sibTrans" cxnId="{1F045B1F-A19D-4C69-AED7-E61C3F32481C}">
      <dgm:prSet/>
      <dgm:spPr/>
      <dgm:t>
        <a:bodyPr/>
        <a:lstStyle/>
        <a:p>
          <a:endParaRPr lang="en-US"/>
        </a:p>
      </dgm:t>
    </dgm:pt>
    <dgm:pt modelId="{C8E95F93-E8D3-3746-83AC-111043974F60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Surprises?</a:t>
          </a:r>
        </a:p>
      </dgm:t>
    </dgm:pt>
    <dgm:pt modelId="{007628B8-B1A2-4047-82E5-2E12256C3305}" type="parTrans" cxnId="{2BAC1C74-FEE0-C54D-BFE3-6BC63A79CF03}">
      <dgm:prSet/>
      <dgm:spPr/>
      <dgm:t>
        <a:bodyPr/>
        <a:lstStyle/>
        <a:p>
          <a:endParaRPr lang="en-US"/>
        </a:p>
      </dgm:t>
    </dgm:pt>
    <dgm:pt modelId="{759189C1-3C71-5441-96AD-0C29DC510B63}" type="sibTrans" cxnId="{2BAC1C74-FEE0-C54D-BFE3-6BC63A79CF03}">
      <dgm:prSet/>
      <dgm:spPr/>
      <dgm:t>
        <a:bodyPr/>
        <a:lstStyle/>
        <a:p>
          <a:endParaRPr lang="en-US"/>
        </a:p>
      </dgm:t>
    </dgm:pt>
    <dgm:pt modelId="{E7B98D61-B13F-4B45-8C7F-5D7E0E563511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0" rIns="0"/>
        <a:lstStyle/>
        <a:p>
          <a:r>
            <a:rPr lang="en-US" sz="2000" dirty="0"/>
            <a:t>Frequencies?</a:t>
          </a:r>
        </a:p>
      </dgm:t>
    </dgm:pt>
    <dgm:pt modelId="{2E7DB8BB-520A-6940-A23C-EF0A6CA54AF5}" type="parTrans" cxnId="{A56F2496-0B6A-7248-944E-32D36280FE41}">
      <dgm:prSet/>
      <dgm:spPr/>
      <dgm:t>
        <a:bodyPr/>
        <a:lstStyle/>
        <a:p>
          <a:endParaRPr lang="en-US"/>
        </a:p>
      </dgm:t>
    </dgm:pt>
    <dgm:pt modelId="{D2BD5F2E-F152-AB4C-9366-5948D6FFC48B}" type="sibTrans" cxnId="{A56F2496-0B6A-7248-944E-32D36280FE41}">
      <dgm:prSet/>
      <dgm:spPr/>
      <dgm:t>
        <a:bodyPr/>
        <a:lstStyle/>
        <a:p>
          <a:endParaRPr lang="en-US"/>
        </a:p>
      </dgm:t>
    </dgm:pt>
    <dgm:pt modelId="{5D84685E-4BD2-3B49-8ECE-ECA2CAA90B63}">
      <dgm:prSet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/>
            <a:t>Common?</a:t>
          </a:r>
        </a:p>
      </dgm:t>
    </dgm:pt>
    <dgm:pt modelId="{463F3A92-3232-7D49-B9C1-DC73258DF2D1}" type="parTrans" cxnId="{64BB2731-7D14-8846-9C29-9010BB003CFF}">
      <dgm:prSet/>
      <dgm:spPr/>
      <dgm:t>
        <a:bodyPr/>
        <a:lstStyle/>
        <a:p>
          <a:endParaRPr lang="en-US"/>
        </a:p>
      </dgm:t>
    </dgm:pt>
    <dgm:pt modelId="{648685DA-D7E9-FD4D-A169-678993A55B70}" type="sibTrans" cxnId="{64BB2731-7D14-8846-9C29-9010BB003CFF}">
      <dgm:prSet/>
      <dgm:spPr/>
      <dgm:t>
        <a:bodyPr/>
        <a:lstStyle/>
        <a:p>
          <a:endParaRPr lang="en-US"/>
        </a:p>
      </dgm:t>
    </dgm:pt>
    <dgm:pt modelId="{E3EA7C8E-BEE7-2741-B1ED-3BE634B099A8}">
      <dgm:prSet/>
      <dgm:spPr/>
      <dgm:t>
        <a:bodyPr/>
        <a:lstStyle/>
        <a:p>
          <a:r>
            <a:rPr lang="en-US"/>
            <a:t>Understand </a:t>
          </a:r>
          <a:r>
            <a:rPr lang="en-US" dirty="0"/>
            <a:t>word appearances</a:t>
          </a:r>
        </a:p>
      </dgm:t>
    </dgm:pt>
    <dgm:pt modelId="{3E1E6FE1-0B74-BF4F-A82F-3ECCF1977337}" type="parTrans" cxnId="{C2D82339-FBDD-0A4B-A20F-D17F117B3ED4}">
      <dgm:prSet/>
      <dgm:spPr/>
      <dgm:t>
        <a:bodyPr/>
        <a:lstStyle/>
        <a:p>
          <a:endParaRPr lang="en-US"/>
        </a:p>
      </dgm:t>
    </dgm:pt>
    <dgm:pt modelId="{2DF589B7-338F-0241-815B-E9811F4361AB}" type="sibTrans" cxnId="{C2D82339-FBDD-0A4B-A20F-D17F117B3ED4}">
      <dgm:prSet/>
      <dgm:spPr/>
      <dgm:t>
        <a:bodyPr/>
        <a:lstStyle/>
        <a:p>
          <a:endParaRPr lang="en-US"/>
        </a:p>
      </dgm:t>
    </dgm:pt>
    <dgm:pt modelId="{3302F14E-DD80-9C41-B62A-2CCAF0633578}" type="pres">
      <dgm:prSet presAssocID="{DBE08AF5-9CED-4539-B727-F30388D9BED1}" presName="Name0" presStyleCnt="0">
        <dgm:presLayoutVars>
          <dgm:dir/>
          <dgm:animLvl val="lvl"/>
          <dgm:resizeHandles val="exact"/>
        </dgm:presLayoutVars>
      </dgm:prSet>
      <dgm:spPr/>
    </dgm:pt>
    <dgm:pt modelId="{2FB251B2-B31D-AD48-83AD-E84B620D0131}" type="pres">
      <dgm:prSet presAssocID="{E3EA7C8E-BEE7-2741-B1ED-3BE634B099A8}" presName="boxAndChildren" presStyleCnt="0"/>
      <dgm:spPr/>
    </dgm:pt>
    <dgm:pt modelId="{3CDE8023-6D0E-3441-BC60-EA7792A36CAA}" type="pres">
      <dgm:prSet presAssocID="{E3EA7C8E-BEE7-2741-B1ED-3BE634B099A8}" presName="parentTextBox" presStyleLbl="node1" presStyleIdx="0" presStyleCnt="2"/>
      <dgm:spPr/>
    </dgm:pt>
    <dgm:pt modelId="{A457ACA7-2D6A-F449-A321-BE35962AC584}" type="pres">
      <dgm:prSet presAssocID="{E3EA7C8E-BEE7-2741-B1ED-3BE634B099A8}" presName="entireBox" presStyleLbl="node1" presStyleIdx="0" presStyleCnt="2"/>
      <dgm:spPr/>
    </dgm:pt>
    <dgm:pt modelId="{D5652473-D477-1F40-A9AB-35CB7E9695E6}" type="pres">
      <dgm:prSet presAssocID="{E3EA7C8E-BEE7-2741-B1ED-3BE634B099A8}" presName="descendantBox" presStyleCnt="0"/>
      <dgm:spPr/>
    </dgm:pt>
    <dgm:pt modelId="{EAF515FA-EB55-C04B-B8CE-4F3CD2E2FE5A}" type="pres">
      <dgm:prSet presAssocID="{5D84685E-4BD2-3B49-8ECE-ECA2CAA90B63}" presName="childTextBox" presStyleLbl="fgAccFollowNode1" presStyleIdx="0" presStyleCnt="4">
        <dgm:presLayoutVars>
          <dgm:bulletEnabled val="1"/>
        </dgm:presLayoutVars>
      </dgm:prSet>
      <dgm:spPr/>
    </dgm:pt>
    <dgm:pt modelId="{414A8070-79DE-F445-8D48-DC30A026E4B9}" type="pres">
      <dgm:prSet presAssocID="{B54BDC9E-7133-4258-9FF0-2732307175B4}" presName="childTextBox" presStyleLbl="fgAccFollowNode1" presStyleIdx="1" presStyleCnt="4">
        <dgm:presLayoutVars>
          <dgm:bulletEnabled val="1"/>
        </dgm:presLayoutVars>
      </dgm:prSet>
      <dgm:spPr/>
    </dgm:pt>
    <dgm:pt modelId="{1B6FAC36-A6EF-8444-85D4-3396560AA879}" type="pres">
      <dgm:prSet presAssocID="{E7B98D61-B13F-4B45-8C7F-5D7E0E563511}" presName="childTextBox" presStyleLbl="fgAccFollowNode1" presStyleIdx="2" presStyleCnt="4">
        <dgm:presLayoutVars>
          <dgm:bulletEnabled val="1"/>
        </dgm:presLayoutVars>
      </dgm:prSet>
      <dgm:spPr/>
    </dgm:pt>
    <dgm:pt modelId="{26BB78D1-C604-AA44-A56B-BAB10ADF1DEE}" type="pres">
      <dgm:prSet presAssocID="{C8E95F93-E8D3-3746-83AC-111043974F60}" presName="childTextBox" presStyleLbl="fgAccFollowNode1" presStyleIdx="3" presStyleCnt="4">
        <dgm:presLayoutVars>
          <dgm:bulletEnabled val="1"/>
        </dgm:presLayoutVars>
      </dgm:prSet>
      <dgm:spPr/>
    </dgm:pt>
    <dgm:pt modelId="{70781E85-2F48-814B-9232-66027D985509}" type="pres">
      <dgm:prSet presAssocID="{9A714332-3FD2-410D-A2BF-D18BCDB6E266}" presName="sp" presStyleCnt="0"/>
      <dgm:spPr/>
    </dgm:pt>
    <dgm:pt modelId="{D6F3F98A-F08E-8847-9759-7668147A5DC5}" type="pres">
      <dgm:prSet presAssocID="{8F5F9C18-19E3-4F9D-BD7E-30B9FDADE6B1}" presName="arrowAndChildren" presStyleCnt="0"/>
      <dgm:spPr/>
    </dgm:pt>
    <dgm:pt modelId="{35596A9F-495F-EA4F-9FE5-4E22C47BECEB}" type="pres">
      <dgm:prSet presAssocID="{8F5F9C18-19E3-4F9D-BD7E-30B9FDADE6B1}" presName="parentTextArrow" presStyleLbl="node1" presStyleIdx="1" presStyleCnt="2" custScaleY="76568"/>
      <dgm:spPr/>
    </dgm:pt>
  </dgm:ptLst>
  <dgm:cxnLst>
    <dgm:cxn modelId="{09660D1B-7009-1F46-AE61-4F55BE82A1F5}" type="presOf" srcId="{C8E95F93-E8D3-3746-83AC-111043974F60}" destId="{26BB78D1-C604-AA44-A56B-BAB10ADF1DEE}" srcOrd="0" destOrd="0" presId="urn:microsoft.com/office/officeart/2005/8/layout/process4"/>
    <dgm:cxn modelId="{1F045B1F-A19D-4C69-AED7-E61C3F32481C}" srcId="{E3EA7C8E-BEE7-2741-B1ED-3BE634B099A8}" destId="{B54BDC9E-7133-4258-9FF0-2732307175B4}" srcOrd="1" destOrd="0" parTransId="{808E7FA3-7E8C-4913-972A-3BEB3E9A5D3E}" sibTransId="{9F4812D7-146D-469F-806D-7E3E7BB2B93A}"/>
    <dgm:cxn modelId="{41D31022-9297-F14E-87B1-1B90B3BA5DCE}" type="presOf" srcId="{5D84685E-4BD2-3B49-8ECE-ECA2CAA90B63}" destId="{EAF515FA-EB55-C04B-B8CE-4F3CD2E2FE5A}" srcOrd="0" destOrd="0" presId="urn:microsoft.com/office/officeart/2005/8/layout/process4"/>
    <dgm:cxn modelId="{64BB2731-7D14-8846-9C29-9010BB003CFF}" srcId="{E3EA7C8E-BEE7-2741-B1ED-3BE634B099A8}" destId="{5D84685E-4BD2-3B49-8ECE-ECA2CAA90B63}" srcOrd="0" destOrd="0" parTransId="{463F3A92-3232-7D49-B9C1-DC73258DF2D1}" sibTransId="{648685DA-D7E9-FD4D-A169-678993A55B70}"/>
    <dgm:cxn modelId="{C2D82339-FBDD-0A4B-A20F-D17F117B3ED4}" srcId="{DBE08AF5-9CED-4539-B727-F30388D9BED1}" destId="{E3EA7C8E-BEE7-2741-B1ED-3BE634B099A8}" srcOrd="1" destOrd="0" parTransId="{3E1E6FE1-0B74-BF4F-A82F-3ECCF1977337}" sibTransId="{2DF589B7-338F-0241-815B-E9811F4361AB}"/>
    <dgm:cxn modelId="{2BAC1C74-FEE0-C54D-BFE3-6BC63A79CF03}" srcId="{E3EA7C8E-BEE7-2741-B1ED-3BE634B099A8}" destId="{C8E95F93-E8D3-3746-83AC-111043974F60}" srcOrd="3" destOrd="0" parTransId="{007628B8-B1A2-4047-82E5-2E12256C3305}" sibTransId="{759189C1-3C71-5441-96AD-0C29DC510B63}"/>
    <dgm:cxn modelId="{9C6BAF8C-3738-4265-AB2F-254E65A20E07}" srcId="{DBE08AF5-9CED-4539-B727-F30388D9BED1}" destId="{8F5F9C18-19E3-4F9D-BD7E-30B9FDADE6B1}" srcOrd="0" destOrd="0" parTransId="{6C5CD5C0-70F9-40C6-9ECF-E73083FF5452}" sibTransId="{9A714332-3FD2-410D-A2BF-D18BCDB6E266}"/>
    <dgm:cxn modelId="{A56F2496-0B6A-7248-944E-32D36280FE41}" srcId="{E3EA7C8E-BEE7-2741-B1ED-3BE634B099A8}" destId="{E7B98D61-B13F-4B45-8C7F-5D7E0E563511}" srcOrd="2" destOrd="0" parTransId="{2E7DB8BB-520A-6940-A23C-EF0A6CA54AF5}" sibTransId="{D2BD5F2E-F152-AB4C-9366-5948D6FFC48B}"/>
    <dgm:cxn modelId="{53E8CB98-4903-DE4B-8452-35B7065B80D7}" type="presOf" srcId="{E7B98D61-B13F-4B45-8C7F-5D7E0E563511}" destId="{1B6FAC36-A6EF-8444-85D4-3396560AA879}" srcOrd="0" destOrd="0" presId="urn:microsoft.com/office/officeart/2005/8/layout/process4"/>
    <dgm:cxn modelId="{A3BF91BA-1A84-C847-BDDD-199F9BC5B98A}" type="presOf" srcId="{B54BDC9E-7133-4258-9FF0-2732307175B4}" destId="{414A8070-79DE-F445-8D48-DC30A026E4B9}" srcOrd="0" destOrd="0" presId="urn:microsoft.com/office/officeart/2005/8/layout/process4"/>
    <dgm:cxn modelId="{60E4DFC6-C72F-E947-969E-078040196B0F}" type="presOf" srcId="{8F5F9C18-19E3-4F9D-BD7E-30B9FDADE6B1}" destId="{35596A9F-495F-EA4F-9FE5-4E22C47BECEB}" srcOrd="0" destOrd="0" presId="urn:microsoft.com/office/officeart/2005/8/layout/process4"/>
    <dgm:cxn modelId="{AEECB5CB-06B1-314F-B7F5-5476D89A6136}" type="presOf" srcId="{E3EA7C8E-BEE7-2741-B1ED-3BE634B099A8}" destId="{3CDE8023-6D0E-3441-BC60-EA7792A36CAA}" srcOrd="0" destOrd="0" presId="urn:microsoft.com/office/officeart/2005/8/layout/process4"/>
    <dgm:cxn modelId="{A26472CF-130F-D547-AB2F-32ECEFBB7E7D}" type="presOf" srcId="{DBE08AF5-9CED-4539-B727-F30388D9BED1}" destId="{3302F14E-DD80-9C41-B62A-2CCAF0633578}" srcOrd="0" destOrd="0" presId="urn:microsoft.com/office/officeart/2005/8/layout/process4"/>
    <dgm:cxn modelId="{17CA30D5-4861-0D48-970C-F196FAEF1C0A}" type="presOf" srcId="{E3EA7C8E-BEE7-2741-B1ED-3BE634B099A8}" destId="{A457ACA7-2D6A-F449-A321-BE35962AC584}" srcOrd="1" destOrd="0" presId="urn:microsoft.com/office/officeart/2005/8/layout/process4"/>
    <dgm:cxn modelId="{2096563C-8F2C-3C44-8784-3EBEC673D6FB}" type="presParOf" srcId="{3302F14E-DD80-9C41-B62A-2CCAF0633578}" destId="{2FB251B2-B31D-AD48-83AD-E84B620D0131}" srcOrd="0" destOrd="0" presId="urn:microsoft.com/office/officeart/2005/8/layout/process4"/>
    <dgm:cxn modelId="{9D0CCC3F-4FA3-324D-8FCB-5639D79AC7CB}" type="presParOf" srcId="{2FB251B2-B31D-AD48-83AD-E84B620D0131}" destId="{3CDE8023-6D0E-3441-BC60-EA7792A36CAA}" srcOrd="0" destOrd="0" presId="urn:microsoft.com/office/officeart/2005/8/layout/process4"/>
    <dgm:cxn modelId="{88A91273-2495-8049-9758-BDB4E09ABCB3}" type="presParOf" srcId="{2FB251B2-B31D-AD48-83AD-E84B620D0131}" destId="{A457ACA7-2D6A-F449-A321-BE35962AC584}" srcOrd="1" destOrd="0" presId="urn:microsoft.com/office/officeart/2005/8/layout/process4"/>
    <dgm:cxn modelId="{47966F25-11CB-614D-A07E-52D6078A1998}" type="presParOf" srcId="{2FB251B2-B31D-AD48-83AD-E84B620D0131}" destId="{D5652473-D477-1F40-A9AB-35CB7E9695E6}" srcOrd="2" destOrd="0" presId="urn:microsoft.com/office/officeart/2005/8/layout/process4"/>
    <dgm:cxn modelId="{E78159C3-7C33-AE4D-963C-CEFA2DBC38DF}" type="presParOf" srcId="{D5652473-D477-1F40-A9AB-35CB7E9695E6}" destId="{EAF515FA-EB55-C04B-B8CE-4F3CD2E2FE5A}" srcOrd="0" destOrd="0" presId="urn:microsoft.com/office/officeart/2005/8/layout/process4"/>
    <dgm:cxn modelId="{4FB6E53F-AF92-3048-B4D0-F778A2CF618B}" type="presParOf" srcId="{D5652473-D477-1F40-A9AB-35CB7E9695E6}" destId="{414A8070-79DE-F445-8D48-DC30A026E4B9}" srcOrd="1" destOrd="0" presId="urn:microsoft.com/office/officeart/2005/8/layout/process4"/>
    <dgm:cxn modelId="{39D8CD6B-7010-7E4C-AD83-D9320D325D3F}" type="presParOf" srcId="{D5652473-D477-1F40-A9AB-35CB7E9695E6}" destId="{1B6FAC36-A6EF-8444-85D4-3396560AA879}" srcOrd="2" destOrd="0" presId="urn:microsoft.com/office/officeart/2005/8/layout/process4"/>
    <dgm:cxn modelId="{D293D518-9AAC-C84E-A7C9-AC12DCC2EC75}" type="presParOf" srcId="{D5652473-D477-1F40-A9AB-35CB7E9695E6}" destId="{26BB78D1-C604-AA44-A56B-BAB10ADF1DEE}" srcOrd="3" destOrd="0" presId="urn:microsoft.com/office/officeart/2005/8/layout/process4"/>
    <dgm:cxn modelId="{740D0C54-720A-224F-BC73-BE3615B0D1C9}" type="presParOf" srcId="{3302F14E-DD80-9C41-B62A-2CCAF0633578}" destId="{70781E85-2F48-814B-9232-66027D985509}" srcOrd="1" destOrd="0" presId="urn:microsoft.com/office/officeart/2005/8/layout/process4"/>
    <dgm:cxn modelId="{9DB7172D-4F47-0A4E-8CE2-1047D433AD23}" type="presParOf" srcId="{3302F14E-DD80-9C41-B62A-2CCAF0633578}" destId="{D6F3F98A-F08E-8847-9759-7668147A5DC5}" srcOrd="2" destOrd="0" presId="urn:microsoft.com/office/officeart/2005/8/layout/process4"/>
    <dgm:cxn modelId="{0A7836B8-CCDD-814C-8601-E75CF46F1525}" type="presParOf" srcId="{D6F3F98A-F08E-8847-9759-7668147A5DC5}" destId="{35596A9F-495F-EA4F-9FE5-4E22C47BEC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7ACA7-2D6A-F449-A321-BE35962AC584}">
      <dsp:nvSpPr>
        <dsp:cNvPr id="0" name=""/>
        <dsp:cNvSpPr/>
      </dsp:nvSpPr>
      <dsp:spPr>
        <a:xfrm>
          <a:off x="0" y="2677007"/>
          <a:ext cx="6628804" cy="23025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Understand </a:t>
          </a:r>
          <a:r>
            <a:rPr lang="en-US" sz="3500" kern="1200" dirty="0"/>
            <a:t>word appearances</a:t>
          </a:r>
        </a:p>
      </dsp:txBody>
      <dsp:txXfrm>
        <a:off x="0" y="2677007"/>
        <a:ext cx="6628804" cy="1243387"/>
      </dsp:txXfrm>
    </dsp:sp>
    <dsp:sp modelId="{EAF515FA-EB55-C04B-B8CE-4F3CD2E2FE5A}">
      <dsp:nvSpPr>
        <dsp:cNvPr id="0" name=""/>
        <dsp:cNvSpPr/>
      </dsp:nvSpPr>
      <dsp:spPr>
        <a:xfrm>
          <a:off x="0" y="3874344"/>
          <a:ext cx="1657201" cy="105918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Common?</a:t>
          </a:r>
        </a:p>
      </dsp:txBody>
      <dsp:txXfrm>
        <a:off x="0" y="3874344"/>
        <a:ext cx="1657201" cy="1059182"/>
      </dsp:txXfrm>
    </dsp:sp>
    <dsp:sp modelId="{414A8070-79DE-F445-8D48-DC30A026E4B9}">
      <dsp:nvSpPr>
        <dsp:cNvPr id="0" name=""/>
        <dsp:cNvSpPr/>
      </dsp:nvSpPr>
      <dsp:spPr>
        <a:xfrm>
          <a:off x="1657200" y="3874344"/>
          <a:ext cx="1657201" cy="105918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rnd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Unique? </a:t>
          </a:r>
        </a:p>
      </dsp:txBody>
      <dsp:txXfrm>
        <a:off x="1657200" y="3874344"/>
        <a:ext cx="1657201" cy="1059182"/>
      </dsp:txXfrm>
    </dsp:sp>
    <dsp:sp modelId="{1B6FAC36-A6EF-8444-85D4-3396560AA879}">
      <dsp:nvSpPr>
        <dsp:cNvPr id="0" name=""/>
        <dsp:cNvSpPr/>
      </dsp:nvSpPr>
      <dsp:spPr>
        <a:xfrm>
          <a:off x="3314402" y="3874344"/>
          <a:ext cx="1657201" cy="105918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rnd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Frequencies?</a:t>
          </a:r>
        </a:p>
      </dsp:txBody>
      <dsp:txXfrm>
        <a:off x="3314402" y="3874344"/>
        <a:ext cx="1657201" cy="1059182"/>
      </dsp:txXfrm>
    </dsp:sp>
    <dsp:sp modelId="{26BB78D1-C604-AA44-A56B-BAB10ADF1DEE}">
      <dsp:nvSpPr>
        <dsp:cNvPr id="0" name=""/>
        <dsp:cNvSpPr/>
      </dsp:nvSpPr>
      <dsp:spPr>
        <a:xfrm>
          <a:off x="4971603" y="3874344"/>
          <a:ext cx="1657201" cy="1059182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Surprises?</a:t>
          </a:r>
        </a:p>
      </dsp:txBody>
      <dsp:txXfrm>
        <a:off x="4971603" y="3874344"/>
        <a:ext cx="1657201" cy="1059182"/>
      </dsp:txXfrm>
    </dsp:sp>
    <dsp:sp modelId="{35596A9F-495F-EA4F-9FE5-4E22C47BECEB}">
      <dsp:nvSpPr>
        <dsp:cNvPr id="0" name=""/>
        <dsp:cNvSpPr/>
      </dsp:nvSpPr>
      <dsp:spPr>
        <a:xfrm rot="10800000">
          <a:off x="0" y="3"/>
          <a:ext cx="6628804" cy="2711542"/>
        </a:xfrm>
        <a:prstGeom prst="upArrowCallout">
          <a:avLst/>
        </a:prstGeom>
        <a:gradFill rotWithShape="0">
          <a:gsLst>
            <a:gs pos="34000">
              <a:schemeClr val="bg1">
                <a:lumMod val="50000"/>
              </a:schemeClr>
            </a:gs>
            <a:gs pos="98000">
              <a:schemeClr val="bg1"/>
            </a:gs>
            <a:gs pos="0">
              <a:schemeClr val="tx1">
                <a:lumMod val="85000"/>
                <a:lumOff val="15000"/>
              </a:schemeClr>
            </a:gs>
            <a:gs pos="86000">
              <a:schemeClr val="bg1"/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 the subreddit</a:t>
          </a:r>
        </a:p>
      </dsp:txBody>
      <dsp:txXfrm rot="10800000">
        <a:off x="0" y="3"/>
        <a:ext cx="6628804" cy="1761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82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137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584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688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3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989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61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376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048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26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862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1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41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385C-CAC2-884F-A4A0-70E42320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1071715"/>
            <a:ext cx="9031484" cy="32604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FD6245"/>
                </a:solidFill>
              </a:rPr>
              <a:t>Republican</a:t>
            </a:r>
            <a:r>
              <a:rPr lang="en-US" sz="8000" dirty="0"/>
              <a:t> </a:t>
            </a:r>
            <a:br>
              <a:rPr lang="en-US" sz="8000" dirty="0"/>
            </a:br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sz="8000" dirty="0"/>
              <a:t> </a:t>
            </a:r>
            <a:br>
              <a:rPr lang="en-US" sz="8000" dirty="0"/>
            </a:br>
            <a:r>
              <a:rPr lang="en-US" sz="8000" dirty="0">
                <a:solidFill>
                  <a:srgbClr val="1E8FFF"/>
                </a:solidFill>
              </a:rPr>
              <a:t>Democrat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A14F5-6A8A-3E41-BFF6-055A8F1E9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Which Subreddit is it?</a:t>
            </a:r>
          </a:p>
        </p:txBody>
      </p:sp>
    </p:spTree>
    <p:extLst>
      <p:ext uri="{BB962C8B-B14F-4D97-AF65-F5344CB8AC3E}">
        <p14:creationId xmlns:p14="http://schemas.microsoft.com/office/powerpoint/2010/main" val="9225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9595F9-8480-1F41-ABCF-9C9CFB7E828E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791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Unique Words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E547154-2050-B54A-8512-F4CFE220C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4" b="584"/>
          <a:stretch/>
        </p:blipFill>
        <p:spPr bwMode="auto">
          <a:xfrm>
            <a:off x="123997" y="41103"/>
            <a:ext cx="5833181" cy="40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783A4021-EA5A-B54A-A012-6436353D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98" y="17017"/>
            <a:ext cx="5833181" cy="409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8FED3D9-64DD-EA44-B520-BAD325A3380E}"/>
              </a:ext>
            </a:extLst>
          </p:cNvPr>
          <p:cNvSpPr txBox="1">
            <a:spLocks/>
          </p:cNvSpPr>
          <p:nvPr/>
        </p:nvSpPr>
        <p:spPr>
          <a:xfrm>
            <a:off x="666205" y="5223933"/>
            <a:ext cx="5579093" cy="145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Took top 5000  and 1000 for each and compared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Includes stop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Normalized Counts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82397FB-3C64-ED41-A17E-2E33ADD08092}"/>
              </a:ext>
            </a:extLst>
          </p:cNvPr>
          <p:cNvSpPr txBox="1">
            <a:spLocks/>
          </p:cNvSpPr>
          <p:nvPr/>
        </p:nvSpPr>
        <p:spPr>
          <a:xfrm>
            <a:off x="7713387" y="5223932"/>
            <a:ext cx="3826808" cy="1322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 is interesting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91A8C1-6454-4DC3-9293-90DB84B9B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494" t="839" r="16956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C074314-4EE2-B84B-AE27-84F855F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Understand Other Appearances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1275C-73AE-5644-9BB2-7AF8D7EA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79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3" name="Freeform 33">
            <a:extLst>
              <a:ext uri="{FF2B5EF4-FFF2-40B4-BE49-F238E27FC236}">
                <a16:creationId xmlns:a16="http://schemas.microsoft.com/office/drawing/2014/main" id="{5FFF5FE3-4BE3-4883-B621-BCC7F79A8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095" y="9620"/>
            <a:ext cx="1757770" cy="6871044"/>
          </a:xfrm>
          <a:custGeom>
            <a:avLst/>
            <a:gdLst>
              <a:gd name="connsiteX0" fmla="*/ 0 w 1839432"/>
              <a:gd name="connsiteY0" fmla="*/ 0 h 6889898"/>
              <a:gd name="connsiteX1" fmla="*/ 1839432 w 1839432"/>
              <a:gd name="connsiteY1" fmla="*/ 5741582 h 6889898"/>
              <a:gd name="connsiteX2" fmla="*/ 138223 w 1839432"/>
              <a:gd name="connsiteY2" fmla="*/ 6889898 h 6889898"/>
              <a:gd name="connsiteX3" fmla="*/ 138223 w 1839432"/>
              <a:gd name="connsiteY3" fmla="*/ 6889898 h 6889898"/>
              <a:gd name="connsiteX0" fmla="*/ 229422 w 1701209"/>
              <a:gd name="connsiteY0" fmla="*/ 0 h 6871044"/>
              <a:gd name="connsiteX1" fmla="*/ 1701209 w 1701209"/>
              <a:gd name="connsiteY1" fmla="*/ 5722728 h 6871044"/>
              <a:gd name="connsiteX2" fmla="*/ 0 w 1701209"/>
              <a:gd name="connsiteY2" fmla="*/ 6871044 h 6871044"/>
              <a:gd name="connsiteX3" fmla="*/ 0 w 1701209"/>
              <a:gd name="connsiteY3" fmla="*/ 6871044 h 6871044"/>
              <a:gd name="connsiteX0" fmla="*/ 229422 w 1644648"/>
              <a:gd name="connsiteY0" fmla="*/ 0 h 6871044"/>
              <a:gd name="connsiteX1" fmla="*/ 1644648 w 1644648"/>
              <a:gd name="connsiteY1" fmla="*/ 4478390 h 6871044"/>
              <a:gd name="connsiteX2" fmla="*/ 0 w 1644648"/>
              <a:gd name="connsiteY2" fmla="*/ 6871044 h 6871044"/>
              <a:gd name="connsiteX3" fmla="*/ 0 w 1644648"/>
              <a:gd name="connsiteY3" fmla="*/ 6871044 h 6871044"/>
              <a:gd name="connsiteX0" fmla="*/ 375694 w 1790920"/>
              <a:gd name="connsiteY0" fmla="*/ 0 h 7043462"/>
              <a:gd name="connsiteX1" fmla="*/ 1790920 w 1790920"/>
              <a:gd name="connsiteY1" fmla="*/ 4478390 h 7043462"/>
              <a:gd name="connsiteX2" fmla="*/ 146272 w 1790920"/>
              <a:gd name="connsiteY2" fmla="*/ 6871044 h 7043462"/>
              <a:gd name="connsiteX3" fmla="*/ 61431 w 1790920"/>
              <a:gd name="connsiteY3" fmla="*/ 6852191 h 7043462"/>
              <a:gd name="connsiteX0" fmla="*/ 229422 w 1644648"/>
              <a:gd name="connsiteY0" fmla="*/ 0 h 6871044"/>
              <a:gd name="connsiteX1" fmla="*/ 1644648 w 1644648"/>
              <a:gd name="connsiteY1" fmla="*/ 4478390 h 6871044"/>
              <a:gd name="connsiteX2" fmla="*/ 0 w 1644648"/>
              <a:gd name="connsiteY2" fmla="*/ 6871044 h 6871044"/>
              <a:gd name="connsiteX0" fmla="*/ 342544 w 1757770"/>
              <a:gd name="connsiteY0" fmla="*/ 0 h 6871044"/>
              <a:gd name="connsiteX1" fmla="*/ 1757770 w 1757770"/>
              <a:gd name="connsiteY1" fmla="*/ 4478390 h 6871044"/>
              <a:gd name="connsiteX2" fmla="*/ 0 w 1757770"/>
              <a:gd name="connsiteY2" fmla="*/ 6871044 h 68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7770" h="6871044">
                <a:moveTo>
                  <a:pt x="342544" y="0"/>
                </a:moveTo>
                <a:lnTo>
                  <a:pt x="1757770" y="4478390"/>
                </a:lnTo>
                <a:cubicBezTo>
                  <a:pt x="1209554" y="5275941"/>
                  <a:pt x="288248" y="6475411"/>
                  <a:pt x="0" y="6871044"/>
                </a:cubicBez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B7C7B44-2259-4A13-BF03-77E2DC41F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DCEEBD3-9FF2-4C2B-818D-8260B0A78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5">
            <a:extLst>
              <a:ext uri="{FF2B5EF4-FFF2-40B4-BE49-F238E27FC236}">
                <a16:creationId xmlns:a16="http://schemas.microsoft.com/office/drawing/2014/main" id="{1A51775E-07E4-4557-A9CA-D9591D5D4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" name="Isosceles Triangle 24">
            <a:extLst>
              <a:ext uri="{FF2B5EF4-FFF2-40B4-BE49-F238E27FC236}">
                <a16:creationId xmlns:a16="http://schemas.microsoft.com/office/drawing/2014/main" id="{BD52CAFA-5795-42F8-BF45-D693E933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8" name="Rectangle 27">
            <a:extLst>
              <a:ext uri="{FF2B5EF4-FFF2-40B4-BE49-F238E27FC236}">
                <a16:creationId xmlns:a16="http://schemas.microsoft.com/office/drawing/2014/main" id="{28EABC85-01F3-4E3E-B568-A8DCCCD91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" name="Rectangle 28">
            <a:extLst>
              <a:ext uri="{FF2B5EF4-FFF2-40B4-BE49-F238E27FC236}">
                <a16:creationId xmlns:a16="http://schemas.microsoft.com/office/drawing/2014/main" id="{0E010D23-06C9-4F07-A6C6-2289A8216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0" name="Rectangle 29">
            <a:extLst>
              <a:ext uri="{FF2B5EF4-FFF2-40B4-BE49-F238E27FC236}">
                <a16:creationId xmlns:a16="http://schemas.microsoft.com/office/drawing/2014/main" id="{818B1222-1879-4E9D-B610-741FB6FE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Isosceles Triangle 29">
            <a:extLst>
              <a:ext uri="{FF2B5EF4-FFF2-40B4-BE49-F238E27FC236}">
                <a16:creationId xmlns:a16="http://schemas.microsoft.com/office/drawing/2014/main" id="{6CDD31BD-3A58-46DA-AB95-DF9A2A3F5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70283-2544-7645-AB1A-EF078F8E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740" y="62221"/>
            <a:ext cx="1616825" cy="856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URLs</a:t>
            </a:r>
          </a:p>
        </p:txBody>
      </p:sp>
      <p:pic>
        <p:nvPicPr>
          <p:cNvPr id="19480" name="Picture 24">
            <a:extLst>
              <a:ext uri="{FF2B5EF4-FFF2-40B4-BE49-F238E27FC236}">
                <a16:creationId xmlns:a16="http://schemas.microsoft.com/office/drawing/2014/main" id="{BE0C15D1-8A9A-344A-9CC0-C8E3755EF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"/>
          <a:stretch/>
        </p:blipFill>
        <p:spPr bwMode="auto">
          <a:xfrm>
            <a:off x="4876372" y="678023"/>
            <a:ext cx="4467319" cy="59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>
            <a:extLst>
              <a:ext uri="{FF2B5EF4-FFF2-40B4-BE49-F238E27FC236}">
                <a16:creationId xmlns:a16="http://schemas.microsoft.com/office/drawing/2014/main" id="{3CC5ED4B-E43E-424A-A02B-C3FD1C0DF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r="1508"/>
          <a:stretch/>
        </p:blipFill>
        <p:spPr bwMode="auto">
          <a:xfrm>
            <a:off x="438589" y="686491"/>
            <a:ext cx="4325613" cy="59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040CB28D-3B87-5C4C-B144-5B507A117B05}"/>
              </a:ext>
            </a:extLst>
          </p:cNvPr>
          <p:cNvSpPr txBox="1">
            <a:spLocks/>
          </p:cNvSpPr>
          <p:nvPr/>
        </p:nvSpPr>
        <p:spPr>
          <a:xfrm>
            <a:off x="3421200" y="117810"/>
            <a:ext cx="4151044" cy="465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Mostly National News Organizations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8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69C5626-161A-0445-81F9-FE1A9C9C69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92" y="640976"/>
            <a:ext cx="10933719" cy="38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9DB4C-6DD3-024F-A3F0-6D58520495FD}"/>
              </a:ext>
            </a:extLst>
          </p:cNvPr>
          <p:cNvSpPr txBox="1"/>
          <p:nvPr/>
        </p:nvSpPr>
        <p:spPr>
          <a:xfrm>
            <a:off x="6041571" y="1776413"/>
            <a:ext cx="389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Democrat has both a higher mean and median title length per post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6E47DC-00BD-1D4F-B416-03D064918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40157"/>
              </p:ext>
            </p:extLst>
          </p:nvPr>
        </p:nvGraphicFramePr>
        <p:xfrm>
          <a:off x="2156596" y="46939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9890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6625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009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Republican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4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90,351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9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2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0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98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3FF0F1-6650-484D-996A-155D6AE3C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6" y="716844"/>
            <a:ext cx="11007971" cy="384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019138-AF5F-7B4F-B2FE-82F2F62E342E}"/>
              </a:ext>
            </a:extLst>
          </p:cNvPr>
          <p:cNvSpPr txBox="1"/>
          <p:nvPr/>
        </p:nvSpPr>
        <p:spPr>
          <a:xfrm>
            <a:off x="6150833" y="1754803"/>
            <a:ext cx="389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Democrat has both a higher mean and median word count per post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33BF0F81-463E-7F43-9C17-8D33B720F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60081"/>
              </p:ext>
            </p:extLst>
          </p:nvPr>
        </p:nvGraphicFramePr>
        <p:xfrm>
          <a:off x="2265858" y="467231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9890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6625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009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Republican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4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90,351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39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2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0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5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91A8C1-6454-4DC3-9293-90DB84B9B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494" t="839" r="16956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C074314-4EE2-B84B-AE27-84F855F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Predictions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1275C-73AE-5644-9BB2-7AF8D7EA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42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A62D-F4A3-D145-B1D1-EAAFCC10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Criteria: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B413-7289-654B-BAA5-5F7D04FF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41228" cy="3880773"/>
          </a:xfrm>
        </p:spPr>
        <p:txBody>
          <a:bodyPr/>
          <a:lstStyle/>
          <a:p>
            <a:r>
              <a:rPr lang="en-US" dirty="0"/>
              <a:t>Performed a </a:t>
            </a:r>
            <a:r>
              <a:rPr lang="en-US" dirty="0" err="1"/>
              <a:t>GridSearch</a:t>
            </a:r>
            <a:r>
              <a:rPr lang="en-US" dirty="0"/>
              <a:t> for three types of Models</a:t>
            </a:r>
          </a:p>
          <a:p>
            <a:pPr lvl="1"/>
            <a:r>
              <a:rPr lang="en-US" dirty="0"/>
              <a:t>Multinomial Naïve Bayes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Tried two vectorizers:</a:t>
            </a:r>
          </a:p>
          <a:p>
            <a:pPr lvl="1"/>
            <a:r>
              <a:rPr lang="en-US" dirty="0" err="1"/>
              <a:t>CountVectorizer</a:t>
            </a:r>
            <a:endParaRPr lang="en-US" dirty="0"/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Also tried with and without </a:t>
            </a:r>
            <a:r>
              <a:rPr lang="en-US" dirty="0" err="1"/>
              <a:t>urls</a:t>
            </a:r>
            <a:r>
              <a:rPr lang="en-US" dirty="0"/>
              <a:t>, and with and without status length, title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6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F203-EF17-C441-BAAC-3B4BB7E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20" y="392491"/>
            <a:ext cx="4934930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Model – NLP only: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456-6E18-4042-83EB-2A291467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CVEC, Logistic Regression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Baseline score: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57.8% are Democrats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Accuracy: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Cross-Val: 69.0%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Train: 71.4%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Test: 69.5%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Sensitivity: 61.7%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Specificity: 75.3%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048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7D096486-AFD8-4849-8606-D8C8579B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6872" y="1464963"/>
            <a:ext cx="5993106" cy="48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7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FF203-EF17-C441-BAAC-3B4BB7E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69" y="388517"/>
            <a:ext cx="5050844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Model – URLs only: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3F33A18E-025A-4845-88ED-B2FA2354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23" y="1597306"/>
            <a:ext cx="5013897" cy="404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456-6E18-4042-83EB-2A291467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TVEC, Logistic Regression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Baseline score: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57.8% are Democrats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Accuracy: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Cross-Val: 77.6%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Train: 79.7%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Test: 78.0%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Sensitivity: 90.3%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Specificity: 61.1%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9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203-EF17-C441-BAAC-3B4BB7E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Model – Counts: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456-6E18-4042-83EB-2A291467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Baseline score:</a:t>
            </a:r>
          </a:p>
          <a:p>
            <a:pPr lvl="1"/>
            <a:r>
              <a:rPr lang="en-US" dirty="0"/>
              <a:t>57.8% are Democrats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Cross-Val: XXX%</a:t>
            </a:r>
          </a:p>
          <a:p>
            <a:pPr lvl="1"/>
            <a:r>
              <a:rPr lang="en-US" dirty="0"/>
              <a:t>Train: 58.5%</a:t>
            </a:r>
          </a:p>
          <a:p>
            <a:pPr lvl="1"/>
            <a:r>
              <a:rPr lang="en-US" dirty="0"/>
              <a:t>Test: 58.2%</a:t>
            </a:r>
          </a:p>
          <a:p>
            <a:r>
              <a:rPr lang="en-US" dirty="0"/>
              <a:t>Sensitivity: 82.8%</a:t>
            </a:r>
          </a:p>
          <a:p>
            <a:r>
              <a:rPr lang="en-US" dirty="0"/>
              <a:t>Specificity: 24.7%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56FF927-81CB-E445-A1AB-4BD036D4B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19" r="-2" b="917"/>
          <a:stretch/>
        </p:blipFill>
        <p:spPr bwMode="auto">
          <a:xfrm>
            <a:off x="677334" y="2159330"/>
            <a:ext cx="5423429" cy="43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4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9F85C-18F6-C047-863E-E5C8F567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27" y="4385066"/>
            <a:ext cx="8277411" cy="6709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EAC6-F117-7F45-A7A6-AA34FB8FFE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3471" y="5055973"/>
            <a:ext cx="4428565" cy="14524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r/Republican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154k members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Republican group with most members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90,351 submissions from last 8 years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8555F-5112-5141-8988-AD79116C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1" r="15043" b="2"/>
          <a:stretch/>
        </p:blipFill>
        <p:spPr>
          <a:xfrm>
            <a:off x="60031" y="68233"/>
            <a:ext cx="5949371" cy="4023438"/>
          </a:xfrm>
          <a:prstGeom prst="rect">
            <a:avLst/>
          </a:prstGeom>
          <a:ln w="76200">
            <a:solidFill>
              <a:srgbClr val="FD6245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E609B49-1834-6B42-A8F2-AFAA9B69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5" b="2"/>
          <a:stretch/>
        </p:blipFill>
        <p:spPr>
          <a:xfrm>
            <a:off x="6143873" y="59687"/>
            <a:ext cx="5973670" cy="4040530"/>
          </a:xfrm>
          <a:prstGeom prst="rect">
            <a:avLst/>
          </a:prstGeom>
          <a:ln w="76200">
            <a:solidFill>
              <a:srgbClr val="1E8FFF"/>
            </a:solidFill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B0742D-C77F-2D41-B75C-8483CE1159BE}"/>
              </a:ext>
            </a:extLst>
          </p:cNvPr>
          <p:cNvSpPr txBox="1">
            <a:spLocks/>
          </p:cNvSpPr>
          <p:nvPr/>
        </p:nvSpPr>
        <p:spPr>
          <a:xfrm>
            <a:off x="6916426" y="5055974"/>
            <a:ext cx="4428565" cy="1452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r/democrats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146k members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Democratic group with most members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123,668 submissions from last 8 years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9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F203-EF17-C441-BAAC-3B4BB7E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Best Model – Overall: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C456-6E18-4042-83EB-2A291467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Baseline score:</a:t>
            </a:r>
          </a:p>
          <a:p>
            <a:pPr lvl="1"/>
            <a:r>
              <a:rPr lang="en-US" dirty="0"/>
              <a:t>57.8% are Democrats</a:t>
            </a:r>
          </a:p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Train: 80.0%</a:t>
            </a:r>
          </a:p>
          <a:p>
            <a:pPr lvl="1"/>
            <a:r>
              <a:rPr lang="en-US" dirty="0"/>
              <a:t>Test: 78.5%</a:t>
            </a:r>
          </a:p>
          <a:p>
            <a:r>
              <a:rPr lang="en-US" dirty="0"/>
              <a:t>Sensitivity: 70.4%</a:t>
            </a:r>
          </a:p>
          <a:p>
            <a:r>
              <a:rPr lang="en-US" dirty="0"/>
              <a:t>Specificity: 84.3%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39A3261-78CF-9B44-83B8-F9BBDA87D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t="-1" r="344" b="-1"/>
          <a:stretch/>
        </p:blipFill>
        <p:spPr bwMode="auto">
          <a:xfrm>
            <a:off x="3706761" y="2159331"/>
            <a:ext cx="5565740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4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C3CDBF-EF92-B64D-8845-5FFD06EF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51" y="5100395"/>
            <a:ext cx="5397468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Review Features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3F34D1-D4D3-6F46-9D6F-2638946C4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604" y="1562745"/>
            <a:ext cx="2483779" cy="159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Table&#10;&#10;Description automatically generated">
            <a:extLst>
              <a:ext uri="{FF2B5EF4-FFF2-40B4-BE49-F238E27FC236}">
                <a16:creationId xmlns:a16="http://schemas.microsoft.com/office/drawing/2014/main" id="{69429356-EEEC-5941-831F-BA4D37BD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557" y="108905"/>
            <a:ext cx="2634505" cy="44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>
            <a:extLst>
              <a:ext uri="{FF2B5EF4-FFF2-40B4-BE49-F238E27FC236}">
                <a16:creationId xmlns:a16="http://schemas.microsoft.com/office/drawing/2014/main" id="{C5FD48E2-D41F-614B-BCE8-08549232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7587" y="108906"/>
            <a:ext cx="2718991" cy="44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F8F9320-50A1-FC42-8E18-8C59389A0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290" y="62252"/>
            <a:ext cx="2350315" cy="44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30CAD-7962-3749-8CBA-4778DA5F3763}"/>
              </a:ext>
            </a:extLst>
          </p:cNvPr>
          <p:cNvSpPr txBox="1"/>
          <p:nvPr/>
        </p:nvSpPr>
        <p:spPr>
          <a:xfrm>
            <a:off x="879109" y="4702584"/>
            <a:ext cx="151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 -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56801-FE9D-F944-AEEB-908D40B62138}"/>
              </a:ext>
            </a:extLst>
          </p:cNvPr>
          <p:cNvSpPr txBox="1"/>
          <p:nvPr/>
        </p:nvSpPr>
        <p:spPr>
          <a:xfrm>
            <a:off x="4369359" y="4674105"/>
            <a:ext cx="84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Urls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4DFD69-26B1-9244-B4F7-FE86344F51D3}"/>
              </a:ext>
            </a:extLst>
          </p:cNvPr>
          <p:cNvSpPr txBox="1"/>
          <p:nvPr/>
        </p:nvSpPr>
        <p:spPr>
          <a:xfrm>
            <a:off x="10762772" y="4647084"/>
            <a:ext cx="8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6DEF27-8044-C74C-9281-3C94DA1B7FA0}"/>
              </a:ext>
            </a:extLst>
          </p:cNvPr>
          <p:cNvSpPr txBox="1"/>
          <p:nvPr/>
        </p:nvSpPr>
        <p:spPr>
          <a:xfrm>
            <a:off x="7190244" y="4674105"/>
            <a:ext cx="166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 -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BE161-FF7B-0E4F-8168-39E46A1A9F84}"/>
              </a:ext>
            </a:extLst>
          </p:cNvPr>
          <p:cNvSpPr/>
          <p:nvPr/>
        </p:nvSpPr>
        <p:spPr>
          <a:xfrm>
            <a:off x="219290" y="914400"/>
            <a:ext cx="2171783" cy="277446"/>
          </a:xfrm>
          <a:prstGeom prst="rect">
            <a:avLst/>
          </a:prstGeom>
          <a:noFill/>
          <a:ln w="38100">
            <a:solidFill>
              <a:srgbClr val="FD6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2C67A-2693-1F40-A5F9-485604BBEFFE}"/>
              </a:ext>
            </a:extLst>
          </p:cNvPr>
          <p:cNvSpPr/>
          <p:nvPr/>
        </p:nvSpPr>
        <p:spPr>
          <a:xfrm>
            <a:off x="9651906" y="3127983"/>
            <a:ext cx="2171783" cy="277446"/>
          </a:xfrm>
          <a:prstGeom prst="rect">
            <a:avLst/>
          </a:prstGeom>
          <a:noFill/>
          <a:ln w="38100">
            <a:solidFill>
              <a:srgbClr val="FD6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AA472A8-812E-A64E-9269-9B77F5523FDD}"/>
              </a:ext>
            </a:extLst>
          </p:cNvPr>
          <p:cNvSpPr txBox="1">
            <a:spLocks/>
          </p:cNvSpPr>
          <p:nvPr/>
        </p:nvSpPr>
        <p:spPr>
          <a:xfrm>
            <a:off x="846301" y="6292222"/>
            <a:ext cx="4129903" cy="437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 err="1">
                <a:solidFill>
                  <a:schemeClr val="bg1"/>
                </a:solidFill>
              </a:rPr>
              <a:t>Urls</a:t>
            </a:r>
            <a:r>
              <a:rPr lang="en-US" b="1" dirty="0">
                <a:solidFill>
                  <a:schemeClr val="bg1"/>
                </a:solidFill>
              </a:rPr>
              <a:t> dominate the combined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5424E-D716-7940-BB82-836E58614863}"/>
              </a:ext>
            </a:extLst>
          </p:cNvPr>
          <p:cNvSpPr txBox="1"/>
          <p:nvPr/>
        </p:nvSpPr>
        <p:spPr>
          <a:xfrm>
            <a:off x="12093677" y="2084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7A5E4-68B6-B046-97D8-3B70CF6352C5}"/>
              </a:ext>
            </a:extLst>
          </p:cNvPr>
          <p:cNvSpPr/>
          <p:nvPr/>
        </p:nvSpPr>
        <p:spPr>
          <a:xfrm>
            <a:off x="6407003" y="5142801"/>
            <a:ext cx="5424173" cy="1638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CF301A-A356-7C4B-8197-CCF3D92E66CF}"/>
              </a:ext>
            </a:extLst>
          </p:cNvPr>
          <p:cNvGrpSpPr/>
          <p:nvPr/>
        </p:nvGrpSpPr>
        <p:grpSpPr>
          <a:xfrm>
            <a:off x="6402430" y="5145541"/>
            <a:ext cx="5428746" cy="1650383"/>
            <a:chOff x="6439519" y="5145542"/>
            <a:chExt cx="5428746" cy="1650383"/>
          </a:xfrm>
        </p:grpSpPr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046267EE-EFC5-2C4B-A602-0A5247EFFA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898"/>
            <a:stretch/>
          </p:blipFill>
          <p:spPr bwMode="auto">
            <a:xfrm>
              <a:off x="6439519" y="5145542"/>
              <a:ext cx="5428746" cy="880877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CF5B1E14-2755-FE4E-B737-6D2386C055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959"/>
            <a:stretch/>
          </p:blipFill>
          <p:spPr bwMode="auto">
            <a:xfrm>
              <a:off x="6439748" y="6032370"/>
              <a:ext cx="5424492" cy="76355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6F45A75-F547-094E-9262-720658E256DF}"/>
              </a:ext>
            </a:extLst>
          </p:cNvPr>
          <p:cNvSpPr/>
          <p:nvPr/>
        </p:nvSpPr>
        <p:spPr>
          <a:xfrm>
            <a:off x="7208630" y="5351747"/>
            <a:ext cx="3369541" cy="220693"/>
          </a:xfrm>
          <a:prstGeom prst="rect">
            <a:avLst/>
          </a:prstGeom>
          <a:noFill/>
          <a:ln w="38100">
            <a:solidFill>
              <a:srgbClr val="1E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36" grpId="0" animBg="1"/>
      <p:bldP spid="9" grpId="0" animBg="1"/>
      <p:bldP spid="4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1AB3-2500-CD44-9DFE-8E5A9A9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109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A3A9-0871-0D48-B1F5-F250F204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232"/>
            <a:ext cx="8596668" cy="1655180"/>
          </a:xfrm>
        </p:spPr>
        <p:txBody>
          <a:bodyPr>
            <a:normAutofit/>
          </a:bodyPr>
          <a:lstStyle/>
          <a:p>
            <a:r>
              <a:rPr lang="en-US" dirty="0"/>
              <a:t>‘Trump’ is mentioned almost twice as often in Democrats vs Republicans</a:t>
            </a:r>
          </a:p>
          <a:p>
            <a:r>
              <a:rPr lang="en-US" dirty="0"/>
              <a:t>Democrats like to write more words</a:t>
            </a:r>
          </a:p>
          <a:p>
            <a:r>
              <a:rPr lang="en-US" dirty="0" err="1"/>
              <a:t>Urls</a:t>
            </a:r>
            <a:r>
              <a:rPr lang="en-US" dirty="0"/>
              <a:t> tell more about the subreddit than the words in the title</a:t>
            </a:r>
          </a:p>
          <a:p>
            <a:r>
              <a:rPr lang="en-US" dirty="0"/>
              <a:t>Combining the words, </a:t>
            </a:r>
            <a:r>
              <a:rPr lang="en-US" dirty="0" err="1"/>
              <a:t>Urls</a:t>
            </a:r>
            <a:r>
              <a:rPr lang="en-US" dirty="0"/>
              <a:t>, and title description is the best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13D2ED-A47F-8F44-80B2-93BDA865EE77}"/>
              </a:ext>
            </a:extLst>
          </p:cNvPr>
          <p:cNvSpPr txBox="1">
            <a:spLocks/>
          </p:cNvSpPr>
          <p:nvPr/>
        </p:nvSpPr>
        <p:spPr>
          <a:xfrm>
            <a:off x="677334" y="3170716"/>
            <a:ext cx="8596668" cy="895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Steps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7BCA1-1C41-1947-91BE-64D82E591FAF}"/>
              </a:ext>
            </a:extLst>
          </p:cNvPr>
          <p:cNvSpPr txBox="1">
            <a:spLocks/>
          </p:cNvSpPr>
          <p:nvPr/>
        </p:nvSpPr>
        <p:spPr>
          <a:xfrm>
            <a:off x="677334" y="3504725"/>
            <a:ext cx="8596668" cy="1556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the relationships in the words more</a:t>
            </a:r>
          </a:p>
          <a:p>
            <a:r>
              <a:rPr lang="en-US" dirty="0"/>
              <a:t>What ranking of words count for each least are the features in each model</a:t>
            </a:r>
          </a:p>
          <a:p>
            <a:r>
              <a:rPr lang="en-US" dirty="0"/>
              <a:t>Explore similar subreddits – libertarian, conservative, progressive, liberal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85C340-592E-704E-9ADB-CC1143350ADD}"/>
              </a:ext>
            </a:extLst>
          </p:cNvPr>
          <p:cNvSpPr txBox="1">
            <a:spLocks/>
          </p:cNvSpPr>
          <p:nvPr/>
        </p:nvSpPr>
        <p:spPr>
          <a:xfrm>
            <a:off x="677334" y="5237534"/>
            <a:ext cx="8596668" cy="1167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/>
              <a:t>VOTE!!!</a:t>
            </a:r>
          </a:p>
        </p:txBody>
      </p:sp>
    </p:spTree>
    <p:extLst>
      <p:ext uri="{BB962C8B-B14F-4D97-AF65-F5344CB8AC3E}">
        <p14:creationId xmlns:p14="http://schemas.microsoft.com/office/powerpoint/2010/main" val="26374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93B5CF-E435-D14D-BCC1-94C6DC09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Two Goals: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35">
            <a:extLst>
              <a:ext uri="{FF2B5EF4-FFF2-40B4-BE49-F238E27FC236}">
                <a16:creationId xmlns:a16="http://schemas.microsoft.com/office/drawing/2014/main" id="{51E2C4FC-3A62-48A0-A71D-8EC44EAD4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825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94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B0BB-3ACE-CF45-9110-70A04EC9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D072-2038-4044-B048-D12C61CF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36" y="1705971"/>
            <a:ext cx="6749166" cy="4776716"/>
          </a:xfrm>
        </p:spPr>
        <p:txBody>
          <a:bodyPr>
            <a:normAutofit/>
          </a:bodyPr>
          <a:lstStyle/>
          <a:p>
            <a:r>
              <a:rPr lang="en-US" dirty="0"/>
              <a:t>Downloaded 8 </a:t>
            </a:r>
            <a:r>
              <a:rPr lang="en-US" dirty="0" err="1"/>
              <a:t>yrs</a:t>
            </a:r>
            <a:r>
              <a:rPr lang="en-US" dirty="0"/>
              <a:t> data from two subreddits</a:t>
            </a:r>
          </a:p>
          <a:p>
            <a:pPr lvl="1"/>
            <a:r>
              <a:rPr lang="en-US" dirty="0"/>
              <a:t>Over 90,000 submissions from each one</a:t>
            </a:r>
          </a:p>
          <a:p>
            <a:r>
              <a:rPr lang="en-US" dirty="0"/>
              <a:t>Analyzed words in titles of submissions</a:t>
            </a:r>
          </a:p>
          <a:p>
            <a:pPr lvl="1"/>
            <a:r>
              <a:rPr lang="en-US" dirty="0"/>
              <a:t>Common, Unique, Tone</a:t>
            </a:r>
          </a:p>
          <a:p>
            <a:r>
              <a:rPr lang="en-US" dirty="0"/>
              <a:t>Analyzed </a:t>
            </a:r>
            <a:r>
              <a:rPr lang="en-US" dirty="0" err="1"/>
              <a:t>urls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Common, Frequency</a:t>
            </a:r>
          </a:p>
          <a:p>
            <a:r>
              <a:rPr lang="en-US" dirty="0"/>
              <a:t>Analyzed title word count, title length</a:t>
            </a:r>
          </a:p>
          <a:p>
            <a:r>
              <a:rPr lang="en-US" dirty="0"/>
              <a:t>Created models to predict </a:t>
            </a:r>
          </a:p>
          <a:p>
            <a:r>
              <a:rPr lang="en-US" dirty="0"/>
              <a:t>Reviewed prediction results</a:t>
            </a:r>
          </a:p>
          <a:p>
            <a:r>
              <a:rPr lang="en-US" dirty="0"/>
              <a:t>Reviewed predictions to see if they matched previous analysis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E1FAD5A-1D9E-0143-8C26-D124FC951D5B}"/>
              </a:ext>
            </a:extLst>
          </p:cNvPr>
          <p:cNvSpPr/>
          <p:nvPr/>
        </p:nvSpPr>
        <p:spPr>
          <a:xfrm rot="10800000">
            <a:off x="1760561" y="2511188"/>
            <a:ext cx="764275" cy="18560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F52B03-6DB4-ED46-8028-0BD2BB1F5729}"/>
              </a:ext>
            </a:extLst>
          </p:cNvPr>
          <p:cNvSpPr/>
          <p:nvPr/>
        </p:nvSpPr>
        <p:spPr>
          <a:xfrm rot="10800000">
            <a:off x="1760559" y="4392304"/>
            <a:ext cx="764275" cy="1320800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72DB-61E9-B34F-B422-E37502D8AC8F}"/>
              </a:ext>
            </a:extLst>
          </p:cNvPr>
          <p:cNvSpPr txBox="1"/>
          <p:nvPr/>
        </p:nvSpPr>
        <p:spPr>
          <a:xfrm>
            <a:off x="136479" y="2977571"/>
            <a:ext cx="162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 Word Appearances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C7095-6115-7148-9724-2BA3045F9B23}"/>
              </a:ext>
            </a:extLst>
          </p:cNvPr>
          <p:cNvSpPr txBox="1"/>
          <p:nvPr/>
        </p:nvSpPr>
        <p:spPr>
          <a:xfrm>
            <a:off x="88715" y="4729538"/>
            <a:ext cx="162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the Subreddit</a:t>
            </a:r>
          </a:p>
        </p:txBody>
      </p:sp>
    </p:spTree>
    <p:extLst>
      <p:ext uri="{BB962C8B-B14F-4D97-AF65-F5344CB8AC3E}">
        <p14:creationId xmlns:p14="http://schemas.microsoft.com/office/powerpoint/2010/main" val="17855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91A8C1-6454-4DC3-9293-90DB84B9B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494" t="839" r="16956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C074314-4EE2-B84B-AE27-84F855F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Understand Word Appearances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1275C-73AE-5644-9BB2-7AF8D7EA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55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814C52-5EDB-1E4A-AF02-44C05BF8DE24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791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/>
              <a:t>Common Words</a:t>
            </a:r>
            <a:endParaRPr lang="en-US" sz="54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D9BBB36-C29C-1F48-82DD-F644E1C2A7C3}"/>
              </a:ext>
            </a:extLst>
          </p:cNvPr>
          <p:cNvSpPr txBox="1">
            <a:spLocks/>
          </p:cNvSpPr>
          <p:nvPr/>
        </p:nvSpPr>
        <p:spPr>
          <a:xfrm>
            <a:off x="666205" y="5223933"/>
            <a:ext cx="4428565" cy="145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n-gram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Took top 900 for each and compared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include stop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Normalized Counts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9B54512-0097-4045-AA50-403E519915A7}"/>
              </a:ext>
            </a:extLst>
          </p:cNvPr>
          <p:cNvSpPr txBox="1">
            <a:spLocks/>
          </p:cNvSpPr>
          <p:nvPr/>
        </p:nvSpPr>
        <p:spPr>
          <a:xfrm>
            <a:off x="6175977" y="4633537"/>
            <a:ext cx="5626203" cy="1912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 of top words for both is president </a:t>
            </a:r>
            <a:r>
              <a:rPr lang="en-US" sz="17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donald</a:t>
            </a: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trump</a:t>
            </a:r>
          </a:p>
          <a:p>
            <a:pPr marL="0" indent="0">
              <a:buNone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Very dissimilar distributions – some are missing from one party</a:t>
            </a:r>
          </a:p>
          <a:p>
            <a:pPr marL="0" indent="0">
              <a:buFont typeface="Wingdings 3" charset="2"/>
              <a:buNone/>
            </a:pP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Mostly key names/causes in each party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2F1ED276-1F0D-214E-86D3-7832CB74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08" y="-8467"/>
            <a:ext cx="6183271" cy="4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5B51DCBC-4EC2-CC44-B13D-8F9D86E8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43" y="24255"/>
            <a:ext cx="6194695" cy="40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6B4EB4C-4CD3-874B-B9E8-8E9C2887B308}"/>
              </a:ext>
            </a:extLst>
          </p:cNvPr>
          <p:cNvSpPr/>
          <p:nvPr/>
        </p:nvSpPr>
        <p:spPr>
          <a:xfrm>
            <a:off x="241780" y="181664"/>
            <a:ext cx="4536698" cy="226608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0AF9A9-BDB5-B740-8888-2A3220839A83}"/>
              </a:ext>
            </a:extLst>
          </p:cNvPr>
          <p:cNvSpPr/>
          <p:nvPr/>
        </p:nvSpPr>
        <p:spPr>
          <a:xfrm>
            <a:off x="6376936" y="408272"/>
            <a:ext cx="4536698" cy="230372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510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814C52-5EDB-1E4A-AF02-44C05BF8DE24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791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/>
              <a:t>Common Words</a:t>
            </a:r>
            <a:endParaRPr lang="en-US" sz="54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D9BBB36-C29C-1F48-82DD-F644E1C2A7C3}"/>
              </a:ext>
            </a:extLst>
          </p:cNvPr>
          <p:cNvSpPr txBox="1">
            <a:spLocks/>
          </p:cNvSpPr>
          <p:nvPr/>
        </p:nvSpPr>
        <p:spPr>
          <a:xfrm>
            <a:off x="666205" y="5223933"/>
            <a:ext cx="4428565" cy="145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n-gram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Took top 900 for each and compared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include stop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Normalized Counts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F2F43F4-BF45-4C40-BADD-9909E086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60" y="0"/>
            <a:ext cx="5844764" cy="41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0EEBB29-89DF-8F48-AA0D-1594E176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" y="0"/>
            <a:ext cx="5886873" cy="41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96E73F-977A-3C41-977D-255F9FCCAC8F}"/>
              </a:ext>
            </a:extLst>
          </p:cNvPr>
          <p:cNvSpPr txBox="1">
            <a:spLocks/>
          </p:cNvSpPr>
          <p:nvPr/>
        </p:nvSpPr>
        <p:spPr>
          <a:xfrm>
            <a:off x="6190550" y="4676555"/>
            <a:ext cx="5364218" cy="20149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words for both is Donald trump, but this is disproportionately referenced by Democrat</a:t>
            </a:r>
          </a:p>
          <a:p>
            <a:pPr marL="0" indent="0">
              <a:buFont typeface="Wingdings 3" charset="2"/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 dissimilar distribution</a:t>
            </a:r>
          </a:p>
          <a:p>
            <a:pPr marL="0" indent="0">
              <a:buFont typeface="Wingdings 3" charset="2"/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Mostly key names in each party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18077-A35A-CB48-A5E5-B401EDE800C1}"/>
              </a:ext>
            </a:extLst>
          </p:cNvPr>
          <p:cNvSpPr/>
          <p:nvPr/>
        </p:nvSpPr>
        <p:spPr>
          <a:xfrm>
            <a:off x="475339" y="181664"/>
            <a:ext cx="5372602" cy="185574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ACFC86-71F9-E94C-90BA-D3859E8AC360}"/>
              </a:ext>
            </a:extLst>
          </p:cNvPr>
          <p:cNvSpPr/>
          <p:nvPr/>
        </p:nvSpPr>
        <p:spPr>
          <a:xfrm>
            <a:off x="6778656" y="181664"/>
            <a:ext cx="5368586" cy="185574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869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814C52-5EDB-1E4A-AF02-44C05BF8DE24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791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/>
              <a:t>Common Words</a:t>
            </a:r>
            <a:endParaRPr lang="en-US" sz="54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D9BBB36-C29C-1F48-82DD-F644E1C2A7C3}"/>
              </a:ext>
            </a:extLst>
          </p:cNvPr>
          <p:cNvSpPr txBox="1">
            <a:spLocks/>
          </p:cNvSpPr>
          <p:nvPr/>
        </p:nvSpPr>
        <p:spPr>
          <a:xfrm>
            <a:off x="666205" y="5223933"/>
            <a:ext cx="4428565" cy="145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n-gram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Took top 900 for each and compared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include stop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Normalized Counts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4363669-0E9B-E947-9AF4-B06688C575D5}"/>
              </a:ext>
            </a:extLst>
          </p:cNvPr>
          <p:cNvSpPr txBox="1">
            <a:spLocks/>
          </p:cNvSpPr>
          <p:nvPr/>
        </p:nvSpPr>
        <p:spPr>
          <a:xfrm>
            <a:off x="6553816" y="4953000"/>
            <a:ext cx="4986379" cy="1592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words for both is Trump, but this is disproportionately referenced by Democrat</a:t>
            </a:r>
          </a:p>
          <a:p>
            <a:pPr marL="0" indent="0">
              <a:buFont typeface="Wingdings 3" charset="2"/>
              <a:buNone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 similar distribution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F8C36B-F45B-D64F-8670-37FCA446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41" y="-8467"/>
            <a:ext cx="5482625" cy="41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FB76F4D-DB57-3F4E-A353-814D4EBD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8" y="367"/>
            <a:ext cx="5482625" cy="417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B29654-3CD6-CD42-AE8B-A777B86E02FD}"/>
              </a:ext>
            </a:extLst>
          </p:cNvPr>
          <p:cNvSpPr/>
          <p:nvPr/>
        </p:nvSpPr>
        <p:spPr>
          <a:xfrm>
            <a:off x="341539" y="181664"/>
            <a:ext cx="5372602" cy="185574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8F895-D9A4-E64B-B6DB-02547D1BDB73}"/>
              </a:ext>
            </a:extLst>
          </p:cNvPr>
          <p:cNvSpPr/>
          <p:nvPr/>
        </p:nvSpPr>
        <p:spPr>
          <a:xfrm>
            <a:off x="6552556" y="181664"/>
            <a:ext cx="5372602" cy="185574"/>
          </a:xfrm>
          <a:prstGeom prst="rect">
            <a:avLst/>
          </a:prstGeom>
          <a:solidFill>
            <a:srgbClr val="FFFF00">
              <a:alpha val="2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6668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9595F9-8480-1F41-ABCF-9C9CFB7E828E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791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Unique Words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D4EA23-7FBE-C346-8F55-3710499F2174}"/>
              </a:ext>
            </a:extLst>
          </p:cNvPr>
          <p:cNvSpPr txBox="1">
            <a:spLocks/>
          </p:cNvSpPr>
          <p:nvPr/>
        </p:nvSpPr>
        <p:spPr>
          <a:xfrm>
            <a:off x="666205" y="5223933"/>
            <a:ext cx="5579093" cy="145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Took top 5000  and 1000 for each and compared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Includes stop words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Normalized Counts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10">
            <a:extLst>
              <a:ext uri="{FF2B5EF4-FFF2-40B4-BE49-F238E27FC236}">
                <a16:creationId xmlns:a16="http://schemas.microsoft.com/office/drawing/2014/main" id="{E99D0F6F-AE50-FD40-B9DE-CDBC0D05C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575"/>
          <a:stretch/>
        </p:blipFill>
        <p:spPr bwMode="auto">
          <a:xfrm>
            <a:off x="150867" y="-8467"/>
            <a:ext cx="5833198" cy="40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68BE7C80-E9F7-D54D-89BA-A949F57D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84" y="-8467"/>
            <a:ext cx="5784040" cy="40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0BB214-D767-524C-9177-3F8A6FBF02DC}"/>
              </a:ext>
            </a:extLst>
          </p:cNvPr>
          <p:cNvSpPr txBox="1">
            <a:spLocks/>
          </p:cNvSpPr>
          <p:nvPr/>
        </p:nvSpPr>
        <p:spPr>
          <a:xfrm>
            <a:off x="7713387" y="5223932"/>
            <a:ext cx="3826808" cy="1322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 is interesting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59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633</Words>
  <Application>Microsoft Macintosh PowerPoint</Application>
  <PresentationFormat>Widescreen</PresentationFormat>
  <Paragraphs>176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Republican  or  Democrat</vt:lpstr>
      <vt:lpstr>Background</vt:lpstr>
      <vt:lpstr>Two Goals:</vt:lpstr>
      <vt:lpstr>Methodology</vt:lpstr>
      <vt:lpstr>Understand Word Appearances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Other Appearances</vt:lpstr>
      <vt:lpstr>URLs</vt:lpstr>
      <vt:lpstr>PowerPoint Presentation</vt:lpstr>
      <vt:lpstr>PowerPoint Presentation</vt:lpstr>
      <vt:lpstr>Predictions</vt:lpstr>
      <vt:lpstr>Modeling Criteria:</vt:lpstr>
      <vt:lpstr>Best Model – NLP only:</vt:lpstr>
      <vt:lpstr>Best Model – URLs only:</vt:lpstr>
      <vt:lpstr>Model – Counts:</vt:lpstr>
      <vt:lpstr>Best Model – Overall:</vt:lpstr>
      <vt:lpstr>Review Features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Republican  or  Democrat</dc:title>
  <dc:creator>Jennifer Williamson</dc:creator>
  <cp:lastModifiedBy>Jennifer Williamson</cp:lastModifiedBy>
  <cp:revision>13</cp:revision>
  <dcterms:created xsi:type="dcterms:W3CDTF">2020-10-23T12:41:21Z</dcterms:created>
  <dcterms:modified xsi:type="dcterms:W3CDTF">2020-12-03T03:50:04Z</dcterms:modified>
</cp:coreProperties>
</file>