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D1BBE0-471E-48DB-B90D-CCCE8BCB9339}">
          <p14:sldIdLst>
            <p14:sldId id="256"/>
            <p14:sldId id="257"/>
            <p14:sldId id="258"/>
            <p14:sldId id="263"/>
            <p14:sldId id="259"/>
            <p14:sldId id="260"/>
            <p14:sldId id="261"/>
            <p14:sldId id="262"/>
          </p14:sldIdLst>
        </p14:section>
        <p14:section name="Untitled Section" id="{90AF3C33-BCFE-409C-91EF-DC9F76FBB6CF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CBAF-FACD-4776-A671-4CAD02B98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017CA-C152-4504-8803-7C236ECD0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4341C-CFD0-4176-BCFC-D551AC5D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74EC-21AC-47F9-A8D7-3B50BF589F52}" type="datetimeFigureOut">
              <a:rPr lang="en-US" smtClean="0"/>
              <a:t>9/2/2019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C75AB-9F15-40B9-BE6E-FB05FDA4E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36C29-125D-4963-A505-A0926331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EA1F-281F-4131-B34C-6EF388A895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7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78EC-88CB-4824-B8B4-1492AB8F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AA218-6E65-4714-A151-70F6685D3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664F7-F07F-4926-B0B0-43AB4AD2C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74EC-21AC-47F9-A8D7-3B50BF589F52}" type="datetimeFigureOut">
              <a:rPr lang="en-US" smtClean="0"/>
              <a:t>9/2/2019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4B74E-2394-43CA-97AA-063B49F2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D33BA-B251-44FA-BE70-5B5256344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EA1F-281F-4131-B34C-6EF388A895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85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FEE49D-5939-4A7F-91E1-0C49744DD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972F2-F317-4F00-A9D3-5603266B1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A6466-3EB0-48E7-A835-90D8F6EE3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74EC-21AC-47F9-A8D7-3B50BF589F52}" type="datetimeFigureOut">
              <a:rPr lang="en-US" smtClean="0"/>
              <a:t>9/2/2019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A0D2A-3AFA-469C-ABCB-7F6D60426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72AE8-E97E-4E5C-A9D1-7B75D29F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EA1F-281F-4131-B34C-6EF388A895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2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919E6-2140-4F22-8615-014BE837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0D8D9-E09F-4A7C-8E65-5C4C4EE81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57222-6DC4-4B30-8C1F-7CD8C5033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74EC-21AC-47F9-A8D7-3B50BF589F52}" type="datetimeFigureOut">
              <a:rPr lang="en-US" smtClean="0"/>
              <a:t>9/2/2019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B0CFF-87F0-4C96-9FCE-F257B4CA5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E3E0D-1218-4850-906E-ECF805EE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EA1F-281F-4131-B34C-6EF388A895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0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919B2-ADB6-4A54-9677-ABC311B0B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0E5CC-4F13-439C-B061-3B2565575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78EF1-41E5-4949-8D84-28BA3A38D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74EC-21AC-47F9-A8D7-3B50BF589F52}" type="datetimeFigureOut">
              <a:rPr lang="en-US" smtClean="0"/>
              <a:t>9/2/2019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A6EC7-C60E-4247-BA8D-9688F0F3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BFEA0-EC73-4472-893F-EBD453937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EA1F-281F-4131-B34C-6EF388A895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6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C113-D24B-4775-B9F7-9A2045B2A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3734F-514F-4D7D-9F5E-8B804572E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975AC-C5A2-494C-A1E6-6856B4938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14050-AC74-4C18-B670-93F83828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74EC-21AC-47F9-A8D7-3B50BF589F52}" type="datetimeFigureOut">
              <a:rPr lang="en-US" smtClean="0"/>
              <a:t>9/2/2019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15C17-2E87-49A0-B743-F8A94F716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295EF-5C20-4E1B-9354-2BEEF706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EA1F-281F-4131-B34C-6EF388A895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8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7BB24-D14E-4A04-86AE-9D131894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1B699-7459-4025-8BF7-34D2A7CD6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C2588-6F19-4865-B31C-3BF690520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BDD8AD-219A-4DC4-98A7-004694A0B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AE44D7-2543-45C0-B375-DBB14671D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D49AE-CA58-4E72-BD69-C79564FDE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74EC-21AC-47F9-A8D7-3B50BF589F52}" type="datetimeFigureOut">
              <a:rPr lang="en-US" smtClean="0"/>
              <a:t>9/2/2019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3891F-3495-4187-A107-1B94EFAE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10475-84CB-446A-838B-3EDAF89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EA1F-281F-4131-B34C-6EF388A895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79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82FFE-F5FE-44A5-B915-A32A19D7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648891-91F1-491E-892B-451A62EAF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74EC-21AC-47F9-A8D7-3B50BF589F52}" type="datetimeFigureOut">
              <a:rPr lang="en-US" smtClean="0"/>
              <a:t>9/2/2019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C2917-DD7D-49DA-9768-B223F547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366AD-9FE4-468D-9B54-3155C306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EA1F-281F-4131-B34C-6EF388A895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2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033A8-7448-4928-BB8C-3B066D71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74EC-21AC-47F9-A8D7-3B50BF589F52}" type="datetimeFigureOut">
              <a:rPr lang="en-US" smtClean="0"/>
              <a:t>9/2/2019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5C2EC-857B-4022-A6FA-9E5E7874D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543A1-F88F-404C-94F7-035E066A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EA1F-281F-4131-B34C-6EF388A895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70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FF1D-60C2-4E74-821E-F11E90311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BB7AE-1DCB-4253-9382-9DBD37FFD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37AEA-9777-4E57-BA3F-0E14F6596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34550-D370-4158-8193-C0FC6D911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74EC-21AC-47F9-A8D7-3B50BF589F52}" type="datetimeFigureOut">
              <a:rPr lang="en-US" smtClean="0"/>
              <a:t>9/2/2019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6F26D-1C02-4485-859E-E1AB3E28B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6F289-F9F2-4692-BEFB-C1FA5A9B3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EA1F-281F-4131-B34C-6EF388A895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51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74E-637D-4458-92FF-FDB1BC96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DEFC8-10DE-48CD-8C79-29AB947E8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9679A-A849-4CF2-BBB6-2512920FF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CC2FB-8B2E-4C68-B043-96FB5EAD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74EC-21AC-47F9-A8D7-3B50BF589F52}" type="datetimeFigureOut">
              <a:rPr lang="en-US" smtClean="0"/>
              <a:t>9/2/2019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D27A1-BDF3-4C10-A8DA-6541F517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76C9D-8196-45DF-AB3E-3C7ACE9E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EA1F-281F-4131-B34C-6EF388A895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63048F-EF66-4F32-8AAE-BFC122F06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C10FD-990F-4FFB-82D6-B746737D5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3DAC4-F0EF-4F3C-8AB1-25B47472D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74EC-21AC-47F9-A8D7-3B50BF589F52}" type="datetimeFigureOut">
              <a:rPr lang="en-US" smtClean="0"/>
              <a:t>9/2/2019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960BC-B81C-455F-B4FB-D7463C083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A6201-FF69-41C8-B46D-695E8C3D7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1EA1F-281F-4131-B34C-6EF388A895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4E89A-7E8D-4A2D-A35E-AA1A62B97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0244" y="2288129"/>
            <a:ext cx="5319433" cy="972181"/>
          </a:xfrm>
        </p:spPr>
        <p:txBody>
          <a:bodyPr anchor="t"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FinTech Case Study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 err="1">
                <a:solidFill>
                  <a:schemeClr val="bg1"/>
                </a:solidFill>
              </a:rPr>
              <a:t>Equbot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3900" dirty="0">
                <a:solidFill>
                  <a:schemeClr val="bg1"/>
                </a:solidFill>
              </a:rPr>
              <a:t>Man versus Machine in Stock Picking </a:t>
            </a:r>
            <a:br>
              <a:rPr lang="en-US" sz="4800" dirty="0">
                <a:solidFill>
                  <a:schemeClr val="bg1"/>
                </a:solidFill>
              </a:rPr>
            </a:b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30514-7035-4AD0-B514-35FF7DE2C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2446" y="5276849"/>
            <a:ext cx="5319431" cy="1097685"/>
          </a:xfrm>
        </p:spPr>
        <p:txBody>
          <a:bodyPr anchor="b">
            <a:norm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		Jennifer Mulroy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B086251E-A51C-4144-9C20-D4DBED6FC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1" y="1802985"/>
            <a:ext cx="3440610" cy="243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0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4D688-5954-4884-8B05-BA51A037C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768350"/>
            <a:ext cx="10515600" cy="1165225"/>
          </a:xfrm>
        </p:spPr>
        <p:txBody>
          <a:bodyPr/>
          <a:lstStyle/>
          <a:p>
            <a:pPr algn="ctr"/>
            <a:r>
              <a:rPr lang="en-US" b="1" dirty="0"/>
              <a:t>Company Overview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7010F-9C05-4BA7-86BB-735AF56D5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7430" y="2124074"/>
            <a:ext cx="10417810" cy="3762375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EquBot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financial technology company, the first to introduce an ETF that uses proprietary Artificial Intelligence on the IBM Watson platform to pick stocks 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Founded in January 2017 by Chida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Khatua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CEO, Art Amador, COO, and Chris Natividad, CIO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Launched US Equity ETF, AIEQ in October of 2017 with $2.5 million in assets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AIEQ was one of the most popular ETF launches in 2017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Launched an International Equity ETF, AIIQ, in June of 2018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12EDAEC-9784-4BF1-B26F-668B8D9F2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641" y="4934903"/>
            <a:ext cx="2463292" cy="174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1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4D688-5954-4884-8B05-BA51A037C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768351"/>
            <a:ext cx="10515600" cy="1346200"/>
          </a:xfrm>
        </p:spPr>
        <p:txBody>
          <a:bodyPr/>
          <a:lstStyle/>
          <a:p>
            <a:pPr algn="ctr"/>
            <a:r>
              <a:rPr lang="en-US" b="1" dirty="0"/>
              <a:t>Business Activities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7010F-9C05-4BA7-86BB-735AF56D5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7430" y="2114552"/>
            <a:ext cx="10417810" cy="415289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Active funds verse Index funds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Equbot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actively managed and runs autonomously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 Hedge Funds launched in 2017, +77%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Equbot's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mission: "is to provide everyone with access to investment opportunities that artificial intelligence can uncover.“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12EDAEC-9784-4BF1-B26F-668B8D9F2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641" y="4934903"/>
            <a:ext cx="2463292" cy="174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4D688-5954-4884-8B05-BA51A037C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768351"/>
            <a:ext cx="10515600" cy="1346200"/>
          </a:xfrm>
        </p:spPr>
        <p:txBody>
          <a:bodyPr/>
          <a:lstStyle/>
          <a:p>
            <a:pPr algn="ctr"/>
            <a:r>
              <a:rPr lang="en-US" b="1" dirty="0"/>
              <a:t>How it Works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7010F-9C05-4BA7-86BB-735AF56D5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7430" y="2114552"/>
            <a:ext cx="10417810" cy="415289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Equobot's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technology is a combination of proprietary algorithms, multiple artificial intelligence (AI) cognitive computing platforms, and IBM Watson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 multi-staged process that seeks to identify mispriced investments in the marketplace, optimize exposure, and then capitalize on the timing of those positions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12EDAEC-9784-4BF1-B26F-668B8D9F2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641" y="4934903"/>
            <a:ext cx="2463292" cy="174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3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4D688-5954-4884-8B05-BA51A037C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768350"/>
            <a:ext cx="10515600" cy="1298575"/>
          </a:xfrm>
        </p:spPr>
        <p:txBody>
          <a:bodyPr/>
          <a:lstStyle/>
          <a:p>
            <a:pPr algn="ctr"/>
            <a:r>
              <a:rPr lang="en-US" b="1" dirty="0"/>
              <a:t>Landscape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7010F-9C05-4BA7-86BB-735AF56D5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7430" y="2143125"/>
            <a:ext cx="10417810" cy="3221355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 funds are taking market share from active funds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Mgmt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fees are in declining, consolidation in the industry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Robo-advisors paved the way for computer-assisted investing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BlackRock, Goldman Sachs, and State Street launched AI-powered Index funds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12EDAEC-9784-4BF1-B26F-668B8D9F2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641" y="4934903"/>
            <a:ext cx="2463292" cy="174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1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4D688-5954-4884-8B05-BA51A037C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594519"/>
            <a:ext cx="10515600" cy="1425257"/>
          </a:xfrm>
        </p:spPr>
        <p:txBody>
          <a:bodyPr/>
          <a:lstStyle/>
          <a:p>
            <a:pPr algn="ctr"/>
            <a:r>
              <a:rPr lang="en-US" b="1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7010F-9C05-4BA7-86BB-735AF56D5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9640" y="2019776"/>
            <a:ext cx="10417810" cy="317087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AIEQ AUM $120 million, remains roughly flat year-to-date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AIIQ AUM remains at approximately $3.7 million since launch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of 8/30/2019, year-to-date performance results: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AIEQ ~+20% verse ~+16% for the S&amp;P 500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AIIQ ~+19% vs ~+13% for MSCI World and ~+8% for FTSE-all world ex-US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12EDAEC-9784-4BF1-B26F-668B8D9F2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641" y="4934903"/>
            <a:ext cx="2463292" cy="174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68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4D688-5954-4884-8B05-BA51A037C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768351"/>
            <a:ext cx="10515600" cy="1327150"/>
          </a:xfrm>
        </p:spPr>
        <p:txBody>
          <a:bodyPr/>
          <a:lstStyle/>
          <a:p>
            <a:pPr algn="ctr"/>
            <a:r>
              <a:rPr lang="en-US" b="1" dirty="0"/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7010F-9C05-4BA7-86BB-735AF56D5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7430" y="2095501"/>
            <a:ext cx="10417810" cy="2839402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Provide a product that incorporates human analysis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can AI and humans do </a:t>
            </a:r>
            <a:r>
              <a:rPr lang="en-US" sz="3000" b="1" dirty="0">
                <a:solidFill>
                  <a:schemeClr val="accent1"/>
                </a:solidFill>
              </a:rPr>
              <a:t>together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investment process?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Target marketing towards millennials or tech savvy investors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12EDAEC-9784-4BF1-B26F-668B8D9F2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641" y="4934903"/>
            <a:ext cx="2463292" cy="174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5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4D688-5954-4884-8B05-BA51A037C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768350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US" sz="7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Questions?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12EDAEC-9784-4BF1-B26F-668B8D9F2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280" y="4603769"/>
            <a:ext cx="2930653" cy="20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45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316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FinTech Case Study Equbot  Man versus Machine in Stock Picking  </vt:lpstr>
      <vt:lpstr>Company Overview </vt:lpstr>
      <vt:lpstr>Business Activities </vt:lpstr>
      <vt:lpstr>How it Works </vt:lpstr>
      <vt:lpstr>Landscape</vt:lpstr>
      <vt:lpstr>Results</vt:lpstr>
      <vt:lpstr>Recommendations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Mulroy</dc:creator>
  <cp:lastModifiedBy>Jennifer Mulroy</cp:lastModifiedBy>
  <cp:revision>13</cp:revision>
  <dcterms:created xsi:type="dcterms:W3CDTF">2019-09-02T18:59:07Z</dcterms:created>
  <dcterms:modified xsi:type="dcterms:W3CDTF">2019-09-03T19:33:19Z</dcterms:modified>
</cp:coreProperties>
</file>