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666-2361-4A1B-90E4-3CA960B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8BA-6A73-4488-9956-A91D835B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262-1F12-4326-B50A-28ACF35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02FA-D4A7-44A4-90B2-3BC4731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A34C-2446-4759-94D5-454C159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F6F-F0E3-4E50-8AB9-A2E4028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7FAB-9FBD-44F7-A02C-FED1131C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665B-DBAD-4BF1-AF99-D392C864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ADB2-B912-40E3-96C8-2900F40B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C211-E67E-49AF-A6A8-D48F659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9DCB-51BE-4520-BC5D-186AE7E3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46C5-8106-48A1-A768-40B6338F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1BE-73AA-4330-8F1E-EA76EB2A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5111-9AB1-4952-9FDA-5308D08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3B66-52C9-43CA-BB0C-B0C85A8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476C-6C2B-4435-A03E-0674F87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A9AE-9640-4A3E-B330-D723E0D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76B8-9964-42E1-A1B2-6667A10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6647-DBCE-4861-B3C6-03E60EF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0824-6E77-48F6-B06B-4D9075C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2A-8328-4286-871E-DAC84A2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C5C7-1B3E-4D49-B179-70E0B35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15A2-FDA7-4CB7-BDB4-28332B1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D1-B5B1-42BB-BF7E-BF6FCC2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90D8-04DC-4DFB-BCF6-240EC0D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7A1-C4B0-44CA-A767-42E537F0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00A-AB31-45C1-896F-2B302677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150-374D-493D-98EB-0D56AED0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E9C-1FCC-4583-B9C5-444ADCD6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98E7-2E1D-42AB-B92D-93094F3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AD8C-E8FD-446E-A181-E8FC6C74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DC-F584-4C69-8D70-20BB065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C069-EB65-495B-8FB2-4BD555F4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CF6B-7AEC-46F7-82B2-80ADA7C7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AA2D-26FE-4994-8653-F54B4A09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81250-B3BD-4BD6-B5F6-3811EC34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330D3-8951-4BDB-83A3-C1131CB9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5030-6A21-45C0-9FCD-5582B39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10D4-7BDF-4553-89B8-2D1766B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35D-DA1D-4C63-BE6D-F47A11C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5425-16AF-4DB6-9D45-9B83FCC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A5CB2-462F-4A4C-BDC4-AA7B2C2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A7F0-B971-482F-A1B3-77C2E295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20C0F-B058-4305-82AE-D6BA944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0BCB4-B516-4187-B38C-9BC33F6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48D6-D5AD-4A13-85C5-8CA9151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421-4F57-4564-9822-2315E29C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BC3-9B1B-4512-BEAF-BAD9DAF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FC00E-534B-42B3-9323-E22B7FBD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CA74-C8DB-4A76-B9C0-B319D52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50F4-C40D-46C3-A0E8-E8DC0BFD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F4C8-78A8-465D-94F3-92F9C49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ED7-E8C7-4BAF-992E-AF2CF9B9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31D19-8553-4C78-946A-52D1D54D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CC56-1778-44CC-9AF2-E6DF9D80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BD3-5151-43AF-8B27-5AB48C8A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0CEA-1328-4AD3-89D9-04AEF82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D379-E045-4DEA-B0F7-077AF6F8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5B583-BAD7-41E0-8E9B-9CC13DB2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0DBD-D207-411F-BBCB-6C53146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5277-CF08-483E-A69C-CED682CEB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618-4A90-4887-B2A5-96C2EBBF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DE7-8FEC-455B-8DDA-3D191832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E3A-81D5-416D-A886-FF6E320FD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783959"/>
            <a:ext cx="5224030" cy="1770899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CryptoAnalyzer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93325-C093-4F8B-8B61-BD26CCDB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23345"/>
            <a:ext cx="5295877" cy="2775412"/>
          </a:xfrm>
        </p:spPr>
        <p:txBody>
          <a:bodyPr anchor="t">
            <a:normAutofit fontScale="85000" lnSpcReduction="20000"/>
          </a:bodyPr>
          <a:lstStyle/>
          <a:p>
            <a:pPr algn="l"/>
            <a:endParaRPr lang="en-US" sz="2000" dirty="0"/>
          </a:p>
          <a:p>
            <a:r>
              <a:rPr lang="en-US" sz="4800" b="1" dirty="0"/>
              <a:t>Analysis on Bitcoin Trading History</a:t>
            </a:r>
          </a:p>
          <a:p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4300" dirty="0"/>
              <a:t>				Team 8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itcoin image">
            <a:extLst>
              <a:ext uri="{FF2B5EF4-FFF2-40B4-BE49-F238E27FC236}">
                <a16:creationId xmlns:a16="http://schemas.microsoft.com/office/drawing/2014/main" id="{46C59D0D-83CC-4D80-AF1A-796C5D73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33548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8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C191-8BC2-45AE-AE1A-07CBBF5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Does Bitcoin's trading prices behavior more closely resemble that of a risky asset class or currency?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9F01AE4-D93A-4BF9-ACA3-F308ACFF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71" y="2461688"/>
            <a:ext cx="7714479" cy="3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D3F1-9D13-4CE6-A062-C856701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Is it possible to apply traditional statistical analysis used in analyzing financial security price data series to Bitcoin's trading history?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49808-F990-4ED2-B5D0-5C94E94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277801"/>
            <a:ext cx="5654100" cy="39578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itcoin image">
            <a:extLst>
              <a:ext uri="{FF2B5EF4-FFF2-40B4-BE49-F238E27FC236}">
                <a16:creationId xmlns:a16="http://schemas.microsoft.com/office/drawing/2014/main" id="{A697F7D0-8A86-40E2-8C4F-ED56BD979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EB0AB1-723B-4BF0-A0F0-B2FEFC4124EA}"/>
              </a:ext>
            </a:extLst>
          </p:cNvPr>
          <p:cNvSpPr/>
          <p:nvPr/>
        </p:nvSpPr>
        <p:spPr>
          <a:xfrm>
            <a:off x="6459020" y="2596836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Based on the plot visuals, we can assume Bitcoin follows a normal distribution and therefore, can be analyzed with traditional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952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FFFF"/>
                </a:solidFill>
              </a:rPr>
              <a:t>How does Bitcoin’s return and risk profile compare to other risky assets?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3139-A5A1-482C-BDE9-661FA71F5BF9}"/>
              </a:ext>
            </a:extLst>
          </p:cNvPr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45C05-CF92-4DE3-829B-0835693E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2" y="2481549"/>
            <a:ext cx="4969175" cy="30031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2BEC7-06BA-4258-BA3D-F239EC9C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5" y="2481549"/>
            <a:ext cx="4997151" cy="3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Bitcoin correlated with other asset classes, or is it an idiosyncratic risk factor?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56BCBA-3E29-42D5-B97D-CA7E06FC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" y="2698697"/>
            <a:ext cx="4764912" cy="3467460"/>
          </a:xfrm>
          <a:prstGeom prst="rect">
            <a:avLst/>
          </a:prstGeom>
        </p:spPr>
      </p:pic>
      <p:pic>
        <p:nvPicPr>
          <p:cNvPr id="13" name="Picture 2" descr="Image result for bitcoin image">
            <a:extLst>
              <a:ext uri="{FF2B5EF4-FFF2-40B4-BE49-F238E27FC236}">
                <a16:creationId xmlns:a16="http://schemas.microsoft.com/office/drawing/2014/main" id="{DE557A3F-0E4F-4002-9CCF-85FA66CD6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090CC-8B92-4927-8ED8-CDE61BA23CDD}"/>
              </a:ext>
            </a:extLst>
          </p:cNvPr>
          <p:cNvSpPr/>
          <p:nvPr/>
        </p:nvSpPr>
        <p:spPr>
          <a:xfrm>
            <a:off x="5874328" y="26986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Bitcoin effectively has no discernible correlation with the range of risky assets we selected and over any of the periods we selected.  Bitcoin appears to be a unique idiosyncratic risk factor</a:t>
            </a:r>
          </a:p>
        </p:txBody>
      </p:sp>
    </p:spTree>
    <p:extLst>
      <p:ext uri="{BB962C8B-B14F-4D97-AF65-F5344CB8AC3E}">
        <p14:creationId xmlns:p14="http://schemas.microsoft.com/office/powerpoint/2010/main" val="36172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43486"/>
            <a:ext cx="11139854" cy="1112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Bitcoin’s daily trading history were to continue its pattern and purely price movements are a predictor of future results, what is Bitcoin’s expected forward return, and range of outcomes within a given confidence interval?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714C34-1CFD-4A7B-A4AD-145F5B39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356959"/>
            <a:ext cx="6779030" cy="3772276"/>
          </a:xfrm>
        </p:spPr>
      </p:pic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B032BE6B-ED82-41E4-97C5-4552FB3DF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4AF28D-0B6F-4D4F-8C6E-4AAFBA99270F}"/>
              </a:ext>
            </a:extLst>
          </p:cNvPr>
          <p:cNvSpPr/>
          <p:nvPr/>
        </p:nvSpPr>
        <p:spPr>
          <a:xfrm>
            <a:off x="6750120" y="2811077"/>
            <a:ext cx="49948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95% chance that an initial investment of $10,000 in Bitcoin  will end within the range of $4,330.64 and $78,209.97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would represent a 1-yr forward return as low as negative 56% and as high as positive 682%.</a:t>
            </a:r>
          </a:p>
        </p:txBody>
      </p:sp>
    </p:spTree>
    <p:extLst>
      <p:ext uri="{BB962C8B-B14F-4D97-AF65-F5344CB8AC3E}">
        <p14:creationId xmlns:p14="http://schemas.microsoft.com/office/powerpoint/2010/main" val="30205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13F64-7157-44D2-9504-8DF48EFA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CryptoAnalyzer </vt:lpstr>
      <vt:lpstr>Does Bitcoin's trading prices behavior more closely resemble that of a risky asset class or currency?</vt:lpstr>
      <vt:lpstr>Is it possible to apply traditional statistical analysis used in analyzing financial security price data series to Bitcoin's trading history?</vt:lpstr>
      <vt:lpstr>  How does Bitcoin’s return and risk profile compare to other risky assets?    </vt:lpstr>
      <vt:lpstr>Is Bitcoin correlated with other asset classes, or is it an idiosyncratic risk factor?</vt:lpstr>
      <vt:lpstr>If Bitcoin’s daily trading history were to continue its pattern and purely price movements are a predictor of future results, what is Bitcoin’s expected forward return, and range of outcomes within a given confidence interval?</vt:lpstr>
      <vt:lpstr> Factors that may affect investor sentiment on Bitcoin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CryptoAnalyzer </dc:title>
  <dc:creator>Jennifer Mulroy</dc:creator>
  <cp:lastModifiedBy>Jennifer Mulroy</cp:lastModifiedBy>
  <cp:revision>3</cp:revision>
  <dcterms:created xsi:type="dcterms:W3CDTF">2019-10-22T10:33:47Z</dcterms:created>
  <dcterms:modified xsi:type="dcterms:W3CDTF">2019-10-22T14:27:07Z</dcterms:modified>
</cp:coreProperties>
</file>