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jalla One"/>
      <p:regular r:id="rId16"/>
    </p:embeddedFont>
    <p:embeddedFont>
      <p:font typeface="Barlow Semi Condensed Medium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regular.fntdata"/><Relationship Id="rId16" Type="http://schemas.openxmlformats.org/officeDocument/2006/relationships/font" Target="fonts/FjallaOne-regular.fntdata"/><Relationship Id="rId19" Type="http://schemas.openxmlformats.org/officeDocument/2006/relationships/font" Target="fonts/BarlowSemiCondensedMedium-italic.fntdata"/><Relationship Id="rId18" Type="http://schemas.openxmlformats.org/officeDocument/2006/relationships/font" Target="fonts/BarlowSemi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52c970d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52c970d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552c970d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552c970d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3552c970d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3552c970d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3552c970d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3552c970d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552c970d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552c970d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3552c970d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3552c970d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52c970d2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52c970d2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3552c970d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3552c970d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52c970d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52c970d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Relationship Id="rId4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Relationship Id="rId5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10" y="92426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Data Presentation</a:t>
            </a:r>
            <a:endParaRPr sz="49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070675" y="3721600"/>
            <a:ext cx="34422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Jennifer Nghi M. Nguyen</a:t>
            </a:r>
            <a:endParaRPr sz="2100"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2"/>
          <p:cNvSpPr txBox="1"/>
          <p:nvPr>
            <p:ph type="title"/>
          </p:nvPr>
        </p:nvSpPr>
        <p:spPr>
          <a:xfrm>
            <a:off x="2200700" y="109725"/>
            <a:ext cx="477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CTQ/ Disease Burden v. IQ Score</a:t>
            </a:r>
            <a:endParaRPr/>
          </a:p>
        </p:txBody>
      </p:sp>
      <p:sp>
        <p:nvSpPr>
          <p:cNvPr id="1962" name="Google Shape;1962;p42"/>
          <p:cNvSpPr txBox="1"/>
          <p:nvPr>
            <p:ph idx="1" type="body"/>
          </p:nvPr>
        </p:nvSpPr>
        <p:spPr>
          <a:xfrm>
            <a:off x="4415175" y="2148050"/>
            <a:ext cx="45585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 Score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CTQ2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0.43, meaning there is a m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oderate positive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these two variables.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 Score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 Burden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-0.16, indicating a 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weak negative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CTQ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 Burden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-0.24, showing a 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negative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these two variables.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conclusion,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CTQ assessment demonstrate moderate but partially positive relationship to IQ score.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Disease burden demonstrates weaker relationship to IQ score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Overall, the IQ score is more closely aligned with CTQ than with disease burden.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42"/>
          <p:cNvSpPr txBox="1"/>
          <p:nvPr>
            <p:ph type="title"/>
          </p:nvPr>
        </p:nvSpPr>
        <p:spPr>
          <a:xfrm>
            <a:off x="889750" y="639500"/>
            <a:ext cx="7499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H</a:t>
            </a:r>
            <a:r>
              <a:rPr lang="en" sz="1900">
                <a:solidFill>
                  <a:srgbClr val="C27BA0"/>
                </a:solidFill>
              </a:rPr>
              <a:t>ow does the CTQ/Disease Burden assessment relate to the IQ scores? -</a:t>
            </a:r>
            <a:endParaRPr sz="1900">
              <a:solidFill>
                <a:srgbClr val="C27BA0"/>
              </a:solidFill>
            </a:endParaRPr>
          </a:p>
        </p:txBody>
      </p:sp>
      <p:pic>
        <p:nvPicPr>
          <p:cNvPr id="1964" name="Google Shape;19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47" y="1274425"/>
            <a:ext cx="4397801" cy="83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5" name="Google Shape;19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75" y="1215500"/>
            <a:ext cx="3800114" cy="3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3"/>
          <p:cNvSpPr txBox="1"/>
          <p:nvPr>
            <p:ph type="title"/>
          </p:nvPr>
        </p:nvSpPr>
        <p:spPr>
          <a:xfrm>
            <a:off x="2971088" y="184481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  <p:sp>
        <p:nvSpPr>
          <p:cNvPr id="1971" name="Google Shape;1971;p43"/>
          <p:cNvSpPr txBox="1"/>
          <p:nvPr>
            <p:ph idx="1" type="subTitle"/>
          </p:nvPr>
        </p:nvSpPr>
        <p:spPr>
          <a:xfrm>
            <a:off x="2972513" y="261290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 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9250" y="1019650"/>
            <a:ext cx="55149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Tableau, Python, Jupyter notebooks, Excel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Handling Missing data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all missing returned reasons, disease burden, CTQ will be replace with ‘N/A’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disease burden and CTQ &lt;1% → no imputation; ‘N/A’ used to represent missing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Outliers: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42 rows with IQ score &lt; 0 and &gt; 1.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-&gt; replace outliers with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IQ scores 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0.54)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8" name="Google Shape;18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516575"/>
            <a:ext cx="1438800" cy="18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397" y="1705980"/>
            <a:ext cx="1905900" cy="161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675" y="1788813"/>
            <a:ext cx="1754234" cy="14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375" y="3336425"/>
            <a:ext cx="2446826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34"/>
          <p:cNvSpPr txBox="1"/>
          <p:nvPr>
            <p:ph idx="1" type="body"/>
          </p:nvPr>
        </p:nvSpPr>
        <p:spPr>
          <a:xfrm>
            <a:off x="6761900" y="4854075"/>
            <a:ext cx="2355300" cy="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IQ Score distributions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34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Data Preparation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5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899" name="Google Shape;1899;p35"/>
          <p:cNvSpPr txBox="1"/>
          <p:nvPr>
            <p:ph idx="1" type="body"/>
          </p:nvPr>
        </p:nvSpPr>
        <p:spPr>
          <a:xfrm>
            <a:off x="666100" y="1500875"/>
            <a:ext cx="77055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</a:t>
            </a:r>
            <a:r>
              <a:rPr b="1" lang="en"/>
              <a:t> Inconsistent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There are</a:t>
            </a:r>
            <a:r>
              <a:rPr lang="en"/>
              <a:t> text data inconsistencies in return reasons, disease reason, CTQ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Standardize text of return reasons, disease reason, CTQ into consistent format</a:t>
            </a:r>
            <a:endParaRPr/>
          </a:p>
        </p:txBody>
      </p:sp>
      <p:pic>
        <p:nvPicPr>
          <p:cNvPr id="1900" name="Google Shape;19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950" y="2659600"/>
            <a:ext cx="37338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738" y="2628900"/>
            <a:ext cx="26955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00" y="2669125"/>
            <a:ext cx="16954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35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Data Preparation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6"/>
          <p:cNvSpPr txBox="1"/>
          <p:nvPr>
            <p:ph idx="1" type="body"/>
          </p:nvPr>
        </p:nvSpPr>
        <p:spPr>
          <a:xfrm>
            <a:off x="714650" y="1152150"/>
            <a:ext cx="5377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cleaned Returned Reason into 3 main groups: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Human-prone errors including motion, misalignment, anatomy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Technical limitations including: noise, GLC, 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IM-Hardware, Unsupported RA,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Myocardium, Coronaries,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Clinical challenges: Bypass, NCP, Stents,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Tableau for analyzing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Look at distributions &amp; trends of IQ Score using histograms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Look at trends of returned reasons and their categories, which categories have most returned and why and what recommendations we can make from the data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Show interactive visualizations as Tableau dashboards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9" name="Google Shape;19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25" y="1217650"/>
            <a:ext cx="29337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36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911" name="Google Shape;1911;p36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Return Cases Trend Analysis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  <p:sp>
        <p:nvSpPr>
          <p:cNvPr id="1912" name="Google Shape;1912;p36"/>
          <p:cNvSpPr txBox="1"/>
          <p:nvPr>
            <p:ph idx="1" type="body"/>
          </p:nvPr>
        </p:nvSpPr>
        <p:spPr>
          <a:xfrm>
            <a:off x="6413500" y="4340300"/>
            <a:ext cx="2355300" cy="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Returned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Reason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Groups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37" y="1180700"/>
            <a:ext cx="7914775" cy="2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37"/>
          <p:cNvSpPr txBox="1"/>
          <p:nvPr>
            <p:ph type="title"/>
          </p:nvPr>
        </p:nvSpPr>
        <p:spPr>
          <a:xfrm>
            <a:off x="2532888" y="335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</p:txBody>
      </p:sp>
      <p:sp>
        <p:nvSpPr>
          <p:cNvPr id="1919" name="Google Shape;1919;p37"/>
          <p:cNvSpPr txBox="1"/>
          <p:nvPr>
            <p:ph idx="1" type="body"/>
          </p:nvPr>
        </p:nvSpPr>
        <p:spPr>
          <a:xfrm>
            <a:off x="685125" y="3387675"/>
            <a:ext cx="8141400" cy="14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Most returned cases have IQ scores between 0.2–0.45 showing a right-skewed distribution, indicating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primarily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reasons for returned cases are due to low quality scans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37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Are there any trends in why cases are being returned?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75" y="867075"/>
            <a:ext cx="6318150" cy="2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38"/>
          <p:cNvSpPr txBox="1"/>
          <p:nvPr>
            <p:ph idx="1" type="body"/>
          </p:nvPr>
        </p:nvSpPr>
        <p:spPr>
          <a:xfrm>
            <a:off x="685125" y="3789600"/>
            <a:ext cx="77055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F6B26B"/>
                </a:highlight>
                <a:latin typeface="Arial"/>
                <a:ea typeface="Arial"/>
                <a:cs typeface="Arial"/>
                <a:sym typeface="Arial"/>
              </a:rPr>
              <a:t>Human-prone errors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motion and misalignment) account for over 50% of returns.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00C3B1"/>
                </a:highlight>
                <a:latin typeface="Arial"/>
                <a:ea typeface="Arial"/>
                <a:cs typeface="Arial"/>
                <a:sym typeface="Arial"/>
              </a:rPr>
              <a:t>Technical issues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noise, hardware, and low contrast) make up about 17%.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6D9EEB"/>
                </a:highlight>
                <a:latin typeface="Arial"/>
                <a:ea typeface="Arial"/>
                <a:cs typeface="Arial"/>
                <a:sym typeface="Arial"/>
              </a:rPr>
              <a:t>Clinical challenges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stents, bypasses, and NCP)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up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around 20%.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- 9% </a:t>
            </a:r>
            <a:r>
              <a:rPr lang="en">
                <a:solidFill>
                  <a:srgbClr val="000000"/>
                </a:solidFill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rPr>
              <a:t>missing reasons</a:t>
            </a:r>
            <a:endParaRPr/>
          </a:p>
        </p:txBody>
      </p:sp>
      <p:pic>
        <p:nvPicPr>
          <p:cNvPr id="1927" name="Google Shape;19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6728"/>
            <a:ext cx="2315175" cy="2164689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38"/>
          <p:cNvSpPr txBox="1"/>
          <p:nvPr>
            <p:ph type="title"/>
          </p:nvPr>
        </p:nvSpPr>
        <p:spPr>
          <a:xfrm>
            <a:off x="2029450" y="33525"/>
            <a:ext cx="501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8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Are there any trends in why cases are being returned?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39"/>
          <p:cNvSpPr txBox="1"/>
          <p:nvPr>
            <p:ph type="title"/>
          </p:nvPr>
        </p:nvSpPr>
        <p:spPr>
          <a:xfrm>
            <a:off x="2532888" y="1097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9"/>
          <p:cNvSpPr txBox="1"/>
          <p:nvPr>
            <p:ph idx="1" type="body"/>
          </p:nvPr>
        </p:nvSpPr>
        <p:spPr>
          <a:xfrm>
            <a:off x="719250" y="1227300"/>
            <a:ext cx="7705500" cy="3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improving human-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prone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errors: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Reduce motion errors: Coach patients on breath-hold and stillness before scanning; consider sedation for challenging cases.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Address misalignment: Improve scanner setups, calibrations, and technologists trainings to be done properly.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workflow: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protocols: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Adjust scanning protocols to reduce noise and improve contrast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Training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technologists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always log returned reason for understanding purposes.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Prepare for known clinical challenges: Flag patients with stents or bypasses in advance and use tailored protocols.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Return Case Dashboard (</a:t>
            </a: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dashboard</a:t>
            </a: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.twb)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39"/>
          <p:cNvSpPr txBox="1"/>
          <p:nvPr>
            <p:ph type="title"/>
          </p:nvPr>
        </p:nvSpPr>
        <p:spPr>
          <a:xfrm>
            <a:off x="2532888" y="5751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Insight Recommendations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0"/>
          <p:cNvSpPr txBox="1"/>
          <p:nvPr>
            <p:ph idx="1" type="body"/>
          </p:nvPr>
        </p:nvSpPr>
        <p:spPr>
          <a:xfrm>
            <a:off x="801925" y="1045875"/>
            <a:ext cx="7705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Jupyter Notebook for next following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</a:t>
            </a:r>
            <a:r>
              <a:rPr lang="en"/>
              <a:t>Integer encoded CTQ and Disease burden columns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942" name="Google Shape;19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00" y="1810738"/>
            <a:ext cx="2571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175" y="1810750"/>
            <a:ext cx="1524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40"/>
          <p:cNvSpPr txBox="1"/>
          <p:nvPr>
            <p:ph idx="1" type="body"/>
          </p:nvPr>
        </p:nvSpPr>
        <p:spPr>
          <a:xfrm>
            <a:off x="843750" y="2782300"/>
            <a:ext cx="7705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Filter to focus on completed cases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 Clean data and replace missing data with median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 </a:t>
            </a:r>
            <a:r>
              <a:rPr lang="en"/>
              <a:t>Analyze</a:t>
            </a:r>
            <a:r>
              <a:rPr lang="en"/>
              <a:t> spread and </a:t>
            </a:r>
            <a:r>
              <a:rPr lang="en"/>
              <a:t>variability related to IQ Score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Analyze correlation between CTQ, Disease burden  &amp; IQ score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45" name="Google Shape;1945;p40"/>
          <p:cNvSpPr txBox="1"/>
          <p:nvPr>
            <p:ph type="title"/>
          </p:nvPr>
        </p:nvSpPr>
        <p:spPr>
          <a:xfrm>
            <a:off x="2532888" y="335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946" name="Google Shape;1946;p40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CTQ/Disease Burden v. IQ Score</a:t>
            </a:r>
            <a:r>
              <a:rPr lang="en" sz="1900">
                <a:solidFill>
                  <a:srgbClr val="C27BA0"/>
                </a:solidFill>
              </a:rPr>
              <a:t>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1"/>
          <p:cNvSpPr txBox="1"/>
          <p:nvPr>
            <p:ph type="title"/>
          </p:nvPr>
        </p:nvSpPr>
        <p:spPr>
          <a:xfrm>
            <a:off x="2186250" y="133350"/>
            <a:ext cx="477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CTQ/ Disease </a:t>
            </a:r>
            <a:r>
              <a:rPr lang="en"/>
              <a:t>Burden</a:t>
            </a:r>
            <a:r>
              <a:rPr lang="en"/>
              <a:t> v. IQ Score</a:t>
            </a:r>
            <a:endParaRPr/>
          </a:p>
        </p:txBody>
      </p:sp>
      <p:pic>
        <p:nvPicPr>
          <p:cNvPr id="1952" name="Google Shape;19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88" y="1111175"/>
            <a:ext cx="3359325" cy="2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41"/>
          <p:cNvSpPr txBox="1"/>
          <p:nvPr>
            <p:ph idx="1" type="body"/>
          </p:nvPr>
        </p:nvSpPr>
        <p:spPr>
          <a:xfrm>
            <a:off x="665325" y="3542350"/>
            <a:ext cx="3814800" cy="1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 Positive Correlation: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Higher CTQ is associated with higher IQ Scores. As CTQ drops to OK and Borderline, the median and overall IQ Scores decrease.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Excellent CTQ shows a tighter distribution, suggesting consistent image quality.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Borderline has a wider spread, which indicates more variability and poorer image quality.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CTQ is strongly aligned with the quantitative IQ Score — confirming that the visual CT quality rating by analysts matches the IQ Score output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4" name="Google Shape;19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00" y="1173175"/>
            <a:ext cx="3424800" cy="22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41"/>
          <p:cNvSpPr txBox="1"/>
          <p:nvPr>
            <p:ph idx="1" type="body"/>
          </p:nvPr>
        </p:nvSpPr>
        <p:spPr>
          <a:xfrm>
            <a:off x="4875175" y="3587200"/>
            <a:ext cx="36795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Cases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low disease burden tend to have higher scores on average.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As the disease burden goes from low to moderate to high, the scores go down steadily; so, the worse the burden, the lower the typical score.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This suggests a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negative correlation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between disease burden level and the outcome score. However,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variabilities suggest that the correlation are not that cleared.</a:t>
            </a:r>
            <a:endParaRPr b="1" sz="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41"/>
          <p:cNvSpPr txBox="1"/>
          <p:nvPr>
            <p:ph type="title"/>
          </p:nvPr>
        </p:nvSpPr>
        <p:spPr>
          <a:xfrm>
            <a:off x="2528238" y="6501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Spread and Variability</a:t>
            </a:r>
            <a:r>
              <a:rPr lang="en" sz="1900">
                <a:solidFill>
                  <a:srgbClr val="C27BA0"/>
                </a:solidFill>
              </a:rPr>
              <a:t>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