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32918400" cy="21945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8" autoAdjust="0"/>
    <p:restoredTop sz="94660"/>
  </p:normalViewPr>
  <p:slideViewPr>
    <p:cSldViewPr snapToGrid="0">
      <p:cViewPr>
        <p:scale>
          <a:sx n="11" d="100"/>
          <a:sy n="11" d="100"/>
        </p:scale>
        <p:origin x="2501" y="11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B4DD4F-018C-4F06-B9B9-C07029FA4FD4}" type="datetimeFigureOut">
              <a:rPr lang="en-US" smtClean="0"/>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9E84B43-8B86-4C2D-A362-7194E8AEB1DA}" type="slidenum">
              <a:rPr lang="en-US" smtClean="0"/>
              <a:t>‹#›</a:t>
            </a:fld>
            <a:endParaRPr lang="en-US" dirty="0"/>
          </a:p>
        </p:txBody>
      </p:sp>
    </p:spTree>
    <p:extLst>
      <p:ext uri="{BB962C8B-B14F-4D97-AF65-F5344CB8AC3E}">
        <p14:creationId xmlns:p14="http://schemas.microsoft.com/office/powerpoint/2010/main" val="3480245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B4DD4F-018C-4F06-B9B9-C07029FA4FD4}" type="datetimeFigureOut">
              <a:rPr lang="en-US" smtClean="0"/>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9E84B43-8B86-4C2D-A362-7194E8AEB1DA}" type="slidenum">
              <a:rPr lang="en-US" smtClean="0"/>
              <a:t>‹#›</a:t>
            </a:fld>
            <a:endParaRPr lang="en-US" dirty="0"/>
          </a:p>
        </p:txBody>
      </p:sp>
    </p:spTree>
    <p:extLst>
      <p:ext uri="{BB962C8B-B14F-4D97-AF65-F5344CB8AC3E}">
        <p14:creationId xmlns:p14="http://schemas.microsoft.com/office/powerpoint/2010/main" val="2738209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B4DD4F-018C-4F06-B9B9-C07029FA4FD4}" type="datetimeFigureOut">
              <a:rPr lang="en-US" smtClean="0"/>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9E84B43-8B86-4C2D-A362-7194E8AEB1DA}" type="slidenum">
              <a:rPr lang="en-US" smtClean="0"/>
              <a:t>‹#›</a:t>
            </a:fld>
            <a:endParaRPr lang="en-US" dirty="0"/>
          </a:p>
        </p:txBody>
      </p:sp>
    </p:spTree>
    <p:extLst>
      <p:ext uri="{BB962C8B-B14F-4D97-AF65-F5344CB8AC3E}">
        <p14:creationId xmlns:p14="http://schemas.microsoft.com/office/powerpoint/2010/main" val="2805308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B4DD4F-018C-4F06-B9B9-C07029FA4FD4}" type="datetimeFigureOut">
              <a:rPr lang="en-US" smtClean="0"/>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9E84B43-8B86-4C2D-A362-7194E8AEB1DA}" type="slidenum">
              <a:rPr lang="en-US" smtClean="0"/>
              <a:t>‹#›</a:t>
            </a:fld>
            <a:endParaRPr lang="en-US" dirty="0"/>
          </a:p>
        </p:txBody>
      </p:sp>
    </p:spTree>
    <p:extLst>
      <p:ext uri="{BB962C8B-B14F-4D97-AF65-F5344CB8AC3E}">
        <p14:creationId xmlns:p14="http://schemas.microsoft.com/office/powerpoint/2010/main" val="3140988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a:t>Click to edit Master title style</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B4DD4F-018C-4F06-B9B9-C07029FA4FD4}" type="datetimeFigureOut">
              <a:rPr lang="en-US" smtClean="0"/>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9E84B43-8B86-4C2D-A362-7194E8AEB1DA}" type="slidenum">
              <a:rPr lang="en-US" smtClean="0"/>
              <a:t>‹#›</a:t>
            </a:fld>
            <a:endParaRPr lang="en-US" dirty="0"/>
          </a:p>
        </p:txBody>
      </p:sp>
    </p:spTree>
    <p:extLst>
      <p:ext uri="{BB962C8B-B14F-4D97-AF65-F5344CB8AC3E}">
        <p14:creationId xmlns:p14="http://schemas.microsoft.com/office/powerpoint/2010/main" val="2252422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B4DD4F-018C-4F06-B9B9-C07029FA4FD4}" type="datetimeFigureOut">
              <a:rPr lang="en-US" smtClean="0"/>
              <a:t>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9E84B43-8B86-4C2D-A362-7194E8AEB1DA}" type="slidenum">
              <a:rPr lang="en-US" smtClean="0"/>
              <a:t>‹#›</a:t>
            </a:fld>
            <a:endParaRPr lang="en-US" dirty="0"/>
          </a:p>
        </p:txBody>
      </p:sp>
    </p:spTree>
    <p:extLst>
      <p:ext uri="{BB962C8B-B14F-4D97-AF65-F5344CB8AC3E}">
        <p14:creationId xmlns:p14="http://schemas.microsoft.com/office/powerpoint/2010/main" val="2646241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B4DD4F-018C-4F06-B9B9-C07029FA4FD4}" type="datetimeFigureOut">
              <a:rPr lang="en-US" smtClean="0"/>
              <a:t>12/3/2019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9E84B43-8B86-4C2D-A362-7194E8AEB1DA}" type="slidenum">
              <a:rPr lang="en-US" smtClean="0"/>
              <a:t>‹#›</a:t>
            </a:fld>
            <a:endParaRPr lang="en-US" dirty="0"/>
          </a:p>
        </p:txBody>
      </p:sp>
    </p:spTree>
    <p:extLst>
      <p:ext uri="{BB962C8B-B14F-4D97-AF65-F5344CB8AC3E}">
        <p14:creationId xmlns:p14="http://schemas.microsoft.com/office/powerpoint/2010/main" val="3569749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B4DD4F-018C-4F06-B9B9-C07029FA4FD4}" type="datetimeFigureOut">
              <a:rPr lang="en-US" smtClean="0"/>
              <a:t>12/3/2019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9E84B43-8B86-4C2D-A362-7194E8AEB1DA}" type="slidenum">
              <a:rPr lang="en-US" smtClean="0"/>
              <a:t>‹#›</a:t>
            </a:fld>
            <a:endParaRPr lang="en-US" dirty="0"/>
          </a:p>
        </p:txBody>
      </p:sp>
    </p:spTree>
    <p:extLst>
      <p:ext uri="{BB962C8B-B14F-4D97-AF65-F5344CB8AC3E}">
        <p14:creationId xmlns:p14="http://schemas.microsoft.com/office/powerpoint/2010/main" val="4223172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B4DD4F-018C-4F06-B9B9-C07029FA4FD4}" type="datetimeFigureOut">
              <a:rPr lang="en-US" smtClean="0"/>
              <a:t>12/3/2019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9E84B43-8B86-4C2D-A362-7194E8AEB1DA}" type="slidenum">
              <a:rPr lang="en-US" smtClean="0"/>
              <a:t>‹#›</a:t>
            </a:fld>
            <a:endParaRPr lang="en-US" dirty="0"/>
          </a:p>
        </p:txBody>
      </p:sp>
    </p:spTree>
    <p:extLst>
      <p:ext uri="{BB962C8B-B14F-4D97-AF65-F5344CB8AC3E}">
        <p14:creationId xmlns:p14="http://schemas.microsoft.com/office/powerpoint/2010/main" val="415650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82B4DD4F-018C-4F06-B9B9-C07029FA4FD4}" type="datetimeFigureOut">
              <a:rPr lang="en-US" smtClean="0"/>
              <a:t>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9E84B43-8B86-4C2D-A362-7194E8AEB1DA}" type="slidenum">
              <a:rPr lang="en-US" smtClean="0"/>
              <a:t>‹#›</a:t>
            </a:fld>
            <a:endParaRPr lang="en-US" dirty="0"/>
          </a:p>
        </p:txBody>
      </p:sp>
    </p:spTree>
    <p:extLst>
      <p:ext uri="{BB962C8B-B14F-4D97-AF65-F5344CB8AC3E}">
        <p14:creationId xmlns:p14="http://schemas.microsoft.com/office/powerpoint/2010/main" val="1588166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dirty="0"/>
              <a:t>Click icon to add picture</a:t>
            </a:r>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82B4DD4F-018C-4F06-B9B9-C07029FA4FD4}" type="datetimeFigureOut">
              <a:rPr lang="en-US" smtClean="0"/>
              <a:t>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9E84B43-8B86-4C2D-A362-7194E8AEB1DA}" type="slidenum">
              <a:rPr lang="en-US" smtClean="0"/>
              <a:t>‹#›</a:t>
            </a:fld>
            <a:endParaRPr lang="en-US" dirty="0"/>
          </a:p>
        </p:txBody>
      </p:sp>
    </p:spTree>
    <p:extLst>
      <p:ext uri="{BB962C8B-B14F-4D97-AF65-F5344CB8AC3E}">
        <p14:creationId xmlns:p14="http://schemas.microsoft.com/office/powerpoint/2010/main" val="3159301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82B4DD4F-018C-4F06-B9B9-C07029FA4FD4}" type="datetimeFigureOut">
              <a:rPr lang="en-US" smtClean="0"/>
              <a:t>12/3/2019</a:t>
            </a:fld>
            <a:endParaRPr lang="en-US" dirty="0"/>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D9E84B43-8B86-4C2D-A362-7194E8AEB1DA}" type="slidenum">
              <a:rPr lang="en-US" smtClean="0"/>
              <a:t>‹#›</a:t>
            </a:fld>
            <a:endParaRPr lang="en-US" dirty="0"/>
          </a:p>
        </p:txBody>
      </p:sp>
    </p:spTree>
    <p:extLst>
      <p:ext uri="{BB962C8B-B14F-4D97-AF65-F5344CB8AC3E}">
        <p14:creationId xmlns:p14="http://schemas.microsoft.com/office/powerpoint/2010/main" val="242116733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5BF5E-0895-4644-AB30-137EB4DE0B35}"/>
              </a:ext>
            </a:extLst>
          </p:cNvPr>
          <p:cNvSpPr>
            <a:spLocks noGrp="1"/>
          </p:cNvSpPr>
          <p:nvPr>
            <p:ph type="ctrTitle"/>
          </p:nvPr>
        </p:nvSpPr>
        <p:spPr>
          <a:xfrm>
            <a:off x="177648" y="175849"/>
            <a:ext cx="32575500" cy="2109679"/>
          </a:xfrm>
          <a:solidFill>
            <a:schemeClr val="accent5"/>
          </a:solidFill>
        </p:spPr>
        <p:txBody>
          <a:bodyPr anchor="t">
            <a:normAutofit/>
          </a:bodyPr>
          <a:lstStyle/>
          <a:p>
            <a:pPr lvl="0" defTabSz="457200">
              <a:lnSpc>
                <a:spcPct val="100000"/>
              </a:lnSpc>
              <a:spcBef>
                <a:spcPts val="0"/>
              </a:spcBef>
            </a:pPr>
            <a:r>
              <a:rPr lang="en-US" sz="7200" b="1" spc="-150" dirty="0">
                <a:solidFill>
                  <a:schemeClr val="bg1"/>
                </a:solidFill>
                <a:effectLst>
                  <a:outerShdw blurRad="38100" dist="38100" dir="2700000" algn="tl">
                    <a:srgbClr val="000000">
                      <a:alpha val="43137"/>
                    </a:srgbClr>
                  </a:outerShdw>
                </a:effectLst>
                <a:latin typeface="+mn-lt"/>
              </a:rPr>
              <a:t>Detection of Question Sincerity on Online Forums</a:t>
            </a:r>
            <a:br>
              <a:rPr lang="en-US" sz="7200" b="1" spc="-150" dirty="0">
                <a:solidFill>
                  <a:schemeClr val="bg1"/>
                </a:solidFill>
                <a:effectLst>
                  <a:outerShdw blurRad="38100" dist="38100" dir="2700000" algn="tl">
                    <a:srgbClr val="000000">
                      <a:alpha val="43137"/>
                    </a:srgbClr>
                  </a:outerShdw>
                </a:effectLst>
                <a:latin typeface="+mn-lt"/>
              </a:rPr>
            </a:br>
            <a:r>
              <a:rPr lang="en-US" sz="4400" b="1" dirty="0">
                <a:solidFill>
                  <a:schemeClr val="accent5">
                    <a:lumMod val="50000"/>
                  </a:schemeClr>
                </a:solidFill>
                <a:effectLst>
                  <a:outerShdw blurRad="38100" dist="38100" dir="2700000" algn="tl">
                    <a:srgbClr val="000000">
                      <a:alpha val="43137"/>
                    </a:srgbClr>
                  </a:outerShdw>
                </a:effectLst>
                <a:ea typeface="+mn-ea"/>
                <a:cs typeface="+mn-cs"/>
              </a:rPr>
              <a:t>Kate Bosshart &amp; </a:t>
            </a:r>
            <a:r>
              <a:rPr lang="en-US" sz="4400" b="1" dirty="0" err="1">
                <a:solidFill>
                  <a:schemeClr val="accent5">
                    <a:lumMod val="50000"/>
                  </a:schemeClr>
                </a:solidFill>
                <a:effectLst>
                  <a:outerShdw blurRad="38100" dist="38100" dir="2700000" algn="tl">
                    <a:srgbClr val="000000">
                      <a:alpha val="43137"/>
                    </a:srgbClr>
                  </a:outerShdw>
                </a:effectLst>
                <a:ea typeface="+mn-ea"/>
                <a:cs typeface="+mn-cs"/>
              </a:rPr>
              <a:t>Siyao</a:t>
            </a:r>
            <a:r>
              <a:rPr lang="en-US" sz="4400" b="1" dirty="0">
                <a:solidFill>
                  <a:schemeClr val="accent5">
                    <a:lumMod val="50000"/>
                  </a:schemeClr>
                </a:solidFill>
                <a:effectLst>
                  <a:outerShdw blurRad="38100" dist="38100" dir="2700000" algn="tl">
                    <a:srgbClr val="000000">
                      <a:alpha val="43137"/>
                    </a:srgbClr>
                  </a:outerShdw>
                </a:effectLst>
                <a:ea typeface="+mn-ea"/>
                <a:cs typeface="+mn-cs"/>
              </a:rPr>
              <a:t> Peng, Georgetown University </a:t>
            </a:r>
            <a:endParaRPr lang="en-US" sz="7200" b="1" spc="-150" dirty="0">
              <a:solidFill>
                <a:schemeClr val="accent5">
                  <a:lumMod val="50000"/>
                </a:schemeClr>
              </a:solidFill>
              <a:effectLst>
                <a:outerShdw blurRad="38100" dist="38100" dir="2700000" algn="tl">
                  <a:srgbClr val="000000">
                    <a:alpha val="43137"/>
                  </a:srgbClr>
                </a:outerShdw>
              </a:effectLst>
              <a:latin typeface="+mn-lt"/>
            </a:endParaRPr>
          </a:p>
        </p:txBody>
      </p:sp>
      <p:sp>
        <p:nvSpPr>
          <p:cNvPr id="3" name="Subtitle 2">
            <a:extLst>
              <a:ext uri="{FF2B5EF4-FFF2-40B4-BE49-F238E27FC236}">
                <a16:creationId xmlns:a16="http://schemas.microsoft.com/office/drawing/2014/main" id="{75D2B388-A25C-4799-8112-885E5C09DED7}"/>
              </a:ext>
            </a:extLst>
          </p:cNvPr>
          <p:cNvSpPr>
            <a:spLocks noGrp="1"/>
          </p:cNvSpPr>
          <p:nvPr>
            <p:ph type="subTitle" idx="1"/>
          </p:nvPr>
        </p:nvSpPr>
        <p:spPr>
          <a:xfrm>
            <a:off x="142874" y="2419729"/>
            <a:ext cx="9340645" cy="731520"/>
          </a:xfrm>
          <a:solidFill>
            <a:schemeClr val="accent5">
              <a:lumMod val="40000"/>
              <a:lumOff val="60000"/>
            </a:schemeClr>
          </a:solidFill>
        </p:spPr>
        <p:txBody>
          <a:bodyPr anchor="ctr">
            <a:normAutofit fontScale="92500" lnSpcReduction="10000"/>
          </a:bodyPr>
          <a:lstStyle/>
          <a:p>
            <a:r>
              <a:rPr lang="en-US" sz="5400" b="1" dirty="0">
                <a:solidFill>
                  <a:schemeClr val="accent5"/>
                </a:solidFill>
              </a:rPr>
              <a:t>ABSTRACT</a:t>
            </a:r>
          </a:p>
        </p:txBody>
      </p:sp>
      <p:sp>
        <p:nvSpPr>
          <p:cNvPr id="4" name="Subtitle 2">
            <a:extLst>
              <a:ext uri="{FF2B5EF4-FFF2-40B4-BE49-F238E27FC236}">
                <a16:creationId xmlns:a16="http://schemas.microsoft.com/office/drawing/2014/main" id="{89A989AD-13F9-4CB8-A1F7-049E2FF9036C}"/>
              </a:ext>
            </a:extLst>
          </p:cNvPr>
          <p:cNvSpPr txBox="1">
            <a:spLocks/>
          </p:cNvSpPr>
          <p:nvPr/>
        </p:nvSpPr>
        <p:spPr>
          <a:xfrm>
            <a:off x="142874" y="9465947"/>
            <a:ext cx="9340645" cy="731520"/>
          </a:xfrm>
          <a:prstGeom prst="rect">
            <a:avLst/>
          </a:prstGeom>
          <a:solidFill>
            <a:schemeClr val="accent5">
              <a:lumMod val="40000"/>
              <a:lumOff val="60000"/>
            </a:schemeClr>
          </a:solidFill>
        </p:spPr>
        <p:txBody>
          <a:bodyPr vert="horz" lIns="91440" tIns="45720" rIns="91440" bIns="45720" rtlCol="0" anchor="ctr">
            <a:normAutofit fontScale="92500" lnSpcReduction="10000"/>
          </a:bodyPr>
          <a:lstStyle>
            <a:lvl1pPr marL="0" indent="0" algn="ctr" defTabSz="2926080" rtl="0" eaLnBrk="1" latinLnBrk="0" hangingPunct="1">
              <a:lnSpc>
                <a:spcPct val="90000"/>
              </a:lnSpc>
              <a:spcBef>
                <a:spcPts val="3200"/>
              </a:spcBef>
              <a:buFont typeface="Arial" panose="020B0604020202020204" pitchFamily="34" charset="0"/>
              <a:buNone/>
              <a:defRPr sz="7680" kern="1200">
                <a:solidFill>
                  <a:schemeClr val="tx1"/>
                </a:solidFill>
                <a:latin typeface="+mn-lt"/>
                <a:ea typeface="+mn-ea"/>
                <a:cs typeface="+mn-cs"/>
              </a:defRPr>
            </a:lvl1pPr>
            <a:lvl2pPr marL="1463040" indent="0" algn="ctr" defTabSz="2926080" rtl="0" eaLnBrk="1" latinLnBrk="0" hangingPunct="1">
              <a:lnSpc>
                <a:spcPct val="90000"/>
              </a:lnSpc>
              <a:spcBef>
                <a:spcPts val="1600"/>
              </a:spcBef>
              <a:buFont typeface="Arial" panose="020B0604020202020204" pitchFamily="34" charset="0"/>
              <a:buNone/>
              <a:defRPr sz="6400" kern="1200">
                <a:solidFill>
                  <a:schemeClr val="tx1"/>
                </a:solidFill>
                <a:latin typeface="+mn-lt"/>
                <a:ea typeface="+mn-ea"/>
                <a:cs typeface="+mn-cs"/>
              </a:defRPr>
            </a:lvl2pPr>
            <a:lvl3pPr marL="2926080" indent="0" algn="ctr" defTabSz="2926080" rtl="0" eaLnBrk="1" latinLnBrk="0" hangingPunct="1">
              <a:lnSpc>
                <a:spcPct val="90000"/>
              </a:lnSpc>
              <a:spcBef>
                <a:spcPts val="1600"/>
              </a:spcBef>
              <a:buFont typeface="Arial" panose="020B0604020202020204" pitchFamily="34" charset="0"/>
              <a:buNone/>
              <a:defRPr sz="5760" kern="1200">
                <a:solidFill>
                  <a:schemeClr val="tx1"/>
                </a:solidFill>
                <a:latin typeface="+mn-lt"/>
                <a:ea typeface="+mn-ea"/>
                <a:cs typeface="+mn-cs"/>
              </a:defRPr>
            </a:lvl3pPr>
            <a:lvl4pPr marL="4389120" indent="0" algn="ctr" defTabSz="2926080" rtl="0" eaLnBrk="1" latinLnBrk="0" hangingPunct="1">
              <a:lnSpc>
                <a:spcPct val="90000"/>
              </a:lnSpc>
              <a:spcBef>
                <a:spcPts val="1600"/>
              </a:spcBef>
              <a:buFont typeface="Arial" panose="020B0604020202020204" pitchFamily="34" charset="0"/>
              <a:buNone/>
              <a:defRPr sz="5120" kern="1200">
                <a:solidFill>
                  <a:schemeClr val="tx1"/>
                </a:solidFill>
                <a:latin typeface="+mn-lt"/>
                <a:ea typeface="+mn-ea"/>
                <a:cs typeface="+mn-cs"/>
              </a:defRPr>
            </a:lvl4pPr>
            <a:lvl5pPr marL="5852160" indent="0" algn="ctr" defTabSz="2926080" rtl="0" eaLnBrk="1" latinLnBrk="0" hangingPunct="1">
              <a:lnSpc>
                <a:spcPct val="90000"/>
              </a:lnSpc>
              <a:spcBef>
                <a:spcPts val="1600"/>
              </a:spcBef>
              <a:buFont typeface="Arial" panose="020B0604020202020204" pitchFamily="34" charset="0"/>
              <a:buNone/>
              <a:defRPr sz="5120" kern="1200">
                <a:solidFill>
                  <a:schemeClr val="tx1"/>
                </a:solidFill>
                <a:latin typeface="+mn-lt"/>
                <a:ea typeface="+mn-ea"/>
                <a:cs typeface="+mn-cs"/>
              </a:defRPr>
            </a:lvl5pPr>
            <a:lvl6pPr marL="7315200" indent="0" algn="ctr" defTabSz="2926080" rtl="0" eaLnBrk="1" latinLnBrk="0" hangingPunct="1">
              <a:lnSpc>
                <a:spcPct val="90000"/>
              </a:lnSpc>
              <a:spcBef>
                <a:spcPts val="1600"/>
              </a:spcBef>
              <a:buFont typeface="Arial" panose="020B0604020202020204" pitchFamily="34" charset="0"/>
              <a:buNone/>
              <a:defRPr sz="5120" kern="1200">
                <a:solidFill>
                  <a:schemeClr val="tx1"/>
                </a:solidFill>
                <a:latin typeface="+mn-lt"/>
                <a:ea typeface="+mn-ea"/>
                <a:cs typeface="+mn-cs"/>
              </a:defRPr>
            </a:lvl6pPr>
            <a:lvl7pPr marL="8778240" indent="0" algn="ctr" defTabSz="2926080" rtl="0" eaLnBrk="1" latinLnBrk="0" hangingPunct="1">
              <a:lnSpc>
                <a:spcPct val="90000"/>
              </a:lnSpc>
              <a:spcBef>
                <a:spcPts val="1600"/>
              </a:spcBef>
              <a:buFont typeface="Arial" panose="020B0604020202020204" pitchFamily="34" charset="0"/>
              <a:buNone/>
              <a:defRPr sz="5120" kern="1200">
                <a:solidFill>
                  <a:schemeClr val="tx1"/>
                </a:solidFill>
                <a:latin typeface="+mn-lt"/>
                <a:ea typeface="+mn-ea"/>
                <a:cs typeface="+mn-cs"/>
              </a:defRPr>
            </a:lvl7pPr>
            <a:lvl8pPr marL="10241280" indent="0" algn="ctr" defTabSz="2926080" rtl="0" eaLnBrk="1" latinLnBrk="0" hangingPunct="1">
              <a:lnSpc>
                <a:spcPct val="90000"/>
              </a:lnSpc>
              <a:spcBef>
                <a:spcPts val="1600"/>
              </a:spcBef>
              <a:buFont typeface="Arial" panose="020B0604020202020204" pitchFamily="34" charset="0"/>
              <a:buNone/>
              <a:defRPr sz="5120" kern="1200">
                <a:solidFill>
                  <a:schemeClr val="tx1"/>
                </a:solidFill>
                <a:latin typeface="+mn-lt"/>
                <a:ea typeface="+mn-ea"/>
                <a:cs typeface="+mn-cs"/>
              </a:defRPr>
            </a:lvl8pPr>
            <a:lvl9pPr marL="11704320" indent="0" algn="ctr" defTabSz="2926080" rtl="0" eaLnBrk="1" latinLnBrk="0" hangingPunct="1">
              <a:lnSpc>
                <a:spcPct val="90000"/>
              </a:lnSpc>
              <a:spcBef>
                <a:spcPts val="1600"/>
              </a:spcBef>
              <a:buFont typeface="Arial" panose="020B0604020202020204" pitchFamily="34" charset="0"/>
              <a:buNone/>
              <a:defRPr sz="5120" kern="1200">
                <a:solidFill>
                  <a:schemeClr val="tx1"/>
                </a:solidFill>
                <a:latin typeface="+mn-lt"/>
                <a:ea typeface="+mn-ea"/>
                <a:cs typeface="+mn-cs"/>
              </a:defRPr>
            </a:lvl9pPr>
          </a:lstStyle>
          <a:p>
            <a:r>
              <a:rPr lang="en-US" sz="5400" b="1" dirty="0">
                <a:solidFill>
                  <a:schemeClr val="accent5"/>
                </a:solidFill>
              </a:rPr>
              <a:t>INTRODUCTION</a:t>
            </a:r>
          </a:p>
        </p:txBody>
      </p:sp>
      <p:sp>
        <p:nvSpPr>
          <p:cNvPr id="6" name="Subtitle 2">
            <a:extLst>
              <a:ext uri="{FF2B5EF4-FFF2-40B4-BE49-F238E27FC236}">
                <a16:creationId xmlns:a16="http://schemas.microsoft.com/office/drawing/2014/main" id="{1A7D7636-B269-45A0-88CF-5391AF7A140E}"/>
              </a:ext>
            </a:extLst>
          </p:cNvPr>
          <p:cNvSpPr txBox="1">
            <a:spLocks/>
          </p:cNvSpPr>
          <p:nvPr/>
        </p:nvSpPr>
        <p:spPr>
          <a:xfrm>
            <a:off x="9607398" y="2419729"/>
            <a:ext cx="13716000" cy="731520"/>
          </a:xfrm>
          <a:prstGeom prst="rect">
            <a:avLst/>
          </a:prstGeom>
          <a:solidFill>
            <a:schemeClr val="accent5">
              <a:lumMod val="40000"/>
              <a:lumOff val="60000"/>
            </a:schemeClr>
          </a:solidFill>
        </p:spPr>
        <p:txBody>
          <a:bodyPr vert="horz" lIns="91440" tIns="45720" rIns="91440" bIns="45720" rtlCol="0" anchor="ctr">
            <a:normAutofit fontScale="92500" lnSpcReduction="10000"/>
          </a:bodyPr>
          <a:lstStyle>
            <a:lvl1pPr marL="0" indent="0" algn="ctr" defTabSz="2926080" rtl="0" eaLnBrk="1" latinLnBrk="0" hangingPunct="1">
              <a:lnSpc>
                <a:spcPct val="90000"/>
              </a:lnSpc>
              <a:spcBef>
                <a:spcPts val="3200"/>
              </a:spcBef>
              <a:buFont typeface="Arial" panose="020B0604020202020204" pitchFamily="34" charset="0"/>
              <a:buNone/>
              <a:defRPr sz="7680" kern="1200">
                <a:solidFill>
                  <a:schemeClr val="tx1"/>
                </a:solidFill>
                <a:latin typeface="+mn-lt"/>
                <a:ea typeface="+mn-ea"/>
                <a:cs typeface="+mn-cs"/>
              </a:defRPr>
            </a:lvl1pPr>
            <a:lvl2pPr marL="1463040" indent="0" algn="ctr" defTabSz="2926080" rtl="0" eaLnBrk="1" latinLnBrk="0" hangingPunct="1">
              <a:lnSpc>
                <a:spcPct val="90000"/>
              </a:lnSpc>
              <a:spcBef>
                <a:spcPts val="1600"/>
              </a:spcBef>
              <a:buFont typeface="Arial" panose="020B0604020202020204" pitchFamily="34" charset="0"/>
              <a:buNone/>
              <a:defRPr sz="6400" kern="1200">
                <a:solidFill>
                  <a:schemeClr val="tx1"/>
                </a:solidFill>
                <a:latin typeface="+mn-lt"/>
                <a:ea typeface="+mn-ea"/>
                <a:cs typeface="+mn-cs"/>
              </a:defRPr>
            </a:lvl2pPr>
            <a:lvl3pPr marL="2926080" indent="0" algn="ctr" defTabSz="2926080" rtl="0" eaLnBrk="1" latinLnBrk="0" hangingPunct="1">
              <a:lnSpc>
                <a:spcPct val="90000"/>
              </a:lnSpc>
              <a:spcBef>
                <a:spcPts val="1600"/>
              </a:spcBef>
              <a:buFont typeface="Arial" panose="020B0604020202020204" pitchFamily="34" charset="0"/>
              <a:buNone/>
              <a:defRPr sz="5760" kern="1200">
                <a:solidFill>
                  <a:schemeClr val="tx1"/>
                </a:solidFill>
                <a:latin typeface="+mn-lt"/>
                <a:ea typeface="+mn-ea"/>
                <a:cs typeface="+mn-cs"/>
              </a:defRPr>
            </a:lvl3pPr>
            <a:lvl4pPr marL="4389120" indent="0" algn="ctr" defTabSz="2926080" rtl="0" eaLnBrk="1" latinLnBrk="0" hangingPunct="1">
              <a:lnSpc>
                <a:spcPct val="90000"/>
              </a:lnSpc>
              <a:spcBef>
                <a:spcPts val="1600"/>
              </a:spcBef>
              <a:buFont typeface="Arial" panose="020B0604020202020204" pitchFamily="34" charset="0"/>
              <a:buNone/>
              <a:defRPr sz="5120" kern="1200">
                <a:solidFill>
                  <a:schemeClr val="tx1"/>
                </a:solidFill>
                <a:latin typeface="+mn-lt"/>
                <a:ea typeface="+mn-ea"/>
                <a:cs typeface="+mn-cs"/>
              </a:defRPr>
            </a:lvl4pPr>
            <a:lvl5pPr marL="5852160" indent="0" algn="ctr" defTabSz="2926080" rtl="0" eaLnBrk="1" latinLnBrk="0" hangingPunct="1">
              <a:lnSpc>
                <a:spcPct val="90000"/>
              </a:lnSpc>
              <a:spcBef>
                <a:spcPts val="1600"/>
              </a:spcBef>
              <a:buFont typeface="Arial" panose="020B0604020202020204" pitchFamily="34" charset="0"/>
              <a:buNone/>
              <a:defRPr sz="5120" kern="1200">
                <a:solidFill>
                  <a:schemeClr val="tx1"/>
                </a:solidFill>
                <a:latin typeface="+mn-lt"/>
                <a:ea typeface="+mn-ea"/>
                <a:cs typeface="+mn-cs"/>
              </a:defRPr>
            </a:lvl5pPr>
            <a:lvl6pPr marL="7315200" indent="0" algn="ctr" defTabSz="2926080" rtl="0" eaLnBrk="1" latinLnBrk="0" hangingPunct="1">
              <a:lnSpc>
                <a:spcPct val="90000"/>
              </a:lnSpc>
              <a:spcBef>
                <a:spcPts val="1600"/>
              </a:spcBef>
              <a:buFont typeface="Arial" panose="020B0604020202020204" pitchFamily="34" charset="0"/>
              <a:buNone/>
              <a:defRPr sz="5120" kern="1200">
                <a:solidFill>
                  <a:schemeClr val="tx1"/>
                </a:solidFill>
                <a:latin typeface="+mn-lt"/>
                <a:ea typeface="+mn-ea"/>
                <a:cs typeface="+mn-cs"/>
              </a:defRPr>
            </a:lvl6pPr>
            <a:lvl7pPr marL="8778240" indent="0" algn="ctr" defTabSz="2926080" rtl="0" eaLnBrk="1" latinLnBrk="0" hangingPunct="1">
              <a:lnSpc>
                <a:spcPct val="90000"/>
              </a:lnSpc>
              <a:spcBef>
                <a:spcPts val="1600"/>
              </a:spcBef>
              <a:buFont typeface="Arial" panose="020B0604020202020204" pitchFamily="34" charset="0"/>
              <a:buNone/>
              <a:defRPr sz="5120" kern="1200">
                <a:solidFill>
                  <a:schemeClr val="tx1"/>
                </a:solidFill>
                <a:latin typeface="+mn-lt"/>
                <a:ea typeface="+mn-ea"/>
                <a:cs typeface="+mn-cs"/>
              </a:defRPr>
            </a:lvl7pPr>
            <a:lvl8pPr marL="10241280" indent="0" algn="ctr" defTabSz="2926080" rtl="0" eaLnBrk="1" latinLnBrk="0" hangingPunct="1">
              <a:lnSpc>
                <a:spcPct val="90000"/>
              </a:lnSpc>
              <a:spcBef>
                <a:spcPts val="1600"/>
              </a:spcBef>
              <a:buFont typeface="Arial" panose="020B0604020202020204" pitchFamily="34" charset="0"/>
              <a:buNone/>
              <a:defRPr sz="5120" kern="1200">
                <a:solidFill>
                  <a:schemeClr val="tx1"/>
                </a:solidFill>
                <a:latin typeface="+mn-lt"/>
                <a:ea typeface="+mn-ea"/>
                <a:cs typeface="+mn-cs"/>
              </a:defRPr>
            </a:lvl8pPr>
            <a:lvl9pPr marL="11704320" indent="0" algn="ctr" defTabSz="2926080" rtl="0" eaLnBrk="1" latinLnBrk="0" hangingPunct="1">
              <a:lnSpc>
                <a:spcPct val="90000"/>
              </a:lnSpc>
              <a:spcBef>
                <a:spcPts val="1600"/>
              </a:spcBef>
              <a:buFont typeface="Arial" panose="020B0604020202020204" pitchFamily="34" charset="0"/>
              <a:buNone/>
              <a:defRPr sz="5120" kern="1200">
                <a:solidFill>
                  <a:schemeClr val="tx1"/>
                </a:solidFill>
                <a:latin typeface="+mn-lt"/>
                <a:ea typeface="+mn-ea"/>
                <a:cs typeface="+mn-cs"/>
              </a:defRPr>
            </a:lvl9pPr>
          </a:lstStyle>
          <a:p>
            <a:r>
              <a:rPr lang="en-US" sz="5400" b="1" dirty="0">
                <a:solidFill>
                  <a:schemeClr val="accent5"/>
                </a:solidFill>
              </a:rPr>
              <a:t>DESCRIPTION OF DATA</a:t>
            </a:r>
          </a:p>
        </p:txBody>
      </p:sp>
      <p:sp>
        <p:nvSpPr>
          <p:cNvPr id="8" name="Subtitle 2">
            <a:extLst>
              <a:ext uri="{FF2B5EF4-FFF2-40B4-BE49-F238E27FC236}">
                <a16:creationId xmlns:a16="http://schemas.microsoft.com/office/drawing/2014/main" id="{4CF265AF-269C-4C47-A5C7-D456439C62CA}"/>
              </a:ext>
            </a:extLst>
          </p:cNvPr>
          <p:cNvSpPr txBox="1">
            <a:spLocks/>
          </p:cNvSpPr>
          <p:nvPr/>
        </p:nvSpPr>
        <p:spPr>
          <a:xfrm>
            <a:off x="23609148" y="2419729"/>
            <a:ext cx="9144000" cy="731520"/>
          </a:xfrm>
          <a:prstGeom prst="rect">
            <a:avLst/>
          </a:prstGeom>
          <a:solidFill>
            <a:schemeClr val="accent5">
              <a:lumMod val="40000"/>
              <a:lumOff val="60000"/>
            </a:schemeClr>
          </a:solidFill>
        </p:spPr>
        <p:txBody>
          <a:bodyPr vert="horz" lIns="91440" tIns="45720" rIns="91440" bIns="45720" rtlCol="0" anchor="ctr">
            <a:normAutofit fontScale="92500" lnSpcReduction="10000"/>
          </a:bodyPr>
          <a:lstStyle>
            <a:lvl1pPr marL="0" indent="0" algn="ctr" defTabSz="2926080" rtl="0" eaLnBrk="1" latinLnBrk="0" hangingPunct="1">
              <a:lnSpc>
                <a:spcPct val="90000"/>
              </a:lnSpc>
              <a:spcBef>
                <a:spcPts val="3200"/>
              </a:spcBef>
              <a:buFont typeface="Arial" panose="020B0604020202020204" pitchFamily="34" charset="0"/>
              <a:buNone/>
              <a:defRPr sz="7680" kern="1200">
                <a:solidFill>
                  <a:schemeClr val="tx1"/>
                </a:solidFill>
                <a:latin typeface="+mn-lt"/>
                <a:ea typeface="+mn-ea"/>
                <a:cs typeface="+mn-cs"/>
              </a:defRPr>
            </a:lvl1pPr>
            <a:lvl2pPr marL="1463040" indent="0" algn="ctr" defTabSz="2926080" rtl="0" eaLnBrk="1" latinLnBrk="0" hangingPunct="1">
              <a:lnSpc>
                <a:spcPct val="90000"/>
              </a:lnSpc>
              <a:spcBef>
                <a:spcPts val="1600"/>
              </a:spcBef>
              <a:buFont typeface="Arial" panose="020B0604020202020204" pitchFamily="34" charset="0"/>
              <a:buNone/>
              <a:defRPr sz="6400" kern="1200">
                <a:solidFill>
                  <a:schemeClr val="tx1"/>
                </a:solidFill>
                <a:latin typeface="+mn-lt"/>
                <a:ea typeface="+mn-ea"/>
                <a:cs typeface="+mn-cs"/>
              </a:defRPr>
            </a:lvl2pPr>
            <a:lvl3pPr marL="2926080" indent="0" algn="ctr" defTabSz="2926080" rtl="0" eaLnBrk="1" latinLnBrk="0" hangingPunct="1">
              <a:lnSpc>
                <a:spcPct val="90000"/>
              </a:lnSpc>
              <a:spcBef>
                <a:spcPts val="1600"/>
              </a:spcBef>
              <a:buFont typeface="Arial" panose="020B0604020202020204" pitchFamily="34" charset="0"/>
              <a:buNone/>
              <a:defRPr sz="5760" kern="1200">
                <a:solidFill>
                  <a:schemeClr val="tx1"/>
                </a:solidFill>
                <a:latin typeface="+mn-lt"/>
                <a:ea typeface="+mn-ea"/>
                <a:cs typeface="+mn-cs"/>
              </a:defRPr>
            </a:lvl3pPr>
            <a:lvl4pPr marL="4389120" indent="0" algn="ctr" defTabSz="2926080" rtl="0" eaLnBrk="1" latinLnBrk="0" hangingPunct="1">
              <a:lnSpc>
                <a:spcPct val="90000"/>
              </a:lnSpc>
              <a:spcBef>
                <a:spcPts val="1600"/>
              </a:spcBef>
              <a:buFont typeface="Arial" panose="020B0604020202020204" pitchFamily="34" charset="0"/>
              <a:buNone/>
              <a:defRPr sz="5120" kern="1200">
                <a:solidFill>
                  <a:schemeClr val="tx1"/>
                </a:solidFill>
                <a:latin typeface="+mn-lt"/>
                <a:ea typeface="+mn-ea"/>
                <a:cs typeface="+mn-cs"/>
              </a:defRPr>
            </a:lvl4pPr>
            <a:lvl5pPr marL="5852160" indent="0" algn="ctr" defTabSz="2926080" rtl="0" eaLnBrk="1" latinLnBrk="0" hangingPunct="1">
              <a:lnSpc>
                <a:spcPct val="90000"/>
              </a:lnSpc>
              <a:spcBef>
                <a:spcPts val="1600"/>
              </a:spcBef>
              <a:buFont typeface="Arial" panose="020B0604020202020204" pitchFamily="34" charset="0"/>
              <a:buNone/>
              <a:defRPr sz="5120" kern="1200">
                <a:solidFill>
                  <a:schemeClr val="tx1"/>
                </a:solidFill>
                <a:latin typeface="+mn-lt"/>
                <a:ea typeface="+mn-ea"/>
                <a:cs typeface="+mn-cs"/>
              </a:defRPr>
            </a:lvl5pPr>
            <a:lvl6pPr marL="7315200" indent="0" algn="ctr" defTabSz="2926080" rtl="0" eaLnBrk="1" latinLnBrk="0" hangingPunct="1">
              <a:lnSpc>
                <a:spcPct val="90000"/>
              </a:lnSpc>
              <a:spcBef>
                <a:spcPts val="1600"/>
              </a:spcBef>
              <a:buFont typeface="Arial" panose="020B0604020202020204" pitchFamily="34" charset="0"/>
              <a:buNone/>
              <a:defRPr sz="5120" kern="1200">
                <a:solidFill>
                  <a:schemeClr val="tx1"/>
                </a:solidFill>
                <a:latin typeface="+mn-lt"/>
                <a:ea typeface="+mn-ea"/>
                <a:cs typeface="+mn-cs"/>
              </a:defRPr>
            </a:lvl6pPr>
            <a:lvl7pPr marL="8778240" indent="0" algn="ctr" defTabSz="2926080" rtl="0" eaLnBrk="1" latinLnBrk="0" hangingPunct="1">
              <a:lnSpc>
                <a:spcPct val="90000"/>
              </a:lnSpc>
              <a:spcBef>
                <a:spcPts val="1600"/>
              </a:spcBef>
              <a:buFont typeface="Arial" panose="020B0604020202020204" pitchFamily="34" charset="0"/>
              <a:buNone/>
              <a:defRPr sz="5120" kern="1200">
                <a:solidFill>
                  <a:schemeClr val="tx1"/>
                </a:solidFill>
                <a:latin typeface="+mn-lt"/>
                <a:ea typeface="+mn-ea"/>
                <a:cs typeface="+mn-cs"/>
              </a:defRPr>
            </a:lvl7pPr>
            <a:lvl8pPr marL="10241280" indent="0" algn="ctr" defTabSz="2926080" rtl="0" eaLnBrk="1" latinLnBrk="0" hangingPunct="1">
              <a:lnSpc>
                <a:spcPct val="90000"/>
              </a:lnSpc>
              <a:spcBef>
                <a:spcPts val="1600"/>
              </a:spcBef>
              <a:buFont typeface="Arial" panose="020B0604020202020204" pitchFamily="34" charset="0"/>
              <a:buNone/>
              <a:defRPr sz="5120" kern="1200">
                <a:solidFill>
                  <a:schemeClr val="tx1"/>
                </a:solidFill>
                <a:latin typeface="+mn-lt"/>
                <a:ea typeface="+mn-ea"/>
                <a:cs typeface="+mn-cs"/>
              </a:defRPr>
            </a:lvl8pPr>
            <a:lvl9pPr marL="11704320" indent="0" algn="ctr" defTabSz="2926080" rtl="0" eaLnBrk="1" latinLnBrk="0" hangingPunct="1">
              <a:lnSpc>
                <a:spcPct val="90000"/>
              </a:lnSpc>
              <a:spcBef>
                <a:spcPts val="1600"/>
              </a:spcBef>
              <a:buFont typeface="Arial" panose="020B0604020202020204" pitchFamily="34" charset="0"/>
              <a:buNone/>
              <a:defRPr sz="5120" kern="1200">
                <a:solidFill>
                  <a:schemeClr val="tx1"/>
                </a:solidFill>
                <a:latin typeface="+mn-lt"/>
                <a:ea typeface="+mn-ea"/>
                <a:cs typeface="+mn-cs"/>
              </a:defRPr>
            </a:lvl9pPr>
          </a:lstStyle>
          <a:p>
            <a:r>
              <a:rPr lang="en-US" sz="5400" b="1" dirty="0">
                <a:solidFill>
                  <a:schemeClr val="accent5"/>
                </a:solidFill>
              </a:rPr>
              <a:t>ANALYSIS OF RESULTS</a:t>
            </a:r>
          </a:p>
        </p:txBody>
      </p:sp>
      <p:sp>
        <p:nvSpPr>
          <p:cNvPr id="10" name="TextBox 9">
            <a:extLst>
              <a:ext uri="{FF2B5EF4-FFF2-40B4-BE49-F238E27FC236}">
                <a16:creationId xmlns:a16="http://schemas.microsoft.com/office/drawing/2014/main" id="{4FCEB77D-AFDD-4744-8CF6-6F50B5A6C563}"/>
              </a:ext>
            </a:extLst>
          </p:cNvPr>
          <p:cNvSpPr txBox="1"/>
          <p:nvPr/>
        </p:nvSpPr>
        <p:spPr>
          <a:xfrm>
            <a:off x="282493" y="10283825"/>
            <a:ext cx="6540175" cy="1938992"/>
          </a:xfrm>
          <a:prstGeom prst="rect">
            <a:avLst/>
          </a:prstGeom>
          <a:noFill/>
        </p:spPr>
        <p:txBody>
          <a:bodyPr wrap="square" rtlCol="0">
            <a:spAutoFit/>
          </a:bodyPr>
          <a:lstStyle/>
          <a:p>
            <a:r>
              <a:rPr lang="en-US" sz="3600" b="1" dirty="0">
                <a:solidFill>
                  <a:schemeClr val="accent5">
                    <a:lumMod val="50000"/>
                  </a:schemeClr>
                </a:solidFill>
              </a:rPr>
              <a:t>OVERVIEW     </a:t>
            </a:r>
          </a:p>
          <a:p>
            <a:r>
              <a:rPr lang="en-US" sz="2800" dirty="0"/>
              <a:t>Our project seeks to </a:t>
            </a:r>
            <a:r>
              <a:rPr lang="en-US" sz="2800" b="1" dirty="0">
                <a:solidFill>
                  <a:schemeClr val="accent5">
                    <a:lumMod val="50000"/>
                  </a:schemeClr>
                </a:solidFill>
              </a:rPr>
              <a:t>develop an approach to correctly identify the sincerity of questions posted on online Q&amp;A forums,</a:t>
            </a:r>
            <a:endParaRPr lang="en-US" sz="2800" dirty="0"/>
          </a:p>
        </p:txBody>
      </p:sp>
      <p:sp>
        <p:nvSpPr>
          <p:cNvPr id="11" name="TextBox 10">
            <a:extLst>
              <a:ext uri="{FF2B5EF4-FFF2-40B4-BE49-F238E27FC236}">
                <a16:creationId xmlns:a16="http://schemas.microsoft.com/office/drawing/2014/main" id="{5CFD989E-B6E2-48A7-9643-6F4ECEB03860}"/>
              </a:ext>
            </a:extLst>
          </p:cNvPr>
          <p:cNvSpPr txBox="1"/>
          <p:nvPr/>
        </p:nvSpPr>
        <p:spPr>
          <a:xfrm>
            <a:off x="142875" y="3194037"/>
            <a:ext cx="9309830" cy="5852884"/>
          </a:xfrm>
          <a:prstGeom prst="rect">
            <a:avLst/>
          </a:prstGeom>
          <a:noFill/>
        </p:spPr>
        <p:txBody>
          <a:bodyPr wrap="square" rtlCol="0">
            <a:spAutoFit/>
          </a:bodyPr>
          <a:lstStyle/>
          <a:p>
            <a:pPr>
              <a:lnSpc>
                <a:spcPts val="4100"/>
              </a:lnSpc>
            </a:pPr>
            <a:r>
              <a:rPr lang="en-US" sz="3200" b="1" i="1" dirty="0">
                <a:solidFill>
                  <a:schemeClr val="accent5">
                    <a:lumMod val="50000"/>
                  </a:schemeClr>
                </a:solidFill>
              </a:rPr>
              <a:t>Research was performed to determine whether sincerity of questions posted on online question and answer (Q&amp;A) forums could be systematically and accurately identified. Utilizing a training set of labeled questions sourced from Quora, the data was augmented and cleaned. From there, three neural networks were developed and trained, and then tested on a held-out portion of the dataset. Ultimately, it was determined that an Attention Model was able to successfully flag insincere questions in the training data.</a:t>
            </a:r>
            <a:endParaRPr lang="en-US" sz="2000" b="1" i="1" dirty="0">
              <a:solidFill>
                <a:schemeClr val="accent5">
                  <a:lumMod val="50000"/>
                </a:schemeClr>
              </a:solidFill>
            </a:endParaRPr>
          </a:p>
        </p:txBody>
      </p:sp>
      <p:sp>
        <p:nvSpPr>
          <p:cNvPr id="12" name="TextBox 11">
            <a:extLst>
              <a:ext uri="{FF2B5EF4-FFF2-40B4-BE49-F238E27FC236}">
                <a16:creationId xmlns:a16="http://schemas.microsoft.com/office/drawing/2014/main" id="{03E963C7-0BA7-4864-A3A9-D56E7834BE69}"/>
              </a:ext>
            </a:extLst>
          </p:cNvPr>
          <p:cNvSpPr txBox="1"/>
          <p:nvPr/>
        </p:nvSpPr>
        <p:spPr>
          <a:xfrm>
            <a:off x="9607398" y="3224462"/>
            <a:ext cx="13716000" cy="1815882"/>
          </a:xfrm>
          <a:prstGeom prst="rect">
            <a:avLst/>
          </a:prstGeom>
          <a:noFill/>
        </p:spPr>
        <p:txBody>
          <a:bodyPr wrap="square" rtlCol="0">
            <a:spAutoFit/>
          </a:bodyPr>
          <a:lstStyle/>
          <a:p>
            <a:r>
              <a:rPr lang="en-US" sz="3600" b="1" dirty="0">
                <a:solidFill>
                  <a:schemeClr val="accent5">
                    <a:lumMod val="50000"/>
                  </a:schemeClr>
                </a:solidFill>
              </a:rPr>
              <a:t>DATA EXPLORATION  </a:t>
            </a:r>
            <a:r>
              <a:rPr lang="en-US" sz="2800" dirty="0"/>
              <a:t>Training data pulled from Kaggle contained 1,306,122 rows – each containing a Question ID, Question Text, and indicator of whether the question was as sincere (0) or insincere (1).</a:t>
            </a:r>
          </a:p>
          <a:p>
            <a:endParaRPr lang="en-US" sz="2000" dirty="0"/>
          </a:p>
        </p:txBody>
      </p:sp>
      <p:pic>
        <p:nvPicPr>
          <p:cNvPr id="31" name="Picture 30">
            <a:extLst>
              <a:ext uri="{FF2B5EF4-FFF2-40B4-BE49-F238E27FC236}">
                <a16:creationId xmlns:a16="http://schemas.microsoft.com/office/drawing/2014/main" id="{834398C3-72CA-4352-9F01-72D451159043}"/>
              </a:ext>
            </a:extLst>
          </p:cNvPr>
          <p:cNvPicPr>
            <a:picLocks noChangeAspect="1"/>
          </p:cNvPicPr>
          <p:nvPr/>
        </p:nvPicPr>
        <p:blipFill>
          <a:blip r:embed="rId2"/>
          <a:stretch>
            <a:fillRect/>
          </a:stretch>
        </p:blipFill>
        <p:spPr>
          <a:xfrm>
            <a:off x="7072306" y="10431645"/>
            <a:ext cx="2411213" cy="1604552"/>
          </a:xfrm>
          <a:prstGeom prst="rect">
            <a:avLst/>
          </a:prstGeom>
          <a:ln w="38100">
            <a:solidFill>
              <a:schemeClr val="accent5">
                <a:lumMod val="50000"/>
              </a:schemeClr>
            </a:solidFill>
          </a:ln>
        </p:spPr>
      </p:pic>
      <p:sp>
        <p:nvSpPr>
          <p:cNvPr id="32" name="Subtitle 2">
            <a:extLst>
              <a:ext uri="{FF2B5EF4-FFF2-40B4-BE49-F238E27FC236}">
                <a16:creationId xmlns:a16="http://schemas.microsoft.com/office/drawing/2014/main" id="{327923C6-AD1C-4AEE-BD2E-5CCAE619042E}"/>
              </a:ext>
            </a:extLst>
          </p:cNvPr>
          <p:cNvSpPr txBox="1">
            <a:spLocks/>
          </p:cNvSpPr>
          <p:nvPr/>
        </p:nvSpPr>
        <p:spPr>
          <a:xfrm>
            <a:off x="9607398" y="14666341"/>
            <a:ext cx="13716000" cy="731520"/>
          </a:xfrm>
          <a:prstGeom prst="rect">
            <a:avLst/>
          </a:prstGeom>
          <a:solidFill>
            <a:schemeClr val="accent5">
              <a:lumMod val="40000"/>
              <a:lumOff val="60000"/>
            </a:schemeClr>
          </a:solidFill>
        </p:spPr>
        <p:txBody>
          <a:bodyPr vert="horz" lIns="91440" tIns="45720" rIns="91440" bIns="45720" rtlCol="0" anchor="ctr">
            <a:normAutofit fontScale="92500" lnSpcReduction="10000"/>
          </a:bodyPr>
          <a:lstStyle>
            <a:lvl1pPr marL="0" indent="0" algn="ctr" defTabSz="2926080" rtl="0" eaLnBrk="1" latinLnBrk="0" hangingPunct="1">
              <a:lnSpc>
                <a:spcPct val="90000"/>
              </a:lnSpc>
              <a:spcBef>
                <a:spcPts val="3200"/>
              </a:spcBef>
              <a:buFont typeface="Arial" panose="020B0604020202020204" pitchFamily="34" charset="0"/>
              <a:buNone/>
              <a:defRPr sz="7680" kern="1200">
                <a:solidFill>
                  <a:schemeClr val="tx1"/>
                </a:solidFill>
                <a:latin typeface="+mn-lt"/>
                <a:ea typeface="+mn-ea"/>
                <a:cs typeface="+mn-cs"/>
              </a:defRPr>
            </a:lvl1pPr>
            <a:lvl2pPr marL="1463040" indent="0" algn="ctr" defTabSz="2926080" rtl="0" eaLnBrk="1" latinLnBrk="0" hangingPunct="1">
              <a:lnSpc>
                <a:spcPct val="90000"/>
              </a:lnSpc>
              <a:spcBef>
                <a:spcPts val="1600"/>
              </a:spcBef>
              <a:buFont typeface="Arial" panose="020B0604020202020204" pitchFamily="34" charset="0"/>
              <a:buNone/>
              <a:defRPr sz="6400" kern="1200">
                <a:solidFill>
                  <a:schemeClr val="tx1"/>
                </a:solidFill>
                <a:latin typeface="+mn-lt"/>
                <a:ea typeface="+mn-ea"/>
                <a:cs typeface="+mn-cs"/>
              </a:defRPr>
            </a:lvl2pPr>
            <a:lvl3pPr marL="2926080" indent="0" algn="ctr" defTabSz="2926080" rtl="0" eaLnBrk="1" latinLnBrk="0" hangingPunct="1">
              <a:lnSpc>
                <a:spcPct val="90000"/>
              </a:lnSpc>
              <a:spcBef>
                <a:spcPts val="1600"/>
              </a:spcBef>
              <a:buFont typeface="Arial" panose="020B0604020202020204" pitchFamily="34" charset="0"/>
              <a:buNone/>
              <a:defRPr sz="5760" kern="1200">
                <a:solidFill>
                  <a:schemeClr val="tx1"/>
                </a:solidFill>
                <a:latin typeface="+mn-lt"/>
                <a:ea typeface="+mn-ea"/>
                <a:cs typeface="+mn-cs"/>
              </a:defRPr>
            </a:lvl3pPr>
            <a:lvl4pPr marL="4389120" indent="0" algn="ctr" defTabSz="2926080" rtl="0" eaLnBrk="1" latinLnBrk="0" hangingPunct="1">
              <a:lnSpc>
                <a:spcPct val="90000"/>
              </a:lnSpc>
              <a:spcBef>
                <a:spcPts val="1600"/>
              </a:spcBef>
              <a:buFont typeface="Arial" panose="020B0604020202020204" pitchFamily="34" charset="0"/>
              <a:buNone/>
              <a:defRPr sz="5120" kern="1200">
                <a:solidFill>
                  <a:schemeClr val="tx1"/>
                </a:solidFill>
                <a:latin typeface="+mn-lt"/>
                <a:ea typeface="+mn-ea"/>
                <a:cs typeface="+mn-cs"/>
              </a:defRPr>
            </a:lvl4pPr>
            <a:lvl5pPr marL="5852160" indent="0" algn="ctr" defTabSz="2926080" rtl="0" eaLnBrk="1" latinLnBrk="0" hangingPunct="1">
              <a:lnSpc>
                <a:spcPct val="90000"/>
              </a:lnSpc>
              <a:spcBef>
                <a:spcPts val="1600"/>
              </a:spcBef>
              <a:buFont typeface="Arial" panose="020B0604020202020204" pitchFamily="34" charset="0"/>
              <a:buNone/>
              <a:defRPr sz="5120" kern="1200">
                <a:solidFill>
                  <a:schemeClr val="tx1"/>
                </a:solidFill>
                <a:latin typeface="+mn-lt"/>
                <a:ea typeface="+mn-ea"/>
                <a:cs typeface="+mn-cs"/>
              </a:defRPr>
            </a:lvl5pPr>
            <a:lvl6pPr marL="7315200" indent="0" algn="ctr" defTabSz="2926080" rtl="0" eaLnBrk="1" latinLnBrk="0" hangingPunct="1">
              <a:lnSpc>
                <a:spcPct val="90000"/>
              </a:lnSpc>
              <a:spcBef>
                <a:spcPts val="1600"/>
              </a:spcBef>
              <a:buFont typeface="Arial" panose="020B0604020202020204" pitchFamily="34" charset="0"/>
              <a:buNone/>
              <a:defRPr sz="5120" kern="1200">
                <a:solidFill>
                  <a:schemeClr val="tx1"/>
                </a:solidFill>
                <a:latin typeface="+mn-lt"/>
                <a:ea typeface="+mn-ea"/>
                <a:cs typeface="+mn-cs"/>
              </a:defRPr>
            </a:lvl6pPr>
            <a:lvl7pPr marL="8778240" indent="0" algn="ctr" defTabSz="2926080" rtl="0" eaLnBrk="1" latinLnBrk="0" hangingPunct="1">
              <a:lnSpc>
                <a:spcPct val="90000"/>
              </a:lnSpc>
              <a:spcBef>
                <a:spcPts val="1600"/>
              </a:spcBef>
              <a:buFont typeface="Arial" panose="020B0604020202020204" pitchFamily="34" charset="0"/>
              <a:buNone/>
              <a:defRPr sz="5120" kern="1200">
                <a:solidFill>
                  <a:schemeClr val="tx1"/>
                </a:solidFill>
                <a:latin typeface="+mn-lt"/>
                <a:ea typeface="+mn-ea"/>
                <a:cs typeface="+mn-cs"/>
              </a:defRPr>
            </a:lvl7pPr>
            <a:lvl8pPr marL="10241280" indent="0" algn="ctr" defTabSz="2926080" rtl="0" eaLnBrk="1" latinLnBrk="0" hangingPunct="1">
              <a:lnSpc>
                <a:spcPct val="90000"/>
              </a:lnSpc>
              <a:spcBef>
                <a:spcPts val="1600"/>
              </a:spcBef>
              <a:buFont typeface="Arial" panose="020B0604020202020204" pitchFamily="34" charset="0"/>
              <a:buNone/>
              <a:defRPr sz="5120" kern="1200">
                <a:solidFill>
                  <a:schemeClr val="tx1"/>
                </a:solidFill>
                <a:latin typeface="+mn-lt"/>
                <a:ea typeface="+mn-ea"/>
                <a:cs typeface="+mn-cs"/>
              </a:defRPr>
            </a:lvl8pPr>
            <a:lvl9pPr marL="11704320" indent="0" algn="ctr" defTabSz="2926080" rtl="0" eaLnBrk="1" latinLnBrk="0" hangingPunct="1">
              <a:lnSpc>
                <a:spcPct val="90000"/>
              </a:lnSpc>
              <a:spcBef>
                <a:spcPts val="1600"/>
              </a:spcBef>
              <a:buFont typeface="Arial" panose="020B0604020202020204" pitchFamily="34" charset="0"/>
              <a:buNone/>
              <a:defRPr sz="5120" kern="1200">
                <a:solidFill>
                  <a:schemeClr val="tx1"/>
                </a:solidFill>
                <a:latin typeface="+mn-lt"/>
                <a:ea typeface="+mn-ea"/>
                <a:cs typeface="+mn-cs"/>
              </a:defRPr>
            </a:lvl9pPr>
          </a:lstStyle>
          <a:p>
            <a:r>
              <a:rPr lang="en-US" sz="5400" b="1" dirty="0">
                <a:solidFill>
                  <a:schemeClr val="accent5"/>
                </a:solidFill>
              </a:rPr>
              <a:t>DESCRIPTION OF MODELS</a:t>
            </a:r>
          </a:p>
        </p:txBody>
      </p:sp>
      <p:sp>
        <p:nvSpPr>
          <p:cNvPr id="37" name="TextBox 36">
            <a:extLst>
              <a:ext uri="{FF2B5EF4-FFF2-40B4-BE49-F238E27FC236}">
                <a16:creationId xmlns:a16="http://schemas.microsoft.com/office/drawing/2014/main" id="{9587A7DE-E655-4998-B616-E1D200040FD0}"/>
              </a:ext>
            </a:extLst>
          </p:cNvPr>
          <p:cNvSpPr txBox="1"/>
          <p:nvPr/>
        </p:nvSpPr>
        <p:spPr>
          <a:xfrm>
            <a:off x="9629149" y="5320298"/>
            <a:ext cx="3761942" cy="3062377"/>
          </a:xfrm>
          <a:prstGeom prst="rect">
            <a:avLst/>
          </a:prstGeom>
          <a:noFill/>
        </p:spPr>
        <p:txBody>
          <a:bodyPr wrap="square" rtlCol="0">
            <a:spAutoFit/>
          </a:bodyPr>
          <a:lstStyle/>
          <a:p>
            <a:pPr algn="r">
              <a:spcAft>
                <a:spcPts val="600"/>
              </a:spcAft>
            </a:pPr>
            <a:r>
              <a:rPr lang="en-US" sz="3600" b="1" cap="all" dirty="0">
                <a:solidFill>
                  <a:schemeClr val="accent5">
                    <a:lumMod val="50000"/>
                  </a:schemeClr>
                </a:solidFill>
              </a:rPr>
              <a:t>Investigation of Data Labels</a:t>
            </a:r>
            <a:endParaRPr lang="en-US" sz="3600" cap="all" dirty="0">
              <a:solidFill>
                <a:schemeClr val="accent5">
                  <a:lumMod val="50000"/>
                </a:schemeClr>
              </a:solidFill>
            </a:endParaRPr>
          </a:p>
          <a:p>
            <a:pPr algn="r"/>
            <a:r>
              <a:rPr lang="en-US" sz="2200" dirty="0"/>
              <a:t>Some labels</a:t>
            </a:r>
            <a:r>
              <a:rPr lang="en-US" sz="2200" dirty="0">
                <a:solidFill>
                  <a:schemeClr val="bg1"/>
                </a:solidFill>
              </a:rPr>
              <a:t> </a:t>
            </a:r>
            <a:r>
              <a:rPr lang="en-US" sz="2200" b="1" dirty="0">
                <a:solidFill>
                  <a:schemeClr val="accent5">
                    <a:lumMod val="50000"/>
                  </a:schemeClr>
                </a:solidFill>
              </a:rPr>
              <a:t>appear to</a:t>
            </a:r>
            <a:r>
              <a:rPr lang="en-US" sz="2200" dirty="0">
                <a:solidFill>
                  <a:schemeClr val="bg1"/>
                </a:solidFill>
              </a:rPr>
              <a:t> </a:t>
            </a:r>
            <a:r>
              <a:rPr lang="en-US" sz="2200" b="1" dirty="0">
                <a:solidFill>
                  <a:schemeClr val="accent5">
                    <a:lumMod val="50000"/>
                  </a:schemeClr>
                </a:solidFill>
              </a:rPr>
              <a:t>favor falsely</a:t>
            </a:r>
            <a:r>
              <a:rPr lang="en-US" sz="2200" dirty="0">
                <a:solidFill>
                  <a:schemeClr val="bg1"/>
                </a:solidFill>
              </a:rPr>
              <a:t> </a:t>
            </a:r>
            <a:r>
              <a:rPr lang="en-US" sz="2200" b="1" dirty="0">
                <a:solidFill>
                  <a:schemeClr val="accent5">
                    <a:lumMod val="50000"/>
                  </a:schemeClr>
                </a:solidFill>
              </a:rPr>
              <a:t>classifying as sincere</a:t>
            </a:r>
            <a:r>
              <a:rPr lang="en-US" sz="2200" dirty="0"/>
              <a:t>, rather than incorrectly classifying as insincere. This could affect model accuracy</a:t>
            </a:r>
            <a:r>
              <a:rPr lang="en-US" sz="2800" dirty="0"/>
              <a:t>.</a:t>
            </a:r>
          </a:p>
        </p:txBody>
      </p:sp>
      <p:sp>
        <p:nvSpPr>
          <p:cNvPr id="38" name="TextBox 37">
            <a:extLst>
              <a:ext uri="{FF2B5EF4-FFF2-40B4-BE49-F238E27FC236}">
                <a16:creationId xmlns:a16="http://schemas.microsoft.com/office/drawing/2014/main" id="{0C3C46F7-5509-42BE-A1DD-2E18CD828CB5}"/>
              </a:ext>
            </a:extLst>
          </p:cNvPr>
          <p:cNvSpPr txBox="1"/>
          <p:nvPr/>
        </p:nvSpPr>
        <p:spPr>
          <a:xfrm>
            <a:off x="11123088" y="10029914"/>
            <a:ext cx="10672224" cy="765987"/>
          </a:xfrm>
          <a:prstGeom prst="rect">
            <a:avLst/>
          </a:prstGeom>
          <a:noFill/>
        </p:spPr>
        <p:txBody>
          <a:bodyPr wrap="square" rtlCol="0">
            <a:spAutoFit/>
          </a:bodyPr>
          <a:lstStyle/>
          <a:p>
            <a:pPr algn="ctr"/>
            <a:r>
              <a:rPr lang="en-US" sz="2200" dirty="0"/>
              <a:t>Initial exploration sought to determine if simple characteristics could easily separate sincere from insincere questions, including: </a:t>
            </a:r>
            <a:r>
              <a:rPr lang="en-US" sz="2200" b="1" dirty="0">
                <a:solidFill>
                  <a:schemeClr val="accent5">
                    <a:lumMod val="50000"/>
                  </a:schemeClr>
                </a:solidFill>
              </a:rPr>
              <a:t>Length, Punctuation</a:t>
            </a:r>
            <a:r>
              <a:rPr lang="en-US" sz="2200" b="1" dirty="0"/>
              <a:t>, </a:t>
            </a:r>
            <a:r>
              <a:rPr lang="en-US" sz="2200" dirty="0"/>
              <a:t>and </a:t>
            </a:r>
            <a:r>
              <a:rPr lang="en-US" sz="2200" b="1" dirty="0">
                <a:solidFill>
                  <a:schemeClr val="accent5">
                    <a:lumMod val="50000"/>
                  </a:schemeClr>
                </a:solidFill>
              </a:rPr>
              <a:t>Capitalization</a:t>
            </a:r>
          </a:p>
        </p:txBody>
      </p:sp>
      <p:sp>
        <p:nvSpPr>
          <p:cNvPr id="39" name="TextBox 38">
            <a:extLst>
              <a:ext uri="{FF2B5EF4-FFF2-40B4-BE49-F238E27FC236}">
                <a16:creationId xmlns:a16="http://schemas.microsoft.com/office/drawing/2014/main" id="{A746F65F-52E8-44A7-AA09-96C0B82C6D9E}"/>
              </a:ext>
            </a:extLst>
          </p:cNvPr>
          <p:cNvSpPr txBox="1"/>
          <p:nvPr/>
        </p:nvSpPr>
        <p:spPr>
          <a:xfrm>
            <a:off x="282493" y="16289729"/>
            <a:ext cx="8997745" cy="4401205"/>
          </a:xfrm>
          <a:prstGeom prst="rect">
            <a:avLst/>
          </a:prstGeom>
          <a:noFill/>
        </p:spPr>
        <p:txBody>
          <a:bodyPr wrap="square" rtlCol="0">
            <a:spAutoFit/>
          </a:bodyPr>
          <a:lstStyle/>
          <a:p>
            <a:r>
              <a:rPr lang="en-US" sz="3600" b="1" dirty="0">
                <a:solidFill>
                  <a:schemeClr val="accent5">
                    <a:lumMod val="50000"/>
                  </a:schemeClr>
                </a:solidFill>
              </a:rPr>
              <a:t>DEFINING SINCERITY        </a:t>
            </a:r>
          </a:p>
          <a:p>
            <a:r>
              <a:rPr lang="en-US" sz="2800" dirty="0"/>
              <a:t>Quora defines an insincere question as one founded on false premises and intended to make a statement rather than seek helpful answers, potentially signified by:</a:t>
            </a:r>
          </a:p>
          <a:p>
            <a:pPr marL="800100" lvl="1" indent="-342900">
              <a:buFont typeface="Arial" panose="020B0604020202020204" pitchFamily="34" charset="0"/>
              <a:buChar char="•"/>
            </a:pPr>
            <a:r>
              <a:rPr lang="en-US" sz="2800" b="1" dirty="0">
                <a:solidFill>
                  <a:schemeClr val="accent5">
                    <a:lumMod val="50000"/>
                  </a:schemeClr>
                </a:solidFill>
              </a:rPr>
              <a:t>Non-Neutral Tone </a:t>
            </a:r>
            <a:r>
              <a:rPr lang="en-US" sz="2400" dirty="0"/>
              <a:t>– xxx</a:t>
            </a:r>
          </a:p>
          <a:p>
            <a:pPr marL="800100" lvl="1" indent="-342900">
              <a:buFont typeface="Arial" panose="020B0604020202020204" pitchFamily="34" charset="0"/>
              <a:buChar char="•"/>
            </a:pPr>
            <a:r>
              <a:rPr lang="en-US" sz="2800" b="1" dirty="0">
                <a:solidFill>
                  <a:schemeClr val="accent5">
                    <a:lumMod val="50000"/>
                  </a:schemeClr>
                </a:solidFill>
              </a:rPr>
              <a:t>Disparaging</a:t>
            </a:r>
            <a:r>
              <a:rPr lang="en-US" sz="2400" dirty="0"/>
              <a:t> – xxx</a:t>
            </a:r>
          </a:p>
          <a:p>
            <a:pPr marL="800100" lvl="1" indent="-342900">
              <a:buFont typeface="Arial" panose="020B0604020202020204" pitchFamily="34" charset="0"/>
              <a:buChar char="•"/>
            </a:pPr>
            <a:r>
              <a:rPr lang="en-US" sz="2800" b="1" dirty="0">
                <a:solidFill>
                  <a:schemeClr val="accent5">
                    <a:lumMod val="50000"/>
                  </a:schemeClr>
                </a:solidFill>
              </a:rPr>
              <a:t>Not Grounded in Reality </a:t>
            </a:r>
            <a:r>
              <a:rPr lang="en-US" sz="2400" dirty="0"/>
              <a:t>– based on false information, or absurd assumption(s)</a:t>
            </a:r>
          </a:p>
          <a:p>
            <a:pPr marL="800100" lvl="1" indent="-342900">
              <a:buFont typeface="Arial" panose="020B0604020202020204" pitchFamily="34" charset="0"/>
              <a:buChar char="•"/>
            </a:pPr>
            <a:r>
              <a:rPr lang="en-US" sz="2800" b="1" dirty="0">
                <a:solidFill>
                  <a:schemeClr val="accent5">
                    <a:lumMod val="50000"/>
                  </a:schemeClr>
                </a:solidFill>
              </a:rPr>
              <a:t>Sexual Content </a:t>
            </a:r>
            <a:r>
              <a:rPr lang="en-US" sz="2400" dirty="0"/>
              <a:t>– incest, bestiality, pedophilia and/or other sexual content included for shock-value rather than necessity</a:t>
            </a:r>
          </a:p>
        </p:txBody>
      </p:sp>
      <p:sp>
        <p:nvSpPr>
          <p:cNvPr id="7" name="Rectangle 6">
            <a:extLst>
              <a:ext uri="{FF2B5EF4-FFF2-40B4-BE49-F238E27FC236}">
                <a16:creationId xmlns:a16="http://schemas.microsoft.com/office/drawing/2014/main" id="{A24CFCAE-8AB0-45A7-B401-75C25628083F}"/>
              </a:ext>
            </a:extLst>
          </p:cNvPr>
          <p:cNvSpPr/>
          <p:nvPr/>
        </p:nvSpPr>
        <p:spPr>
          <a:xfrm>
            <a:off x="23574375" y="3370703"/>
            <a:ext cx="5825318" cy="10310515"/>
          </a:xfrm>
          <a:prstGeom prst="rect">
            <a:avLst/>
          </a:prstGeom>
        </p:spPr>
        <p:txBody>
          <a:bodyPr wrap="square">
            <a:spAutoFit/>
          </a:bodyPr>
          <a:lstStyle/>
          <a:p>
            <a:r>
              <a:rPr lang="en-US" sz="3600" b="1" dirty="0">
                <a:solidFill>
                  <a:schemeClr val="accent5">
                    <a:lumMod val="50000"/>
                  </a:schemeClr>
                </a:solidFill>
              </a:rPr>
              <a:t>CONCLUSIONS </a:t>
            </a:r>
          </a:p>
          <a:p>
            <a:r>
              <a:rPr lang="en-US" sz="2800" dirty="0"/>
              <a:t>Each of the models was tested using a hold-out portion of the cleaned and augmented labelled data, and then assessed for performance based on a comparison of </a:t>
            </a:r>
            <a:r>
              <a:rPr lang="en-US" sz="2800" b="1" dirty="0">
                <a:solidFill>
                  <a:schemeClr val="accent5">
                    <a:lumMod val="50000"/>
                  </a:schemeClr>
                </a:solidFill>
              </a:rPr>
              <a:t>F1 Score, Sensitivity, </a:t>
            </a:r>
            <a:r>
              <a:rPr lang="en-US" sz="2800" dirty="0"/>
              <a:t>and</a:t>
            </a:r>
            <a:r>
              <a:rPr lang="en-US" sz="2800" b="1" dirty="0">
                <a:solidFill>
                  <a:schemeClr val="accent5">
                    <a:lumMod val="50000"/>
                  </a:schemeClr>
                </a:solidFill>
              </a:rPr>
              <a:t> Precision</a:t>
            </a:r>
            <a:r>
              <a:rPr lang="en-US" sz="2800" dirty="0"/>
              <a:t>:</a:t>
            </a:r>
          </a:p>
          <a:p>
            <a:endParaRPr lang="en-US" sz="2200" dirty="0"/>
          </a:p>
          <a:p>
            <a:pPr marL="342900" indent="-342900">
              <a:buFont typeface="Arial" panose="020B0604020202020204" pitchFamily="34" charset="0"/>
              <a:buChar char="•"/>
            </a:pPr>
            <a:r>
              <a:rPr lang="en-US" sz="2800" b="1" dirty="0">
                <a:solidFill>
                  <a:schemeClr val="accent5">
                    <a:lumMod val="50000"/>
                  </a:schemeClr>
                </a:solidFill>
              </a:rPr>
              <a:t>1D CNN </a:t>
            </a:r>
            <a:r>
              <a:rPr lang="en-US" sz="2200" dirty="0"/>
              <a:t>is </a:t>
            </a:r>
            <a:r>
              <a:rPr lang="en-US" sz="2200" b="1" dirty="0">
                <a:solidFill>
                  <a:schemeClr val="accent5">
                    <a:lumMod val="50000"/>
                  </a:schemeClr>
                </a:solidFill>
              </a:rPr>
              <a:t>not suitable </a:t>
            </a:r>
            <a:r>
              <a:rPr lang="en-US" sz="2200" dirty="0"/>
              <a:t>for complex text classification.</a:t>
            </a:r>
          </a:p>
          <a:p>
            <a:pPr marL="342900" indent="-342900">
              <a:buFont typeface="Arial" panose="020B0604020202020204" pitchFamily="34" charset="0"/>
              <a:buChar char="•"/>
            </a:pPr>
            <a:r>
              <a:rPr lang="en-US" sz="2800" b="1" dirty="0">
                <a:solidFill>
                  <a:schemeClr val="accent5">
                    <a:lumMod val="50000"/>
                  </a:schemeClr>
                </a:solidFill>
              </a:rPr>
              <a:t>LSTM Model </a:t>
            </a:r>
            <a:r>
              <a:rPr lang="en-US" sz="2200" dirty="0"/>
              <a:t>has the </a:t>
            </a:r>
            <a:r>
              <a:rPr lang="en-US" sz="2200" b="1" dirty="0">
                <a:solidFill>
                  <a:schemeClr val="accent5">
                    <a:lumMod val="50000"/>
                  </a:schemeClr>
                </a:solidFill>
              </a:rPr>
              <a:t>highest precision</a:t>
            </a:r>
            <a:r>
              <a:rPr lang="en-US" sz="2200" dirty="0"/>
              <a:t>.</a:t>
            </a:r>
          </a:p>
          <a:p>
            <a:pPr marL="342900" indent="-342900">
              <a:buFont typeface="Arial" panose="020B0604020202020204" pitchFamily="34" charset="0"/>
              <a:buChar char="•"/>
            </a:pPr>
            <a:r>
              <a:rPr lang="en-US" sz="2800" b="1" dirty="0">
                <a:solidFill>
                  <a:schemeClr val="accent5">
                    <a:lumMod val="50000"/>
                  </a:schemeClr>
                </a:solidFill>
              </a:rPr>
              <a:t>Attention Model </a:t>
            </a:r>
            <a:r>
              <a:rPr lang="en-US" sz="2200" dirty="0"/>
              <a:t>performs the best on classification. The Sensitivity and F1 Score plots suggest it correctly captures the most insincere questions and suggests the Attention Model has </a:t>
            </a:r>
            <a:r>
              <a:rPr lang="en-US" sz="2200" b="1" dirty="0">
                <a:solidFill>
                  <a:schemeClr val="accent5">
                    <a:lumMod val="50000"/>
                  </a:schemeClr>
                </a:solidFill>
              </a:rPr>
              <a:t>potential for increased performance if trained longer </a:t>
            </a:r>
            <a:r>
              <a:rPr lang="en-US" sz="2200" dirty="0"/>
              <a:t>with additional epochs. The precision plot suggests the Attention Model tends to classify more sincere questions as insincere – however, our intuition did the same when exploring the data labels by hand.</a:t>
            </a:r>
          </a:p>
          <a:p>
            <a:br>
              <a:rPr lang="en-US" sz="2800" dirty="0"/>
            </a:br>
            <a:r>
              <a:rPr lang="en-US" sz="2800" b="1" dirty="0">
                <a:solidFill>
                  <a:schemeClr val="accent5">
                    <a:lumMod val="50000"/>
                  </a:schemeClr>
                </a:solidFill>
              </a:rPr>
              <a:t>The Attention Model is the most successful detector of question sincerity.</a:t>
            </a:r>
          </a:p>
        </p:txBody>
      </p:sp>
      <p:sp>
        <p:nvSpPr>
          <p:cNvPr id="9" name="Oval 8">
            <a:extLst>
              <a:ext uri="{FF2B5EF4-FFF2-40B4-BE49-F238E27FC236}">
                <a16:creationId xmlns:a16="http://schemas.microsoft.com/office/drawing/2014/main" id="{FB394A23-F6B1-4354-9101-F512F1215B63}"/>
              </a:ext>
            </a:extLst>
          </p:cNvPr>
          <p:cNvSpPr/>
          <p:nvPr/>
        </p:nvSpPr>
        <p:spPr>
          <a:xfrm>
            <a:off x="14304510" y="4725814"/>
            <a:ext cx="4321777" cy="4404495"/>
          </a:xfrm>
          <a:prstGeom prst="ellipse">
            <a:avLst/>
          </a:prstGeom>
          <a:solidFill>
            <a:schemeClr val="bg2"/>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836FD477-7028-41EE-A492-3370EE32FEAB}"/>
              </a:ext>
            </a:extLst>
          </p:cNvPr>
          <p:cNvGrpSpPr/>
          <p:nvPr/>
        </p:nvGrpSpPr>
        <p:grpSpPr>
          <a:xfrm>
            <a:off x="10383474" y="16619243"/>
            <a:ext cx="12163848" cy="3502394"/>
            <a:chOff x="9642064" y="14604720"/>
            <a:chExt cx="12163848" cy="3502394"/>
          </a:xfrm>
        </p:grpSpPr>
        <p:sp>
          <p:nvSpPr>
            <p:cNvPr id="54" name="Text Box 10">
              <a:extLst>
                <a:ext uri="{FF2B5EF4-FFF2-40B4-BE49-F238E27FC236}">
                  <a16:creationId xmlns:a16="http://schemas.microsoft.com/office/drawing/2014/main" id="{6392068B-6321-427A-AEA5-C111180760E2}"/>
                </a:ext>
              </a:extLst>
            </p:cNvPr>
            <p:cNvSpPr txBox="1">
              <a:spLocks noChangeArrowheads="1"/>
            </p:cNvSpPr>
            <p:nvPr/>
          </p:nvSpPr>
          <p:spPr bwMode="auto">
            <a:xfrm>
              <a:off x="9642487" y="14604720"/>
              <a:ext cx="3749040" cy="365760"/>
            </a:xfrm>
            <a:prstGeom prst="rect">
              <a:avLst/>
            </a:prstGeom>
            <a:solidFill>
              <a:schemeClr val="accent5">
                <a:lumMod val="75000"/>
              </a:schemeClr>
            </a:solidFill>
            <a:ln w="12700" algn="ctr">
              <a:noFill/>
              <a:miter lim="800000"/>
              <a:headEnd/>
              <a:tailEnd type="none" w="sm" len="med"/>
            </a:ln>
          </p:spPr>
          <p:txBody>
            <a:bodyPr lIns="88900" tIns="88900" rIns="88900" bIns="88900" anchor="ctr" anchorCtr="0"/>
            <a:lstStyle/>
            <a:p>
              <a:pPr marL="0" marR="0" lvl="0" indent="0" algn="ctr" defTabSz="957263" eaLnBrk="1" fontAlgn="auto" latinLnBrk="0" hangingPunct="1">
                <a:lnSpc>
                  <a:spcPct val="100000"/>
                </a:lnSpc>
                <a:spcBef>
                  <a:spcPts val="200"/>
                </a:spcBef>
                <a:spcAft>
                  <a:spcPts val="0"/>
                </a:spcAft>
                <a:buClrTx/>
                <a:buSzTx/>
                <a:buFontTx/>
                <a:buNone/>
                <a:tabLst/>
                <a:defRPr/>
              </a:pPr>
              <a:r>
                <a:rPr kumimoji="0" lang="en-US" sz="2400" b="1" i="0" u="none" strike="noStrike" kern="0" cap="none" spc="0" normalizeH="0" baseline="0" noProof="0" dirty="0">
                  <a:ln>
                    <a:noFill/>
                  </a:ln>
                  <a:solidFill>
                    <a:schemeClr val="bg1"/>
                  </a:solidFill>
                  <a:effectLst>
                    <a:outerShdw blurRad="38100" dist="38100" dir="2700000" algn="tl">
                      <a:srgbClr val="000000">
                        <a:alpha val="43137"/>
                      </a:srgbClr>
                    </a:outerShdw>
                  </a:effectLst>
                  <a:uLnTx/>
                  <a:uFillTx/>
                  <a:cs typeface="Arial" pitchFamily="34" charset="0"/>
                </a:rPr>
                <a:t>LSTM Model</a:t>
              </a:r>
              <a:endParaRPr kumimoji="0" lang="en-US" sz="2800" b="1" i="0" u="none" strike="noStrike" kern="0" cap="none" spc="0" normalizeH="0" baseline="0" noProof="0" dirty="0">
                <a:ln>
                  <a:noFill/>
                </a:ln>
                <a:solidFill>
                  <a:schemeClr val="bg1"/>
                </a:solidFill>
                <a:effectLst>
                  <a:outerShdw blurRad="38100" dist="38100" dir="2700000" algn="tl">
                    <a:srgbClr val="000000">
                      <a:alpha val="43137"/>
                    </a:srgbClr>
                  </a:outerShdw>
                </a:effectLst>
                <a:uLnTx/>
                <a:uFillTx/>
                <a:cs typeface="Arial" pitchFamily="34" charset="0"/>
              </a:endParaRPr>
            </a:p>
          </p:txBody>
        </p:sp>
        <p:sp>
          <p:nvSpPr>
            <p:cNvPr id="55" name="Rectangle 11">
              <a:extLst>
                <a:ext uri="{FF2B5EF4-FFF2-40B4-BE49-F238E27FC236}">
                  <a16:creationId xmlns:a16="http://schemas.microsoft.com/office/drawing/2014/main" id="{28F50F2A-C2AB-4AAD-9E6C-67FB693DC50E}"/>
                </a:ext>
              </a:extLst>
            </p:cNvPr>
            <p:cNvSpPr>
              <a:spLocks noChangeArrowheads="1"/>
            </p:cNvSpPr>
            <p:nvPr/>
          </p:nvSpPr>
          <p:spPr bwMode="auto">
            <a:xfrm>
              <a:off x="9642064" y="14962931"/>
              <a:ext cx="3749040" cy="3136897"/>
            </a:xfrm>
            <a:prstGeom prst="rect">
              <a:avLst/>
            </a:prstGeom>
            <a:solidFill>
              <a:srgbClr val="E7E6E6"/>
            </a:solidFill>
            <a:ln w="12700" algn="ctr">
              <a:noFill/>
              <a:miter lim="800000"/>
              <a:headEnd/>
              <a:tailEnd/>
            </a:ln>
          </p:spPr>
          <p:txBody>
            <a:bodyPr lIns="88900" tIns="88900" rIns="88900" bIns="88900" anchor="t"/>
            <a:lstStyle/>
            <a:p>
              <a:pPr marL="0" marR="0" lvl="0" indent="0" defTabSz="957998" eaLnBrk="1" fontAlgn="auto" latinLnBrk="0" hangingPunct="1">
                <a:lnSpc>
                  <a:spcPct val="100000"/>
                </a:lnSpc>
                <a:spcBef>
                  <a:spcPts val="200"/>
                </a:spcBef>
                <a:spcAft>
                  <a:spcPts val="300"/>
                </a:spcAft>
                <a:buClrTx/>
                <a:buSzTx/>
                <a:buFontTx/>
                <a:buNone/>
                <a:tabLst/>
                <a:defRPr/>
              </a:pPr>
              <a:endParaRPr kumimoji="0" lang="en-US" sz="1100" b="0" i="0" u="none" strike="noStrike" kern="0" cap="none" spc="0" normalizeH="0" baseline="0" noProof="0" dirty="0">
                <a:ln>
                  <a:noFill/>
                </a:ln>
                <a:solidFill>
                  <a:prstClr val="black"/>
                </a:solidFill>
                <a:effectLst/>
                <a:uLnTx/>
                <a:uFillTx/>
                <a:latin typeface="Verdana"/>
                <a:cs typeface="Arial" pitchFamily="34" charset="0"/>
              </a:endParaRPr>
            </a:p>
          </p:txBody>
        </p:sp>
        <p:sp>
          <p:nvSpPr>
            <p:cNvPr id="56" name="Text Box 10">
              <a:extLst>
                <a:ext uri="{FF2B5EF4-FFF2-40B4-BE49-F238E27FC236}">
                  <a16:creationId xmlns:a16="http://schemas.microsoft.com/office/drawing/2014/main" id="{CAD3D6BA-BAFA-4F91-9639-EF15ED1CA054}"/>
                </a:ext>
              </a:extLst>
            </p:cNvPr>
            <p:cNvSpPr txBox="1">
              <a:spLocks noChangeArrowheads="1"/>
            </p:cNvSpPr>
            <p:nvPr/>
          </p:nvSpPr>
          <p:spPr bwMode="auto">
            <a:xfrm>
              <a:off x="13849679" y="14604720"/>
              <a:ext cx="3749040" cy="365760"/>
            </a:xfrm>
            <a:prstGeom prst="rect">
              <a:avLst/>
            </a:prstGeom>
            <a:solidFill>
              <a:schemeClr val="accent5">
                <a:lumMod val="75000"/>
              </a:schemeClr>
            </a:solidFill>
            <a:ln w="12700" algn="ctr">
              <a:noFill/>
              <a:miter lim="800000"/>
              <a:headEnd/>
              <a:tailEnd type="none" w="sm" len="med"/>
            </a:ln>
          </p:spPr>
          <p:txBody>
            <a:bodyPr lIns="88900" tIns="88900" rIns="88900" bIns="88900" anchor="ctr" anchorCtr="0"/>
            <a:lstStyle/>
            <a:p>
              <a:pPr marL="0" marR="0" lvl="0" indent="0" algn="ctr" defTabSz="957263" eaLnBrk="1" fontAlgn="auto" latinLnBrk="0" hangingPunct="1">
                <a:lnSpc>
                  <a:spcPct val="100000"/>
                </a:lnSpc>
                <a:spcBef>
                  <a:spcPts val="200"/>
                </a:spcBef>
                <a:spcAft>
                  <a:spcPts val="0"/>
                </a:spcAft>
                <a:buClrTx/>
                <a:buSzTx/>
                <a:buFontTx/>
                <a:buNone/>
                <a:tabLst/>
                <a:defRPr/>
              </a:pPr>
              <a:r>
                <a:rPr kumimoji="0" lang="en-US" sz="2400" b="1" i="0" u="none" strike="noStrike" kern="0" cap="none" spc="0" normalizeH="0" baseline="0" noProof="0" dirty="0">
                  <a:ln>
                    <a:noFill/>
                  </a:ln>
                  <a:solidFill>
                    <a:schemeClr val="bg1"/>
                  </a:solidFill>
                  <a:effectLst>
                    <a:outerShdw blurRad="38100" dist="38100" dir="2700000" algn="tl">
                      <a:srgbClr val="000000">
                        <a:alpha val="43137"/>
                      </a:srgbClr>
                    </a:outerShdw>
                  </a:effectLst>
                  <a:uLnTx/>
                  <a:uFillTx/>
                  <a:cs typeface="Arial" pitchFamily="34" charset="0"/>
                </a:rPr>
                <a:t>Word-Level 1D CNN Model</a:t>
              </a:r>
              <a:endParaRPr kumimoji="0" lang="en-US" sz="2800" b="1" i="0" u="none" strike="noStrike" kern="0" cap="none" spc="0" normalizeH="0" baseline="0" noProof="0" dirty="0">
                <a:ln>
                  <a:noFill/>
                </a:ln>
                <a:solidFill>
                  <a:schemeClr val="bg1"/>
                </a:solidFill>
                <a:effectLst>
                  <a:outerShdw blurRad="38100" dist="38100" dir="2700000" algn="tl">
                    <a:srgbClr val="000000">
                      <a:alpha val="43137"/>
                    </a:srgbClr>
                  </a:outerShdw>
                </a:effectLst>
                <a:uLnTx/>
                <a:uFillTx/>
                <a:cs typeface="Arial" pitchFamily="34" charset="0"/>
              </a:endParaRPr>
            </a:p>
          </p:txBody>
        </p:sp>
        <p:sp>
          <p:nvSpPr>
            <p:cNvPr id="57" name="Rectangle 11">
              <a:extLst>
                <a:ext uri="{FF2B5EF4-FFF2-40B4-BE49-F238E27FC236}">
                  <a16:creationId xmlns:a16="http://schemas.microsoft.com/office/drawing/2014/main" id="{9B7E4522-5C16-4017-A434-6460669D2A94}"/>
                </a:ext>
              </a:extLst>
            </p:cNvPr>
            <p:cNvSpPr>
              <a:spLocks noChangeArrowheads="1"/>
            </p:cNvSpPr>
            <p:nvPr/>
          </p:nvSpPr>
          <p:spPr bwMode="auto">
            <a:xfrm>
              <a:off x="13849468" y="14962932"/>
              <a:ext cx="3749040" cy="3136897"/>
            </a:xfrm>
            <a:prstGeom prst="rect">
              <a:avLst/>
            </a:prstGeom>
            <a:solidFill>
              <a:srgbClr val="E7E6E6"/>
            </a:solidFill>
            <a:ln w="12700" algn="ctr">
              <a:noFill/>
              <a:miter lim="800000"/>
              <a:headEnd/>
              <a:tailEnd/>
            </a:ln>
          </p:spPr>
          <p:txBody>
            <a:bodyPr lIns="88900" tIns="88900" rIns="88900" bIns="88900" anchor="t"/>
            <a:lstStyle/>
            <a:p>
              <a:pPr marL="0" marR="0" lvl="0" indent="0" defTabSz="957998" eaLnBrk="1" fontAlgn="auto" latinLnBrk="0" hangingPunct="1">
                <a:lnSpc>
                  <a:spcPct val="100000"/>
                </a:lnSpc>
                <a:spcBef>
                  <a:spcPts val="200"/>
                </a:spcBef>
                <a:spcAft>
                  <a:spcPts val="300"/>
                </a:spcAft>
                <a:buClrTx/>
                <a:buSzTx/>
                <a:buFontTx/>
                <a:buNone/>
                <a:tabLst/>
                <a:defRPr/>
              </a:pPr>
              <a:endParaRPr kumimoji="0" lang="en-US" sz="1100" b="0" i="0" u="none" strike="noStrike" kern="0" cap="none" spc="0" normalizeH="0" baseline="0" noProof="0" dirty="0">
                <a:ln>
                  <a:noFill/>
                </a:ln>
                <a:solidFill>
                  <a:prstClr val="black"/>
                </a:solidFill>
                <a:effectLst/>
                <a:uLnTx/>
                <a:uFillTx/>
                <a:latin typeface="Verdana"/>
                <a:cs typeface="Arial" pitchFamily="34" charset="0"/>
              </a:endParaRPr>
            </a:p>
          </p:txBody>
        </p:sp>
        <p:sp>
          <p:nvSpPr>
            <p:cNvPr id="58" name="Text Box 10">
              <a:extLst>
                <a:ext uri="{FF2B5EF4-FFF2-40B4-BE49-F238E27FC236}">
                  <a16:creationId xmlns:a16="http://schemas.microsoft.com/office/drawing/2014/main" id="{35BF89A9-DDFC-4423-B744-F02F8251E5DB}"/>
                </a:ext>
              </a:extLst>
            </p:cNvPr>
            <p:cNvSpPr txBox="1">
              <a:spLocks noChangeArrowheads="1"/>
            </p:cNvSpPr>
            <p:nvPr/>
          </p:nvSpPr>
          <p:spPr bwMode="auto">
            <a:xfrm>
              <a:off x="18056872" y="14604720"/>
              <a:ext cx="3749040" cy="365760"/>
            </a:xfrm>
            <a:prstGeom prst="rect">
              <a:avLst/>
            </a:prstGeom>
            <a:solidFill>
              <a:schemeClr val="accent5">
                <a:lumMod val="75000"/>
              </a:schemeClr>
            </a:solidFill>
            <a:ln w="12700" algn="ctr">
              <a:noFill/>
              <a:miter lim="800000"/>
              <a:headEnd/>
              <a:tailEnd type="none" w="sm" len="med"/>
            </a:ln>
          </p:spPr>
          <p:txBody>
            <a:bodyPr lIns="88900" tIns="88900" rIns="88900" bIns="88900" anchor="ctr" anchorCtr="0"/>
            <a:lstStyle/>
            <a:p>
              <a:pPr marL="0" marR="0" lvl="0" indent="0" algn="ctr" defTabSz="957263" eaLnBrk="1" fontAlgn="auto" latinLnBrk="0" hangingPunct="1">
                <a:lnSpc>
                  <a:spcPct val="100000"/>
                </a:lnSpc>
                <a:spcBef>
                  <a:spcPts val="200"/>
                </a:spcBef>
                <a:spcAft>
                  <a:spcPts val="0"/>
                </a:spcAft>
                <a:buClrTx/>
                <a:buSzTx/>
                <a:buFontTx/>
                <a:buNone/>
                <a:tabLst/>
                <a:defRPr/>
              </a:pPr>
              <a:r>
                <a:rPr kumimoji="0" lang="en-US" sz="2400" b="1" i="0" u="none" strike="noStrike" kern="0" cap="none" spc="0" normalizeH="0" baseline="0" noProof="0" dirty="0">
                  <a:ln>
                    <a:noFill/>
                  </a:ln>
                  <a:solidFill>
                    <a:schemeClr val="bg1"/>
                  </a:solidFill>
                  <a:effectLst>
                    <a:outerShdw blurRad="38100" dist="38100" dir="2700000" algn="tl">
                      <a:srgbClr val="000000">
                        <a:alpha val="43137"/>
                      </a:srgbClr>
                    </a:outerShdw>
                  </a:effectLst>
                  <a:uLnTx/>
                  <a:uFillTx/>
                  <a:cs typeface="Arial" pitchFamily="34" charset="0"/>
                </a:rPr>
                <a:t>Attention Model</a:t>
              </a:r>
              <a:endParaRPr kumimoji="0" lang="en-US" sz="2800" b="1" i="0" u="none" strike="noStrike" kern="0" cap="none" spc="0" normalizeH="0" baseline="0" noProof="0" dirty="0">
                <a:ln>
                  <a:noFill/>
                </a:ln>
                <a:solidFill>
                  <a:schemeClr val="bg1"/>
                </a:solidFill>
                <a:effectLst>
                  <a:outerShdw blurRad="38100" dist="38100" dir="2700000" algn="tl">
                    <a:srgbClr val="000000">
                      <a:alpha val="43137"/>
                    </a:srgbClr>
                  </a:outerShdw>
                </a:effectLst>
                <a:uLnTx/>
                <a:uFillTx/>
                <a:cs typeface="Arial" pitchFamily="34" charset="0"/>
              </a:endParaRPr>
            </a:p>
          </p:txBody>
        </p:sp>
        <p:sp>
          <p:nvSpPr>
            <p:cNvPr id="59" name="Rectangle 11">
              <a:extLst>
                <a:ext uri="{FF2B5EF4-FFF2-40B4-BE49-F238E27FC236}">
                  <a16:creationId xmlns:a16="http://schemas.microsoft.com/office/drawing/2014/main" id="{29F50534-3F0A-4DA2-90B6-9DBC6CA960C0}"/>
                </a:ext>
              </a:extLst>
            </p:cNvPr>
            <p:cNvSpPr>
              <a:spLocks noChangeArrowheads="1"/>
            </p:cNvSpPr>
            <p:nvPr/>
          </p:nvSpPr>
          <p:spPr bwMode="auto">
            <a:xfrm>
              <a:off x="18056872" y="14962932"/>
              <a:ext cx="3749040" cy="3144182"/>
            </a:xfrm>
            <a:prstGeom prst="rect">
              <a:avLst/>
            </a:prstGeom>
            <a:solidFill>
              <a:srgbClr val="E7E6E6"/>
            </a:solidFill>
            <a:ln w="12700" algn="ctr">
              <a:noFill/>
              <a:miter lim="800000"/>
              <a:headEnd/>
              <a:tailEnd/>
            </a:ln>
          </p:spPr>
          <p:txBody>
            <a:bodyPr lIns="88900" tIns="88900" rIns="88900" bIns="88900" anchor="t"/>
            <a:lstStyle/>
            <a:p>
              <a:pPr marL="0" marR="0" lvl="0" indent="0" defTabSz="957998" eaLnBrk="1" fontAlgn="auto" latinLnBrk="0" hangingPunct="1">
                <a:lnSpc>
                  <a:spcPct val="100000"/>
                </a:lnSpc>
                <a:spcBef>
                  <a:spcPts val="200"/>
                </a:spcBef>
                <a:spcAft>
                  <a:spcPts val="300"/>
                </a:spcAft>
                <a:buClrTx/>
                <a:buSzTx/>
                <a:buFontTx/>
                <a:buNone/>
                <a:tabLst/>
                <a:defRPr/>
              </a:pPr>
              <a:endParaRPr kumimoji="0" lang="en-US" sz="1100" b="0" i="0" u="none" strike="noStrike" kern="0" cap="none" spc="0" normalizeH="0" baseline="0" noProof="0" dirty="0">
                <a:ln>
                  <a:noFill/>
                </a:ln>
                <a:solidFill>
                  <a:prstClr val="black"/>
                </a:solidFill>
                <a:effectLst/>
                <a:uLnTx/>
                <a:uFillTx/>
                <a:latin typeface="Verdana"/>
                <a:cs typeface="Arial" pitchFamily="34" charset="0"/>
              </a:endParaRPr>
            </a:p>
          </p:txBody>
        </p:sp>
        <p:pic>
          <p:nvPicPr>
            <p:cNvPr id="60" name="Picture 6" descr="https://lh6.googleusercontent.com/YhnPrl7ZbgxrZPUDxoonw9FU62tzD9p3Bj0nuGaQQOhD7hlahUBFW11JYXKWG-jMJwoFPHevkM8wBNlJlTdsP8IPc4O7JVH1nRk159GsNeEpFz767rWeyMHHU_Wz5W5lhTnAPwTV">
              <a:extLst>
                <a:ext uri="{FF2B5EF4-FFF2-40B4-BE49-F238E27FC236}">
                  <a16:creationId xmlns:a16="http://schemas.microsoft.com/office/drawing/2014/main" id="{ECB96666-B17D-48CF-8346-84E51829E2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31192" y="15063129"/>
              <a:ext cx="3200400" cy="2122490"/>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4" descr="https://lh5.googleusercontent.com/NPuNAvc8Gg0gOy96pnMAhDg8w1aS2pkY765DhTAril-fJDYtJYTm9N1mM6yHv8CfiYalI5bVxlzu2xuKTsFmUrxfWzE2RS8yhtnld4pd_dpfb8Y-YA4miHBUoXsnxuB9nU23XgYK">
              <a:extLst>
                <a:ext uri="{FF2B5EF4-FFF2-40B4-BE49-F238E27FC236}">
                  <a16:creationId xmlns:a16="http://schemas.microsoft.com/office/drawing/2014/main" id="{15E301F5-0B25-4945-96E0-33FF22CB709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1897"/>
            <a:stretch/>
          </p:blipFill>
          <p:spPr bwMode="auto">
            <a:xfrm>
              <a:off x="14026150" y="15066154"/>
              <a:ext cx="3383280" cy="2939360"/>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https://lh3.googleusercontent.com/6AoPJbhAI8TocjWDGxQ1dYXbgT8F2QAA2ABEvf1mYu9sBUYKQZgxd2VOgqTCnPF0R6AdD0sHk7Eh0Q1cLiHM9-5QZIlKG2ssBmPzcwUt5GktKh0q-OXLhJAp-ra3HMQZJNxZM_yA">
              <a:extLst>
                <a:ext uri="{FF2B5EF4-FFF2-40B4-BE49-F238E27FC236}">
                  <a16:creationId xmlns:a16="http://schemas.microsoft.com/office/drawing/2014/main" id="{F338B3BD-EFF4-4554-9B40-0AC33B3A5D3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24944" y="15063129"/>
              <a:ext cx="3383280" cy="2302510"/>
            </a:xfrm>
            <a:prstGeom prst="rect">
              <a:avLst/>
            </a:prstGeom>
            <a:noFill/>
            <a:extLst>
              <a:ext uri="{909E8E84-426E-40DD-AFC4-6F175D3DCCD1}">
                <a14:hiddenFill xmlns:a14="http://schemas.microsoft.com/office/drawing/2010/main">
                  <a:solidFill>
                    <a:srgbClr val="FFFFFF"/>
                  </a:solidFill>
                </a14:hiddenFill>
              </a:ext>
            </a:extLst>
          </p:spPr>
        </p:pic>
      </p:grpSp>
      <p:sp>
        <p:nvSpPr>
          <p:cNvPr id="63" name="TextBox 62">
            <a:extLst>
              <a:ext uri="{FF2B5EF4-FFF2-40B4-BE49-F238E27FC236}">
                <a16:creationId xmlns:a16="http://schemas.microsoft.com/office/drawing/2014/main" id="{BD16151C-7744-4758-A4B4-9AC0BB6247A6}"/>
              </a:ext>
            </a:extLst>
          </p:cNvPr>
          <p:cNvSpPr txBox="1"/>
          <p:nvPr/>
        </p:nvSpPr>
        <p:spPr>
          <a:xfrm>
            <a:off x="9696883" y="15421495"/>
            <a:ext cx="13662054" cy="1384995"/>
          </a:xfrm>
          <a:prstGeom prst="rect">
            <a:avLst/>
          </a:prstGeom>
          <a:noFill/>
        </p:spPr>
        <p:txBody>
          <a:bodyPr wrap="square" rtlCol="0">
            <a:spAutoFit/>
          </a:bodyPr>
          <a:lstStyle/>
          <a:p>
            <a:r>
              <a:rPr lang="en-US" sz="3600" b="1" dirty="0">
                <a:solidFill>
                  <a:schemeClr val="accent5">
                    <a:lumMod val="50000"/>
                  </a:schemeClr>
                </a:solidFill>
              </a:rPr>
              <a:t>METHODOLOGY</a:t>
            </a:r>
            <a:r>
              <a:rPr lang="en-US" sz="2800" b="1" dirty="0"/>
              <a:t> </a:t>
            </a:r>
            <a:r>
              <a:rPr lang="en-US" sz="2800" dirty="0"/>
              <a:t>Three models were developed to assist in the identification of insincere questions within the cleaned and labelled Quora questions dataset:</a:t>
            </a:r>
          </a:p>
          <a:p>
            <a:endParaRPr lang="en-US" sz="2000" dirty="0"/>
          </a:p>
        </p:txBody>
      </p:sp>
      <p:grpSp>
        <p:nvGrpSpPr>
          <p:cNvPr id="1046" name="Group 1045">
            <a:extLst>
              <a:ext uri="{FF2B5EF4-FFF2-40B4-BE49-F238E27FC236}">
                <a16:creationId xmlns:a16="http://schemas.microsoft.com/office/drawing/2014/main" id="{C94E0470-0CA9-42CA-8AB1-503D05BF1610}"/>
              </a:ext>
            </a:extLst>
          </p:cNvPr>
          <p:cNvGrpSpPr/>
          <p:nvPr/>
        </p:nvGrpSpPr>
        <p:grpSpPr>
          <a:xfrm>
            <a:off x="29535436" y="3458741"/>
            <a:ext cx="3200400" cy="2560320"/>
            <a:chOff x="29535436" y="3255541"/>
            <a:chExt cx="3200400" cy="2560320"/>
          </a:xfrm>
        </p:grpSpPr>
        <p:sp>
          <p:nvSpPr>
            <p:cNvPr id="65" name="Text Box 10">
              <a:extLst>
                <a:ext uri="{FF2B5EF4-FFF2-40B4-BE49-F238E27FC236}">
                  <a16:creationId xmlns:a16="http://schemas.microsoft.com/office/drawing/2014/main" id="{E227E674-4091-48A4-AD6E-D59F48B0DCD9}"/>
                </a:ext>
              </a:extLst>
            </p:cNvPr>
            <p:cNvSpPr txBox="1">
              <a:spLocks noChangeArrowheads="1"/>
            </p:cNvSpPr>
            <p:nvPr/>
          </p:nvSpPr>
          <p:spPr bwMode="auto">
            <a:xfrm>
              <a:off x="29535436" y="3255541"/>
              <a:ext cx="3200400" cy="365760"/>
            </a:xfrm>
            <a:prstGeom prst="rect">
              <a:avLst/>
            </a:prstGeom>
            <a:solidFill>
              <a:schemeClr val="accent5">
                <a:lumMod val="75000"/>
              </a:schemeClr>
            </a:solidFill>
            <a:ln w="12700" algn="ctr">
              <a:noFill/>
              <a:miter lim="800000"/>
              <a:headEnd/>
              <a:tailEnd type="none" w="sm" len="med"/>
            </a:ln>
          </p:spPr>
          <p:txBody>
            <a:bodyPr lIns="88900" tIns="88900" rIns="88900" bIns="88900" anchor="ctr" anchorCtr="0"/>
            <a:lstStyle/>
            <a:p>
              <a:pPr marL="0" marR="0" lvl="0" indent="0" algn="ctr" defTabSz="957263" eaLnBrk="1" fontAlgn="auto" latinLnBrk="0" hangingPunct="1">
                <a:lnSpc>
                  <a:spcPct val="100000"/>
                </a:lnSpc>
                <a:spcBef>
                  <a:spcPts val="200"/>
                </a:spcBef>
                <a:spcAft>
                  <a:spcPts val="0"/>
                </a:spcAft>
                <a:buClrTx/>
                <a:buSzTx/>
                <a:buFontTx/>
                <a:buNone/>
                <a:tabLst/>
                <a:defRPr/>
              </a:pPr>
              <a:r>
                <a:rPr lang="en-US" sz="2400" b="1" kern="0" dirty="0">
                  <a:solidFill>
                    <a:schemeClr val="bg1"/>
                  </a:solidFill>
                  <a:effectLst>
                    <a:outerShdw blurRad="38100" dist="38100" dir="2700000" algn="tl">
                      <a:srgbClr val="000000">
                        <a:alpha val="43137"/>
                      </a:srgbClr>
                    </a:outerShdw>
                  </a:effectLst>
                  <a:cs typeface="Arial" pitchFamily="34" charset="0"/>
                </a:rPr>
                <a:t>F1 Score</a:t>
              </a:r>
            </a:p>
          </p:txBody>
        </p:sp>
        <p:sp>
          <p:nvSpPr>
            <p:cNvPr id="66" name="Rectangle 11">
              <a:extLst>
                <a:ext uri="{FF2B5EF4-FFF2-40B4-BE49-F238E27FC236}">
                  <a16:creationId xmlns:a16="http://schemas.microsoft.com/office/drawing/2014/main" id="{2E99101A-F70C-43D9-BC61-DAECCD773673}"/>
                </a:ext>
              </a:extLst>
            </p:cNvPr>
            <p:cNvSpPr>
              <a:spLocks noChangeArrowheads="1"/>
            </p:cNvSpPr>
            <p:nvPr/>
          </p:nvSpPr>
          <p:spPr bwMode="auto">
            <a:xfrm>
              <a:off x="29535436" y="3621301"/>
              <a:ext cx="3200400" cy="2194560"/>
            </a:xfrm>
            <a:prstGeom prst="rect">
              <a:avLst/>
            </a:prstGeom>
            <a:solidFill>
              <a:srgbClr val="E7E6E6"/>
            </a:solidFill>
            <a:ln w="12700" algn="ctr">
              <a:noFill/>
              <a:miter lim="800000"/>
              <a:headEnd/>
              <a:tailEnd/>
            </a:ln>
          </p:spPr>
          <p:txBody>
            <a:bodyPr lIns="88900" tIns="88900" rIns="88900" bIns="88900" anchor="t"/>
            <a:lstStyle/>
            <a:p>
              <a:pPr marL="0" marR="0" lvl="0" indent="0" defTabSz="957998" eaLnBrk="1" fontAlgn="auto" latinLnBrk="0" hangingPunct="1">
                <a:lnSpc>
                  <a:spcPct val="100000"/>
                </a:lnSpc>
                <a:spcBef>
                  <a:spcPts val="200"/>
                </a:spcBef>
                <a:spcAft>
                  <a:spcPts val="300"/>
                </a:spcAft>
                <a:buClrTx/>
                <a:buSzTx/>
                <a:buFontTx/>
                <a:buNone/>
                <a:tabLst/>
                <a:defRPr/>
              </a:pPr>
              <a:endParaRPr kumimoji="0" lang="en-US" sz="1100" b="0" i="0" u="none" strike="noStrike" kern="0" cap="none" spc="0" normalizeH="0" baseline="0" noProof="0" dirty="0">
                <a:ln>
                  <a:noFill/>
                </a:ln>
                <a:solidFill>
                  <a:prstClr val="black"/>
                </a:solidFill>
                <a:effectLst/>
                <a:uLnTx/>
                <a:uFillTx/>
                <a:latin typeface="Verdana"/>
                <a:cs typeface="Arial" pitchFamily="34" charset="0"/>
              </a:endParaRPr>
            </a:p>
          </p:txBody>
        </p:sp>
        <p:pic>
          <p:nvPicPr>
            <p:cNvPr id="74" name="Picture 8" descr="https://lh3.googleusercontent.com/fk6QmkB7-erm54_j1i9cSzufh3S57AfyAbGSIOSSqYMVPMnAIPwfLB3Uo8y4TWYlqLHWghrN0owp4TCWQ5gwpljI9QUBLdFVwaWIEouqEn9wHG1YIIjFAC9os5wvf2fmZeUIoQdm">
              <a:extLst>
                <a:ext uri="{FF2B5EF4-FFF2-40B4-BE49-F238E27FC236}">
                  <a16:creationId xmlns:a16="http://schemas.microsoft.com/office/drawing/2014/main" id="{19BD5F58-1C7F-42A4-9726-5670EE408385}"/>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7952"/>
            <a:stretch/>
          </p:blipFill>
          <p:spPr bwMode="auto">
            <a:xfrm>
              <a:off x="29708056" y="3717926"/>
              <a:ext cx="2855160" cy="20116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47" name="Group 1046">
            <a:extLst>
              <a:ext uri="{FF2B5EF4-FFF2-40B4-BE49-F238E27FC236}">
                <a16:creationId xmlns:a16="http://schemas.microsoft.com/office/drawing/2014/main" id="{DD6A9871-B540-4A42-94FE-54DE5F93564D}"/>
              </a:ext>
            </a:extLst>
          </p:cNvPr>
          <p:cNvGrpSpPr/>
          <p:nvPr/>
        </p:nvGrpSpPr>
        <p:grpSpPr>
          <a:xfrm>
            <a:off x="29535436" y="6777190"/>
            <a:ext cx="3200400" cy="2560320"/>
            <a:chOff x="29535436" y="6083565"/>
            <a:chExt cx="3200400" cy="2560320"/>
          </a:xfrm>
        </p:grpSpPr>
        <p:sp>
          <p:nvSpPr>
            <p:cNvPr id="67" name="Text Box 10">
              <a:extLst>
                <a:ext uri="{FF2B5EF4-FFF2-40B4-BE49-F238E27FC236}">
                  <a16:creationId xmlns:a16="http://schemas.microsoft.com/office/drawing/2014/main" id="{83B27A07-EFA5-4E58-8FDE-6C4900F5F67E}"/>
                </a:ext>
              </a:extLst>
            </p:cNvPr>
            <p:cNvSpPr txBox="1">
              <a:spLocks noChangeArrowheads="1"/>
            </p:cNvSpPr>
            <p:nvPr/>
          </p:nvSpPr>
          <p:spPr bwMode="auto">
            <a:xfrm>
              <a:off x="29535436" y="6083565"/>
              <a:ext cx="3200400" cy="365760"/>
            </a:xfrm>
            <a:prstGeom prst="rect">
              <a:avLst/>
            </a:prstGeom>
            <a:solidFill>
              <a:schemeClr val="accent5">
                <a:lumMod val="75000"/>
              </a:schemeClr>
            </a:solidFill>
            <a:ln w="12700" algn="ctr">
              <a:noFill/>
              <a:miter lim="800000"/>
              <a:headEnd/>
              <a:tailEnd type="none" w="sm" len="med"/>
            </a:ln>
          </p:spPr>
          <p:txBody>
            <a:bodyPr lIns="88900" tIns="88900" rIns="88900" bIns="88900" anchor="ctr" anchorCtr="0"/>
            <a:lstStyle/>
            <a:p>
              <a:pPr algn="ctr" defTabSz="957263">
                <a:spcBef>
                  <a:spcPts val="200"/>
                </a:spcBef>
              </a:pPr>
              <a:r>
                <a:rPr lang="en-US" sz="2400" b="1" kern="0" dirty="0">
                  <a:solidFill>
                    <a:schemeClr val="bg1"/>
                  </a:solidFill>
                  <a:effectLst>
                    <a:outerShdw blurRad="38100" dist="38100" dir="2700000" algn="tl">
                      <a:srgbClr val="000000">
                        <a:alpha val="43137"/>
                      </a:srgbClr>
                    </a:outerShdw>
                  </a:effectLst>
                  <a:cs typeface="Arial" pitchFamily="34" charset="0"/>
                </a:rPr>
                <a:t>Sensitivity</a:t>
              </a:r>
            </a:p>
          </p:txBody>
        </p:sp>
        <p:sp>
          <p:nvSpPr>
            <p:cNvPr id="68" name="Rectangle 11">
              <a:extLst>
                <a:ext uri="{FF2B5EF4-FFF2-40B4-BE49-F238E27FC236}">
                  <a16:creationId xmlns:a16="http://schemas.microsoft.com/office/drawing/2014/main" id="{DDDD25E5-3DAD-4E92-B77C-1CD36CC02DF7}"/>
                </a:ext>
              </a:extLst>
            </p:cNvPr>
            <p:cNvSpPr>
              <a:spLocks noChangeArrowheads="1"/>
            </p:cNvSpPr>
            <p:nvPr/>
          </p:nvSpPr>
          <p:spPr bwMode="auto">
            <a:xfrm>
              <a:off x="29535436" y="6449325"/>
              <a:ext cx="3200400" cy="2194560"/>
            </a:xfrm>
            <a:prstGeom prst="rect">
              <a:avLst/>
            </a:prstGeom>
            <a:solidFill>
              <a:srgbClr val="E7E6E6"/>
            </a:solidFill>
            <a:ln w="12700" algn="ctr">
              <a:noFill/>
              <a:miter lim="800000"/>
              <a:headEnd/>
              <a:tailEnd/>
            </a:ln>
          </p:spPr>
          <p:txBody>
            <a:bodyPr lIns="88900" tIns="88900" rIns="88900" bIns="88900" anchor="t"/>
            <a:lstStyle/>
            <a:p>
              <a:pPr marL="0" marR="0" lvl="0" indent="0" defTabSz="957998" eaLnBrk="1" fontAlgn="auto" latinLnBrk="0" hangingPunct="1">
                <a:lnSpc>
                  <a:spcPct val="100000"/>
                </a:lnSpc>
                <a:spcBef>
                  <a:spcPts val="200"/>
                </a:spcBef>
                <a:spcAft>
                  <a:spcPts val="300"/>
                </a:spcAft>
                <a:buClrTx/>
                <a:buSzTx/>
                <a:buFontTx/>
                <a:buNone/>
                <a:tabLst/>
                <a:defRPr/>
              </a:pPr>
              <a:endParaRPr kumimoji="0" lang="en-US" sz="1100" b="0" i="0" u="none" strike="noStrike" kern="0" cap="none" spc="0" normalizeH="0" baseline="0" noProof="0" dirty="0">
                <a:ln>
                  <a:noFill/>
                </a:ln>
                <a:solidFill>
                  <a:prstClr val="black"/>
                </a:solidFill>
                <a:effectLst/>
                <a:uLnTx/>
                <a:uFillTx/>
                <a:latin typeface="Verdana"/>
                <a:cs typeface="Arial" pitchFamily="34" charset="0"/>
              </a:endParaRPr>
            </a:p>
          </p:txBody>
        </p:sp>
        <p:pic>
          <p:nvPicPr>
            <p:cNvPr id="75" name="Picture 10" descr="https://lh3.googleusercontent.com/mSzf1kkJec4e8o-fVOa7Yu2mR8FjuLxxZ8m6RN3RHvB7iKKt2HUFHpsgxq-AAiwLxY25PezPh6FJM4xLdctOBHjbzoPXkx8WYRIGjaHzxbZHzjaQl7UVS3TL2X0nuTIo4g_-EJDG">
              <a:extLst>
                <a:ext uri="{FF2B5EF4-FFF2-40B4-BE49-F238E27FC236}">
                  <a16:creationId xmlns:a16="http://schemas.microsoft.com/office/drawing/2014/main" id="{3C784F76-AB26-44ED-A3B2-1FFF29C905C1}"/>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10869"/>
            <a:stretch/>
          </p:blipFill>
          <p:spPr bwMode="auto">
            <a:xfrm>
              <a:off x="29643167" y="6525630"/>
              <a:ext cx="2984938" cy="20116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48" name="Group 1047">
            <a:extLst>
              <a:ext uri="{FF2B5EF4-FFF2-40B4-BE49-F238E27FC236}">
                <a16:creationId xmlns:a16="http://schemas.microsoft.com/office/drawing/2014/main" id="{D446C3AB-A9C8-46FA-93B3-1ABA78AB3611}"/>
              </a:ext>
            </a:extLst>
          </p:cNvPr>
          <p:cNvGrpSpPr/>
          <p:nvPr/>
        </p:nvGrpSpPr>
        <p:grpSpPr>
          <a:xfrm>
            <a:off x="29535436" y="10095638"/>
            <a:ext cx="3200400" cy="2560320"/>
            <a:chOff x="29535436" y="8713878"/>
            <a:chExt cx="3200400" cy="2560320"/>
          </a:xfrm>
        </p:grpSpPr>
        <p:sp>
          <p:nvSpPr>
            <p:cNvPr id="69" name="Text Box 10">
              <a:extLst>
                <a:ext uri="{FF2B5EF4-FFF2-40B4-BE49-F238E27FC236}">
                  <a16:creationId xmlns:a16="http://schemas.microsoft.com/office/drawing/2014/main" id="{553FBFA2-F429-4C0E-B1C4-C3125B9BB2C2}"/>
                </a:ext>
              </a:extLst>
            </p:cNvPr>
            <p:cNvSpPr txBox="1">
              <a:spLocks noChangeArrowheads="1"/>
            </p:cNvSpPr>
            <p:nvPr/>
          </p:nvSpPr>
          <p:spPr bwMode="auto">
            <a:xfrm>
              <a:off x="29535436" y="8713878"/>
              <a:ext cx="3200400" cy="365760"/>
            </a:xfrm>
            <a:prstGeom prst="rect">
              <a:avLst/>
            </a:prstGeom>
            <a:solidFill>
              <a:schemeClr val="accent5">
                <a:lumMod val="75000"/>
              </a:schemeClr>
            </a:solidFill>
            <a:ln w="12700" algn="ctr">
              <a:noFill/>
              <a:miter lim="800000"/>
              <a:headEnd/>
              <a:tailEnd type="none" w="sm" len="med"/>
            </a:ln>
          </p:spPr>
          <p:txBody>
            <a:bodyPr lIns="88900" tIns="88900" rIns="88900" bIns="88900" anchor="ctr" anchorCtr="0"/>
            <a:lstStyle/>
            <a:p>
              <a:pPr marR="0" lvl="0" indent="0" algn="ctr" defTabSz="957263" fontAlgn="auto">
                <a:lnSpc>
                  <a:spcPct val="100000"/>
                </a:lnSpc>
                <a:spcBef>
                  <a:spcPts val="200"/>
                </a:spcBef>
                <a:spcAft>
                  <a:spcPts val="0"/>
                </a:spcAft>
                <a:buClrTx/>
                <a:buSzTx/>
                <a:buFontTx/>
                <a:buNone/>
                <a:tabLst/>
                <a:defRPr/>
              </a:pPr>
              <a:r>
                <a:rPr lang="en-US" sz="2400" b="1" kern="0" dirty="0">
                  <a:solidFill>
                    <a:schemeClr val="bg1"/>
                  </a:solidFill>
                  <a:effectLst>
                    <a:outerShdw blurRad="38100" dist="38100" dir="2700000" algn="tl">
                      <a:srgbClr val="000000">
                        <a:alpha val="43137"/>
                      </a:srgbClr>
                    </a:outerShdw>
                  </a:effectLst>
                  <a:cs typeface="Arial" pitchFamily="34" charset="0"/>
                </a:rPr>
                <a:t>Precision</a:t>
              </a:r>
            </a:p>
          </p:txBody>
        </p:sp>
        <p:sp>
          <p:nvSpPr>
            <p:cNvPr id="70" name="Rectangle 11">
              <a:extLst>
                <a:ext uri="{FF2B5EF4-FFF2-40B4-BE49-F238E27FC236}">
                  <a16:creationId xmlns:a16="http://schemas.microsoft.com/office/drawing/2014/main" id="{4C760C27-9A94-4CF9-B254-A357407ED136}"/>
                </a:ext>
              </a:extLst>
            </p:cNvPr>
            <p:cNvSpPr>
              <a:spLocks noChangeArrowheads="1"/>
            </p:cNvSpPr>
            <p:nvPr/>
          </p:nvSpPr>
          <p:spPr bwMode="auto">
            <a:xfrm>
              <a:off x="29535436" y="9079638"/>
              <a:ext cx="3200400" cy="2194560"/>
            </a:xfrm>
            <a:prstGeom prst="rect">
              <a:avLst/>
            </a:prstGeom>
            <a:solidFill>
              <a:srgbClr val="E7E6E6"/>
            </a:solidFill>
            <a:ln w="12700" algn="ctr">
              <a:noFill/>
              <a:miter lim="800000"/>
              <a:headEnd/>
              <a:tailEnd/>
            </a:ln>
          </p:spPr>
          <p:txBody>
            <a:bodyPr lIns="88900" tIns="88900" rIns="88900" bIns="88900" anchor="t"/>
            <a:lstStyle/>
            <a:p>
              <a:pPr marL="0" marR="0" lvl="0" indent="0" defTabSz="957998" eaLnBrk="1" fontAlgn="auto" latinLnBrk="0" hangingPunct="1">
                <a:lnSpc>
                  <a:spcPct val="100000"/>
                </a:lnSpc>
                <a:spcBef>
                  <a:spcPts val="200"/>
                </a:spcBef>
                <a:spcAft>
                  <a:spcPts val="300"/>
                </a:spcAft>
                <a:buClrTx/>
                <a:buSzTx/>
                <a:buFontTx/>
                <a:buNone/>
                <a:tabLst/>
                <a:defRPr/>
              </a:pPr>
              <a:endParaRPr kumimoji="0" lang="en-US" sz="1100" b="0" i="0" u="none" strike="noStrike" kern="0" cap="none" spc="0" normalizeH="0" baseline="0" noProof="0" dirty="0">
                <a:ln>
                  <a:noFill/>
                </a:ln>
                <a:solidFill>
                  <a:prstClr val="black"/>
                </a:solidFill>
                <a:effectLst/>
                <a:uLnTx/>
                <a:uFillTx/>
                <a:latin typeface="Verdana"/>
                <a:cs typeface="Arial" pitchFamily="34" charset="0"/>
              </a:endParaRPr>
            </a:p>
          </p:txBody>
        </p:sp>
        <p:pic>
          <p:nvPicPr>
            <p:cNvPr id="76" name="Picture 12" descr="https://lh4.googleusercontent.com/6HZpH_4qzQGKvcUca5NJcTLKpONJRpnQFZZllHgsIrvHwUNdNfLxGi8S_A019xVISmINxaz7rOLVNZ-9X7ODO7r3MEDwvSw-uCbHNPB044OsWcnPTcxzdUuU5ZbBcAerMtHHpGjs">
              <a:extLst>
                <a:ext uri="{FF2B5EF4-FFF2-40B4-BE49-F238E27FC236}">
                  <a16:creationId xmlns:a16="http://schemas.microsoft.com/office/drawing/2014/main" id="{56EAD58E-2CD0-4F9A-AB9A-11E78BE66DF9}"/>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r="11031"/>
            <a:stretch/>
          </p:blipFill>
          <p:spPr bwMode="auto">
            <a:xfrm>
              <a:off x="29679555" y="9169888"/>
              <a:ext cx="2912162" cy="2011680"/>
            </a:xfrm>
            <a:prstGeom prst="rect">
              <a:avLst/>
            </a:prstGeom>
            <a:noFill/>
            <a:extLst>
              <a:ext uri="{909E8E84-426E-40DD-AFC4-6F175D3DCCD1}">
                <a14:hiddenFill xmlns:a14="http://schemas.microsoft.com/office/drawing/2010/main">
                  <a:solidFill>
                    <a:srgbClr val="FFFFFF"/>
                  </a:solidFill>
                </a14:hiddenFill>
              </a:ext>
            </a:extLst>
          </p:spPr>
        </p:pic>
      </p:grpSp>
      <p:sp>
        <p:nvSpPr>
          <p:cNvPr id="79" name="TextBox 78">
            <a:extLst>
              <a:ext uri="{FF2B5EF4-FFF2-40B4-BE49-F238E27FC236}">
                <a16:creationId xmlns:a16="http://schemas.microsoft.com/office/drawing/2014/main" id="{60195C7E-DAE4-4A0F-8FE9-79B296D129A6}"/>
              </a:ext>
            </a:extLst>
          </p:cNvPr>
          <p:cNvSpPr txBox="1"/>
          <p:nvPr/>
        </p:nvSpPr>
        <p:spPr>
          <a:xfrm>
            <a:off x="282493" y="14563938"/>
            <a:ext cx="8997745" cy="1508105"/>
          </a:xfrm>
          <a:prstGeom prst="rect">
            <a:avLst/>
          </a:prstGeom>
          <a:noFill/>
        </p:spPr>
        <p:txBody>
          <a:bodyPr wrap="square" rtlCol="0">
            <a:spAutoFit/>
          </a:bodyPr>
          <a:lstStyle/>
          <a:p>
            <a:r>
              <a:rPr lang="en-US" sz="3600" b="1" dirty="0">
                <a:solidFill>
                  <a:schemeClr val="accent5">
                    <a:lumMod val="50000"/>
                  </a:schemeClr>
                </a:solidFill>
              </a:rPr>
              <a:t>GOAL</a:t>
            </a:r>
          </a:p>
          <a:p>
            <a:r>
              <a:rPr lang="en-US" sz="2800" dirty="0"/>
              <a:t>Our goal is to </a:t>
            </a:r>
            <a:r>
              <a:rPr lang="en-US" sz="2800" b="1" dirty="0">
                <a:solidFill>
                  <a:schemeClr val="accent5">
                    <a:lumMod val="50000"/>
                  </a:schemeClr>
                </a:solidFill>
              </a:rPr>
              <a:t>create a scalable solution to the problem of insincere questions online</a:t>
            </a:r>
            <a:r>
              <a:rPr lang="en-US" sz="2800" dirty="0"/>
              <a:t>.</a:t>
            </a:r>
          </a:p>
        </p:txBody>
      </p:sp>
      <p:grpSp>
        <p:nvGrpSpPr>
          <p:cNvPr id="82" name="Group 81">
            <a:extLst>
              <a:ext uri="{FF2B5EF4-FFF2-40B4-BE49-F238E27FC236}">
                <a16:creationId xmlns:a16="http://schemas.microsoft.com/office/drawing/2014/main" id="{6C001E0D-1927-4809-9F2C-962F7BF442C0}"/>
              </a:ext>
            </a:extLst>
          </p:cNvPr>
          <p:cNvGrpSpPr/>
          <p:nvPr/>
        </p:nvGrpSpPr>
        <p:grpSpPr>
          <a:xfrm>
            <a:off x="10892751" y="10951409"/>
            <a:ext cx="11132898" cy="3192214"/>
            <a:chOff x="13334780" y="10790483"/>
            <a:chExt cx="7970270" cy="1634742"/>
          </a:xfrm>
        </p:grpSpPr>
        <p:pic>
          <p:nvPicPr>
            <p:cNvPr id="29" name="Picture 28">
              <a:extLst>
                <a:ext uri="{FF2B5EF4-FFF2-40B4-BE49-F238E27FC236}">
                  <a16:creationId xmlns:a16="http://schemas.microsoft.com/office/drawing/2014/main" id="{6D992FAD-45F2-477E-9399-437463F4208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334780" y="10790483"/>
              <a:ext cx="2468880" cy="1634742"/>
            </a:xfrm>
            <a:prstGeom prst="rect">
              <a:avLst/>
            </a:prstGeom>
          </p:spPr>
        </p:pic>
        <p:pic>
          <p:nvPicPr>
            <p:cNvPr id="78" name="Picture 77">
              <a:extLst>
                <a:ext uri="{FF2B5EF4-FFF2-40B4-BE49-F238E27FC236}">
                  <a16:creationId xmlns:a16="http://schemas.microsoft.com/office/drawing/2014/main" id="{8721743B-D7E0-4C7C-A822-A2A0A977EE5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6097872" y="10790483"/>
              <a:ext cx="2468880" cy="1611225"/>
            </a:xfrm>
            <a:prstGeom prst="rect">
              <a:avLst/>
            </a:prstGeom>
          </p:spPr>
        </p:pic>
        <p:pic>
          <p:nvPicPr>
            <p:cNvPr id="81" name="Picture 80">
              <a:extLst>
                <a:ext uri="{FF2B5EF4-FFF2-40B4-BE49-F238E27FC236}">
                  <a16:creationId xmlns:a16="http://schemas.microsoft.com/office/drawing/2014/main" id="{0A8CCB58-F824-4F8A-B5DC-DFE260876CF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8836170" y="10790483"/>
              <a:ext cx="2468880" cy="1598253"/>
            </a:xfrm>
            <a:prstGeom prst="rect">
              <a:avLst/>
            </a:prstGeom>
          </p:spPr>
        </p:pic>
      </p:grpSp>
      <p:cxnSp>
        <p:nvCxnSpPr>
          <p:cNvPr id="84" name="Connector: Elbow 83">
            <a:extLst>
              <a:ext uri="{FF2B5EF4-FFF2-40B4-BE49-F238E27FC236}">
                <a16:creationId xmlns:a16="http://schemas.microsoft.com/office/drawing/2014/main" id="{655547C0-382F-49E0-B872-7DF0FF01F97D}"/>
              </a:ext>
            </a:extLst>
          </p:cNvPr>
          <p:cNvCxnSpPr>
            <a:cxnSpLocks/>
            <a:endCxn id="9" idx="2"/>
          </p:cNvCxnSpPr>
          <p:nvPr/>
        </p:nvCxnSpPr>
        <p:spPr>
          <a:xfrm>
            <a:off x="10019066" y="6403958"/>
            <a:ext cx="4285444" cy="524104"/>
          </a:xfrm>
          <a:prstGeom prst="bentConnector3">
            <a:avLst>
              <a:gd name="adj1" fmla="val 78672"/>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97" name="Rectangle 96">
            <a:extLst>
              <a:ext uri="{FF2B5EF4-FFF2-40B4-BE49-F238E27FC236}">
                <a16:creationId xmlns:a16="http://schemas.microsoft.com/office/drawing/2014/main" id="{2CEC78A3-D487-4B49-A488-5C8431FF06A4}"/>
              </a:ext>
            </a:extLst>
          </p:cNvPr>
          <p:cNvSpPr/>
          <p:nvPr/>
        </p:nvSpPr>
        <p:spPr>
          <a:xfrm>
            <a:off x="12498844" y="9466172"/>
            <a:ext cx="7920713" cy="646331"/>
          </a:xfrm>
          <a:prstGeom prst="rect">
            <a:avLst/>
          </a:prstGeom>
        </p:spPr>
        <p:txBody>
          <a:bodyPr wrap="square">
            <a:spAutoFit/>
          </a:bodyPr>
          <a:lstStyle/>
          <a:p>
            <a:pPr algn="ctr"/>
            <a:r>
              <a:rPr lang="en-US" sz="3600" b="1" cap="all" dirty="0">
                <a:solidFill>
                  <a:schemeClr val="accent5">
                    <a:lumMod val="50000"/>
                  </a:schemeClr>
                </a:solidFill>
              </a:rPr>
              <a:t>Investigation of CLASS DIFFERENCES </a:t>
            </a:r>
          </a:p>
        </p:txBody>
      </p:sp>
      <p:sp>
        <p:nvSpPr>
          <p:cNvPr id="115" name="TextBox 114">
            <a:extLst>
              <a:ext uri="{FF2B5EF4-FFF2-40B4-BE49-F238E27FC236}">
                <a16:creationId xmlns:a16="http://schemas.microsoft.com/office/drawing/2014/main" id="{E8E76BD6-7DB3-439C-854C-56AE3A6710EF}"/>
              </a:ext>
            </a:extLst>
          </p:cNvPr>
          <p:cNvSpPr txBox="1"/>
          <p:nvPr/>
        </p:nvSpPr>
        <p:spPr>
          <a:xfrm>
            <a:off x="19575590" y="4428651"/>
            <a:ext cx="3593115" cy="4324261"/>
          </a:xfrm>
          <a:prstGeom prst="rect">
            <a:avLst/>
          </a:prstGeom>
          <a:noFill/>
        </p:spPr>
        <p:txBody>
          <a:bodyPr wrap="square" rtlCol="0">
            <a:spAutoFit/>
          </a:bodyPr>
          <a:lstStyle/>
          <a:p>
            <a:pPr>
              <a:spcAft>
                <a:spcPts val="600"/>
              </a:spcAft>
            </a:pPr>
            <a:r>
              <a:rPr lang="en-US" sz="3600" b="1" cap="all" dirty="0">
                <a:solidFill>
                  <a:schemeClr val="accent5">
                    <a:lumMod val="50000"/>
                  </a:schemeClr>
                </a:solidFill>
              </a:rPr>
              <a:t>DATA AUGMENTATION</a:t>
            </a:r>
            <a:endParaRPr lang="en-US" sz="3600" cap="all" dirty="0">
              <a:solidFill>
                <a:schemeClr val="accent5">
                  <a:lumMod val="50000"/>
                </a:schemeClr>
              </a:solidFill>
            </a:endParaRPr>
          </a:p>
          <a:p>
            <a:r>
              <a:rPr lang="en-US" sz="2200" dirty="0"/>
              <a:t>Only </a:t>
            </a:r>
            <a:r>
              <a:rPr lang="en-US" sz="2200" b="1" dirty="0">
                <a:solidFill>
                  <a:schemeClr val="accent5">
                    <a:lumMod val="50000"/>
                  </a:schemeClr>
                </a:solidFill>
              </a:rPr>
              <a:t>6% of the training questions are insincere.</a:t>
            </a:r>
          </a:p>
          <a:p>
            <a:r>
              <a:rPr lang="en-US" sz="2200" dirty="0"/>
              <a:t>Augmentation techniques were used to create more insincere questions, and outliers were removed from the sincere question population to </a:t>
            </a:r>
            <a:r>
              <a:rPr lang="en-US" sz="2200" b="1" dirty="0">
                <a:solidFill>
                  <a:schemeClr val="accent5">
                    <a:lumMod val="50000"/>
                  </a:schemeClr>
                </a:solidFill>
              </a:rPr>
              <a:t>create more balanced training data</a:t>
            </a:r>
            <a:r>
              <a:rPr lang="en-US" sz="2200" dirty="0"/>
              <a:t>.</a:t>
            </a:r>
          </a:p>
        </p:txBody>
      </p:sp>
      <p:cxnSp>
        <p:nvCxnSpPr>
          <p:cNvPr id="116" name="Connector: Elbow 115">
            <a:extLst>
              <a:ext uri="{FF2B5EF4-FFF2-40B4-BE49-F238E27FC236}">
                <a16:creationId xmlns:a16="http://schemas.microsoft.com/office/drawing/2014/main" id="{7B8A9442-50EC-4570-AFAC-47E52C083B30}"/>
              </a:ext>
            </a:extLst>
          </p:cNvPr>
          <p:cNvCxnSpPr>
            <a:cxnSpLocks/>
          </p:cNvCxnSpPr>
          <p:nvPr/>
        </p:nvCxnSpPr>
        <p:spPr>
          <a:xfrm rot="10800000" flipV="1">
            <a:off x="18685790" y="5586806"/>
            <a:ext cx="4151700" cy="1313125"/>
          </a:xfrm>
          <a:prstGeom prst="bentConnector3">
            <a:avLst>
              <a:gd name="adj1" fmla="val 81813"/>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114" name="Rectangle 113">
            <a:extLst>
              <a:ext uri="{FF2B5EF4-FFF2-40B4-BE49-F238E27FC236}">
                <a16:creationId xmlns:a16="http://schemas.microsoft.com/office/drawing/2014/main" id="{77432399-CA53-4E7D-97B1-FD176AB7A7D6}"/>
              </a:ext>
            </a:extLst>
          </p:cNvPr>
          <p:cNvSpPr/>
          <p:nvPr/>
        </p:nvSpPr>
        <p:spPr>
          <a:xfrm>
            <a:off x="282493" y="12097627"/>
            <a:ext cx="9653457" cy="2246769"/>
          </a:xfrm>
          <a:prstGeom prst="rect">
            <a:avLst/>
          </a:prstGeom>
        </p:spPr>
        <p:txBody>
          <a:bodyPr wrap="square">
            <a:spAutoFit/>
          </a:bodyPr>
          <a:lstStyle/>
          <a:p>
            <a:r>
              <a:rPr lang="en-US" sz="2800" dirty="0"/>
              <a:t>utilizing those posted on the website Quora. We leverage multiple techniques to interpret the content of the questions and detect toxic and divisive questions, including using embeddings for text preprocessing, and text augmentation to enlarge datasets.</a:t>
            </a:r>
          </a:p>
        </p:txBody>
      </p:sp>
      <p:sp>
        <p:nvSpPr>
          <p:cNvPr id="125" name="Title 1">
            <a:extLst>
              <a:ext uri="{FF2B5EF4-FFF2-40B4-BE49-F238E27FC236}">
                <a16:creationId xmlns:a16="http://schemas.microsoft.com/office/drawing/2014/main" id="{2A3BD11B-5AC3-446D-9A0E-8DB801BE0EC7}"/>
              </a:ext>
            </a:extLst>
          </p:cNvPr>
          <p:cNvSpPr txBox="1">
            <a:spLocks/>
          </p:cNvSpPr>
          <p:nvPr/>
        </p:nvSpPr>
        <p:spPr>
          <a:xfrm>
            <a:off x="177648" y="21073083"/>
            <a:ext cx="32575500" cy="731521"/>
          </a:xfrm>
          <a:prstGeom prst="rect">
            <a:avLst/>
          </a:prstGeom>
          <a:solidFill>
            <a:schemeClr val="accent5"/>
          </a:solidFill>
        </p:spPr>
        <p:txBody>
          <a:bodyPr vert="horz" lIns="91440" tIns="45720" rIns="91440" bIns="45720" rtlCol="0" anchor="ctr">
            <a:normAutofit/>
          </a:bodyPr>
          <a:lstStyle>
            <a:lvl1pPr algn="ctr" defTabSz="2926080" rtl="0" eaLnBrk="1" latinLnBrk="0" hangingPunct="1">
              <a:lnSpc>
                <a:spcPct val="90000"/>
              </a:lnSpc>
              <a:spcBef>
                <a:spcPct val="0"/>
              </a:spcBef>
              <a:buNone/>
              <a:defRPr sz="19200" kern="1200">
                <a:solidFill>
                  <a:schemeClr val="tx1"/>
                </a:solidFill>
                <a:latin typeface="+mj-lt"/>
                <a:ea typeface="+mj-ea"/>
                <a:cs typeface="+mj-cs"/>
              </a:defRPr>
            </a:lvl1pPr>
          </a:lstStyle>
          <a:p>
            <a:pPr algn="r" defTabSz="457200">
              <a:lnSpc>
                <a:spcPct val="100000"/>
              </a:lnSpc>
              <a:spcBef>
                <a:spcPts val="0"/>
              </a:spcBef>
            </a:pPr>
            <a:r>
              <a:rPr lang="en-US" sz="4000" b="1" spc="-150" dirty="0">
                <a:solidFill>
                  <a:schemeClr val="accent5">
                    <a:lumMod val="50000"/>
                  </a:schemeClr>
                </a:solidFill>
                <a:effectLst>
                  <a:outerShdw blurRad="38100" dist="38100" dir="2700000" algn="tl">
                    <a:srgbClr val="000000">
                      <a:alpha val="43137"/>
                    </a:srgbClr>
                  </a:outerShdw>
                </a:effectLst>
                <a:latin typeface="+mn-lt"/>
              </a:rPr>
              <a:t>Georgetown University | ANLY590 Final Project | Fall 2019		</a:t>
            </a:r>
          </a:p>
        </p:txBody>
      </p:sp>
      <p:pic>
        <p:nvPicPr>
          <p:cNvPr id="122" name="Picture 121">
            <a:extLst>
              <a:ext uri="{FF2B5EF4-FFF2-40B4-BE49-F238E27FC236}">
                <a16:creationId xmlns:a16="http://schemas.microsoft.com/office/drawing/2014/main" id="{E2F0373A-1334-45DE-BED1-84C57380070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51124" y="20963054"/>
            <a:ext cx="2854730" cy="951577"/>
          </a:xfrm>
          <a:prstGeom prst="rect">
            <a:avLst/>
          </a:prstGeom>
        </p:spPr>
      </p:pic>
      <p:cxnSp>
        <p:nvCxnSpPr>
          <p:cNvPr id="126" name="Straight Connector 125">
            <a:extLst>
              <a:ext uri="{FF2B5EF4-FFF2-40B4-BE49-F238E27FC236}">
                <a16:creationId xmlns:a16="http://schemas.microsoft.com/office/drawing/2014/main" id="{F4E01704-28F2-401D-996D-83EB7FE98883}"/>
              </a:ext>
            </a:extLst>
          </p:cNvPr>
          <p:cNvCxnSpPr>
            <a:cxnSpLocks/>
            <a:stCxn id="9" idx="4"/>
            <a:endCxn id="97" idx="0"/>
          </p:cNvCxnSpPr>
          <p:nvPr/>
        </p:nvCxnSpPr>
        <p:spPr>
          <a:xfrm flipH="1">
            <a:off x="16459201" y="9130309"/>
            <a:ext cx="6198" cy="335863"/>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pic>
        <p:nvPicPr>
          <p:cNvPr id="144" name="Picture 143">
            <a:extLst>
              <a:ext uri="{FF2B5EF4-FFF2-40B4-BE49-F238E27FC236}">
                <a16:creationId xmlns:a16="http://schemas.microsoft.com/office/drawing/2014/main" id="{52F9EDDE-049E-4B86-91D9-31EA12BE22EF}"/>
              </a:ext>
            </a:extLst>
          </p:cNvPr>
          <p:cNvPicPr>
            <a:picLocks noChangeAspect="1"/>
          </p:cNvPicPr>
          <p:nvPr/>
        </p:nvPicPr>
        <p:blipFill>
          <a:blip r:embed="rId13"/>
          <a:stretch>
            <a:fillRect/>
          </a:stretch>
        </p:blipFill>
        <p:spPr>
          <a:xfrm>
            <a:off x="13604405" y="5451581"/>
            <a:ext cx="5709591" cy="3409332"/>
          </a:xfrm>
          <a:prstGeom prst="rect">
            <a:avLst/>
          </a:prstGeom>
        </p:spPr>
      </p:pic>
      <p:sp>
        <p:nvSpPr>
          <p:cNvPr id="1040" name="Rectangle 1039">
            <a:extLst>
              <a:ext uri="{FF2B5EF4-FFF2-40B4-BE49-F238E27FC236}">
                <a16:creationId xmlns:a16="http://schemas.microsoft.com/office/drawing/2014/main" id="{A6BFF821-B70F-45E9-8663-B020121CDD81}"/>
              </a:ext>
            </a:extLst>
          </p:cNvPr>
          <p:cNvSpPr/>
          <p:nvPr/>
        </p:nvSpPr>
        <p:spPr>
          <a:xfrm>
            <a:off x="23575208" y="15114689"/>
            <a:ext cx="8988008" cy="5652830"/>
          </a:xfrm>
          <a:prstGeom prst="rect">
            <a:avLst/>
          </a:prstGeom>
        </p:spPr>
        <p:txBody>
          <a:bodyPr wrap="square">
            <a:spAutoFit/>
          </a:bodyPr>
          <a:lstStyle/>
          <a:p>
            <a:r>
              <a:rPr lang="en-US" sz="3600" b="1" dirty="0">
                <a:solidFill>
                  <a:schemeClr val="accent5">
                    <a:lumMod val="50000"/>
                  </a:schemeClr>
                </a:solidFill>
              </a:rPr>
              <a:t>NEXT STEPS</a:t>
            </a:r>
            <a:r>
              <a:rPr lang="en-US" sz="2800" dirty="0"/>
              <a:t> </a:t>
            </a:r>
          </a:p>
          <a:p>
            <a:r>
              <a:rPr lang="en-US" sz="2800" dirty="0"/>
              <a:t>Follow-on research could be performed to further enhance model performance including: </a:t>
            </a:r>
            <a:endParaRPr lang="en-US" sz="2500" dirty="0"/>
          </a:p>
          <a:p>
            <a:pPr marL="800100" lvl="1" indent="-342900">
              <a:buFont typeface="Arial" panose="020B0604020202020204" pitchFamily="34" charset="0"/>
              <a:buChar char="•"/>
            </a:pPr>
            <a:r>
              <a:rPr lang="en-US" sz="2800" b="1" dirty="0">
                <a:solidFill>
                  <a:schemeClr val="accent5">
                    <a:lumMod val="50000"/>
                  </a:schemeClr>
                </a:solidFill>
              </a:rPr>
              <a:t>Hand-Label Data</a:t>
            </a:r>
            <a:r>
              <a:rPr lang="en-US" sz="3200" b="1" dirty="0">
                <a:solidFill>
                  <a:schemeClr val="accent5">
                    <a:lumMod val="50000"/>
                  </a:schemeClr>
                </a:solidFill>
              </a:rPr>
              <a:t> – </a:t>
            </a:r>
            <a:r>
              <a:rPr lang="en-US" sz="2400" dirty="0"/>
              <a:t>Initial exploration suggested data labels potentially incorrectly flagged questions as sincere. Hand-labelling could be performed to improve data accuracy, and potentially results.</a:t>
            </a:r>
          </a:p>
          <a:p>
            <a:pPr marL="800100" lvl="1" indent="-342900">
              <a:spcBef>
                <a:spcPts val="800"/>
              </a:spcBef>
              <a:buFont typeface="Arial" panose="020B0604020202020204" pitchFamily="34" charset="0"/>
              <a:buChar char="•"/>
            </a:pPr>
            <a:r>
              <a:rPr lang="en-US" sz="2800" b="1" dirty="0">
                <a:solidFill>
                  <a:schemeClr val="accent5">
                    <a:lumMod val="50000"/>
                  </a:schemeClr>
                </a:solidFill>
              </a:rPr>
              <a:t>Train Models Longer – </a:t>
            </a:r>
            <a:r>
              <a:rPr lang="en-US" sz="2400" dirty="0"/>
              <a:t>Due to resource limitations, the LSTM and CNN Models were trained for 7 epochs, and the Attention model was trained for 3. These models can be trained for longer and re-evaluated for performance.</a:t>
            </a:r>
          </a:p>
          <a:p>
            <a:pPr marL="800100" lvl="1" indent="-342900">
              <a:spcBef>
                <a:spcPts val="800"/>
              </a:spcBef>
              <a:buFont typeface="Arial" panose="020B0604020202020204" pitchFamily="34" charset="0"/>
              <a:buChar char="•"/>
            </a:pPr>
            <a:r>
              <a:rPr lang="en-US" sz="2800" b="1" dirty="0">
                <a:solidFill>
                  <a:schemeClr val="accent5">
                    <a:lumMod val="50000"/>
                  </a:schemeClr>
                </a:solidFill>
              </a:rPr>
              <a:t>Scalability – </a:t>
            </a:r>
            <a:r>
              <a:rPr lang="en-US" sz="2400" dirty="0"/>
              <a:t>Expand research to additional online Q&amp;A forums to investigate model performance and scalability beyond Quora</a:t>
            </a:r>
          </a:p>
        </p:txBody>
      </p:sp>
      <p:pic>
        <p:nvPicPr>
          <p:cNvPr id="1045" name="Picture 1044">
            <a:extLst>
              <a:ext uri="{FF2B5EF4-FFF2-40B4-BE49-F238E27FC236}">
                <a16:creationId xmlns:a16="http://schemas.microsoft.com/office/drawing/2014/main" id="{C35C89D4-52E0-451B-8A95-44ED613D6E00}"/>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3710118" y="13752816"/>
            <a:ext cx="5825318" cy="1265926"/>
          </a:xfrm>
          <a:prstGeom prst="rect">
            <a:avLst/>
          </a:prstGeom>
          <a:ln w="38100">
            <a:solidFill>
              <a:schemeClr val="accent5">
                <a:lumMod val="50000"/>
              </a:schemeClr>
            </a:solidFill>
          </a:ln>
        </p:spPr>
      </p:pic>
      <p:grpSp>
        <p:nvGrpSpPr>
          <p:cNvPr id="152" name="Group 151">
            <a:extLst>
              <a:ext uri="{FF2B5EF4-FFF2-40B4-BE49-F238E27FC236}">
                <a16:creationId xmlns:a16="http://schemas.microsoft.com/office/drawing/2014/main" id="{8216EDC3-4DDD-4C29-BC14-C8F3C2D73B57}"/>
              </a:ext>
            </a:extLst>
          </p:cNvPr>
          <p:cNvGrpSpPr>
            <a:grpSpLocks noChangeAspect="1"/>
          </p:cNvGrpSpPr>
          <p:nvPr/>
        </p:nvGrpSpPr>
        <p:grpSpPr>
          <a:xfrm>
            <a:off x="30418604" y="499168"/>
            <a:ext cx="1784193" cy="1463040"/>
            <a:chOff x="5916613" y="3068638"/>
            <a:chExt cx="555625" cy="455612"/>
          </a:xfrm>
          <a:solidFill>
            <a:schemeClr val="accent5">
              <a:lumMod val="50000"/>
            </a:schemeClr>
          </a:solidFill>
        </p:grpSpPr>
        <p:sp>
          <p:nvSpPr>
            <p:cNvPr id="153" name="Freeform 194">
              <a:extLst>
                <a:ext uri="{FF2B5EF4-FFF2-40B4-BE49-F238E27FC236}">
                  <a16:creationId xmlns:a16="http://schemas.microsoft.com/office/drawing/2014/main" id="{0CFE2DF8-8830-4AFD-BC10-309367A139BB}"/>
                </a:ext>
              </a:extLst>
            </p:cNvPr>
            <p:cNvSpPr>
              <a:spLocks noEditPoints="1"/>
            </p:cNvSpPr>
            <p:nvPr/>
          </p:nvSpPr>
          <p:spPr bwMode="auto">
            <a:xfrm>
              <a:off x="5916613" y="3068638"/>
              <a:ext cx="419100" cy="411163"/>
            </a:xfrm>
            <a:custGeom>
              <a:avLst/>
              <a:gdLst>
                <a:gd name="T0" fmla="*/ 178 w 178"/>
                <a:gd name="T1" fmla="*/ 66 h 175"/>
                <a:gd name="T2" fmla="*/ 117 w 178"/>
                <a:gd name="T3" fmla="*/ 0 h 175"/>
                <a:gd name="T4" fmla="*/ 61 w 178"/>
                <a:gd name="T5" fmla="*/ 0 h 175"/>
                <a:gd name="T6" fmla="*/ 0 w 178"/>
                <a:gd name="T7" fmla="*/ 66 h 175"/>
                <a:gd name="T8" fmla="*/ 46 w 178"/>
                <a:gd name="T9" fmla="*/ 130 h 175"/>
                <a:gd name="T10" fmla="*/ 46 w 178"/>
                <a:gd name="T11" fmla="*/ 170 h 175"/>
                <a:gd name="T12" fmla="*/ 49 w 178"/>
                <a:gd name="T13" fmla="*/ 174 h 175"/>
                <a:gd name="T14" fmla="*/ 51 w 178"/>
                <a:gd name="T15" fmla="*/ 175 h 175"/>
                <a:gd name="T16" fmla="*/ 54 w 178"/>
                <a:gd name="T17" fmla="*/ 174 h 175"/>
                <a:gd name="T18" fmla="*/ 101 w 178"/>
                <a:gd name="T19" fmla="*/ 132 h 175"/>
                <a:gd name="T20" fmla="*/ 117 w 178"/>
                <a:gd name="T21" fmla="*/ 132 h 175"/>
                <a:gd name="T22" fmla="*/ 178 w 178"/>
                <a:gd name="T23" fmla="*/ 66 h 175"/>
                <a:gd name="T24" fmla="*/ 99 w 178"/>
                <a:gd name="T25" fmla="*/ 123 h 175"/>
                <a:gd name="T26" fmla="*/ 96 w 178"/>
                <a:gd name="T27" fmla="*/ 124 h 175"/>
                <a:gd name="T28" fmla="*/ 55 w 178"/>
                <a:gd name="T29" fmla="*/ 159 h 175"/>
                <a:gd name="T30" fmla="*/ 55 w 178"/>
                <a:gd name="T31" fmla="*/ 126 h 175"/>
                <a:gd name="T32" fmla="*/ 52 w 178"/>
                <a:gd name="T33" fmla="*/ 122 h 175"/>
                <a:gd name="T34" fmla="*/ 9 w 178"/>
                <a:gd name="T35" fmla="*/ 66 h 175"/>
                <a:gd name="T36" fmla="*/ 61 w 178"/>
                <a:gd name="T37" fmla="*/ 10 h 175"/>
                <a:gd name="T38" fmla="*/ 117 w 178"/>
                <a:gd name="T39" fmla="*/ 10 h 175"/>
                <a:gd name="T40" fmla="*/ 168 w 178"/>
                <a:gd name="T41" fmla="*/ 66 h 175"/>
                <a:gd name="T42" fmla="*/ 117 w 178"/>
                <a:gd name="T43" fmla="*/ 123 h 175"/>
                <a:gd name="T44" fmla="*/ 99 w 178"/>
                <a:gd name="T45" fmla="*/ 123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8" h="175">
                  <a:moveTo>
                    <a:pt x="178" y="66"/>
                  </a:moveTo>
                  <a:cubicBezTo>
                    <a:pt x="178" y="30"/>
                    <a:pt x="150" y="0"/>
                    <a:pt x="117" y="0"/>
                  </a:cubicBezTo>
                  <a:cubicBezTo>
                    <a:pt x="61" y="0"/>
                    <a:pt x="61" y="0"/>
                    <a:pt x="61" y="0"/>
                  </a:cubicBezTo>
                  <a:cubicBezTo>
                    <a:pt x="27" y="0"/>
                    <a:pt x="0" y="30"/>
                    <a:pt x="0" y="66"/>
                  </a:cubicBezTo>
                  <a:cubicBezTo>
                    <a:pt x="0" y="97"/>
                    <a:pt x="19" y="123"/>
                    <a:pt x="46" y="130"/>
                  </a:cubicBezTo>
                  <a:cubicBezTo>
                    <a:pt x="46" y="170"/>
                    <a:pt x="46" y="170"/>
                    <a:pt x="46" y="170"/>
                  </a:cubicBezTo>
                  <a:cubicBezTo>
                    <a:pt x="46" y="172"/>
                    <a:pt x="47" y="174"/>
                    <a:pt x="49" y="174"/>
                  </a:cubicBezTo>
                  <a:cubicBezTo>
                    <a:pt x="49" y="175"/>
                    <a:pt x="50" y="175"/>
                    <a:pt x="51" y="175"/>
                  </a:cubicBezTo>
                  <a:cubicBezTo>
                    <a:pt x="52" y="175"/>
                    <a:pt x="53" y="174"/>
                    <a:pt x="54" y="174"/>
                  </a:cubicBezTo>
                  <a:cubicBezTo>
                    <a:pt x="101" y="132"/>
                    <a:pt x="101" y="132"/>
                    <a:pt x="101" y="132"/>
                  </a:cubicBezTo>
                  <a:cubicBezTo>
                    <a:pt x="117" y="132"/>
                    <a:pt x="117" y="132"/>
                    <a:pt x="117" y="132"/>
                  </a:cubicBezTo>
                  <a:cubicBezTo>
                    <a:pt x="150" y="132"/>
                    <a:pt x="178" y="103"/>
                    <a:pt x="178" y="66"/>
                  </a:cubicBezTo>
                  <a:close/>
                  <a:moveTo>
                    <a:pt x="99" y="123"/>
                  </a:moveTo>
                  <a:cubicBezTo>
                    <a:pt x="98" y="123"/>
                    <a:pt x="97" y="123"/>
                    <a:pt x="96" y="124"/>
                  </a:cubicBezTo>
                  <a:cubicBezTo>
                    <a:pt x="55" y="159"/>
                    <a:pt x="55" y="159"/>
                    <a:pt x="55" y="159"/>
                  </a:cubicBezTo>
                  <a:cubicBezTo>
                    <a:pt x="55" y="126"/>
                    <a:pt x="55" y="126"/>
                    <a:pt x="55" y="126"/>
                  </a:cubicBezTo>
                  <a:cubicBezTo>
                    <a:pt x="55" y="124"/>
                    <a:pt x="54" y="122"/>
                    <a:pt x="52" y="122"/>
                  </a:cubicBezTo>
                  <a:cubicBezTo>
                    <a:pt x="27" y="117"/>
                    <a:pt x="9" y="94"/>
                    <a:pt x="9" y="66"/>
                  </a:cubicBezTo>
                  <a:cubicBezTo>
                    <a:pt x="9" y="35"/>
                    <a:pt x="32" y="10"/>
                    <a:pt x="61" y="10"/>
                  </a:cubicBezTo>
                  <a:cubicBezTo>
                    <a:pt x="117" y="10"/>
                    <a:pt x="117" y="10"/>
                    <a:pt x="117" y="10"/>
                  </a:cubicBezTo>
                  <a:cubicBezTo>
                    <a:pt x="145" y="10"/>
                    <a:pt x="168" y="35"/>
                    <a:pt x="168" y="66"/>
                  </a:cubicBezTo>
                  <a:cubicBezTo>
                    <a:pt x="168" y="97"/>
                    <a:pt x="145" y="123"/>
                    <a:pt x="117" y="123"/>
                  </a:cubicBezTo>
                  <a:lnTo>
                    <a:pt x="99" y="1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154" name="Freeform 195">
              <a:extLst>
                <a:ext uri="{FF2B5EF4-FFF2-40B4-BE49-F238E27FC236}">
                  <a16:creationId xmlns:a16="http://schemas.microsoft.com/office/drawing/2014/main" id="{4378F74C-A7D9-48F8-ABB7-F945DE988203}"/>
                </a:ext>
              </a:extLst>
            </p:cNvPr>
            <p:cNvSpPr>
              <a:spLocks/>
            </p:cNvSpPr>
            <p:nvPr/>
          </p:nvSpPr>
          <p:spPr bwMode="auto">
            <a:xfrm>
              <a:off x="6184900" y="3235325"/>
              <a:ext cx="287338" cy="288925"/>
            </a:xfrm>
            <a:custGeom>
              <a:avLst/>
              <a:gdLst>
                <a:gd name="T0" fmla="*/ 77 w 122"/>
                <a:gd name="T1" fmla="*/ 0 h 123"/>
                <a:gd name="T2" fmla="*/ 73 w 122"/>
                <a:gd name="T3" fmla="*/ 5 h 123"/>
                <a:gd name="T4" fmla="*/ 77 w 122"/>
                <a:gd name="T5" fmla="*/ 9 h 123"/>
                <a:gd name="T6" fmla="*/ 112 w 122"/>
                <a:gd name="T7" fmla="*/ 48 h 123"/>
                <a:gd name="T8" fmla="*/ 79 w 122"/>
                <a:gd name="T9" fmla="*/ 86 h 123"/>
                <a:gd name="T10" fmla="*/ 74 w 122"/>
                <a:gd name="T11" fmla="*/ 91 h 123"/>
                <a:gd name="T12" fmla="*/ 74 w 122"/>
                <a:gd name="T13" fmla="*/ 107 h 123"/>
                <a:gd name="T14" fmla="*/ 56 w 122"/>
                <a:gd name="T15" fmla="*/ 88 h 123"/>
                <a:gd name="T16" fmla="*/ 53 w 122"/>
                <a:gd name="T17" fmla="*/ 87 h 123"/>
                <a:gd name="T18" fmla="*/ 37 w 122"/>
                <a:gd name="T19" fmla="*/ 87 h 123"/>
                <a:gd name="T20" fmla="*/ 10 w 122"/>
                <a:gd name="T21" fmla="*/ 71 h 123"/>
                <a:gd name="T22" fmla="*/ 3 w 122"/>
                <a:gd name="T23" fmla="*/ 70 h 123"/>
                <a:gd name="T24" fmla="*/ 2 w 122"/>
                <a:gd name="T25" fmla="*/ 76 h 123"/>
                <a:gd name="T26" fmla="*/ 37 w 122"/>
                <a:gd name="T27" fmla="*/ 96 h 123"/>
                <a:gd name="T28" fmla="*/ 51 w 122"/>
                <a:gd name="T29" fmla="*/ 96 h 123"/>
                <a:gd name="T30" fmla="*/ 75 w 122"/>
                <a:gd name="T31" fmla="*/ 122 h 123"/>
                <a:gd name="T32" fmla="*/ 79 w 122"/>
                <a:gd name="T33" fmla="*/ 123 h 123"/>
                <a:gd name="T34" fmla="*/ 80 w 122"/>
                <a:gd name="T35" fmla="*/ 123 h 123"/>
                <a:gd name="T36" fmla="*/ 83 w 122"/>
                <a:gd name="T37" fmla="*/ 118 h 123"/>
                <a:gd name="T38" fmla="*/ 83 w 122"/>
                <a:gd name="T39" fmla="*/ 96 h 123"/>
                <a:gd name="T40" fmla="*/ 122 w 122"/>
                <a:gd name="T41" fmla="*/ 48 h 123"/>
                <a:gd name="T42" fmla="*/ 77 w 122"/>
                <a:gd name="T43"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2" h="123">
                  <a:moveTo>
                    <a:pt x="77" y="0"/>
                  </a:moveTo>
                  <a:cubicBezTo>
                    <a:pt x="75" y="0"/>
                    <a:pt x="73" y="2"/>
                    <a:pt x="73" y="5"/>
                  </a:cubicBezTo>
                  <a:cubicBezTo>
                    <a:pt x="73" y="7"/>
                    <a:pt x="75" y="9"/>
                    <a:pt x="77" y="9"/>
                  </a:cubicBezTo>
                  <a:cubicBezTo>
                    <a:pt x="97" y="9"/>
                    <a:pt x="112" y="27"/>
                    <a:pt x="112" y="48"/>
                  </a:cubicBezTo>
                  <a:cubicBezTo>
                    <a:pt x="112" y="69"/>
                    <a:pt x="97" y="86"/>
                    <a:pt x="79" y="86"/>
                  </a:cubicBezTo>
                  <a:cubicBezTo>
                    <a:pt x="76" y="87"/>
                    <a:pt x="74" y="89"/>
                    <a:pt x="74" y="91"/>
                  </a:cubicBezTo>
                  <a:cubicBezTo>
                    <a:pt x="74" y="107"/>
                    <a:pt x="74" y="107"/>
                    <a:pt x="74" y="107"/>
                  </a:cubicBezTo>
                  <a:cubicBezTo>
                    <a:pt x="56" y="88"/>
                    <a:pt x="56" y="88"/>
                    <a:pt x="56" y="88"/>
                  </a:cubicBezTo>
                  <a:cubicBezTo>
                    <a:pt x="55" y="87"/>
                    <a:pt x="54" y="87"/>
                    <a:pt x="53" y="87"/>
                  </a:cubicBezTo>
                  <a:cubicBezTo>
                    <a:pt x="37" y="87"/>
                    <a:pt x="37" y="87"/>
                    <a:pt x="37" y="87"/>
                  </a:cubicBezTo>
                  <a:cubicBezTo>
                    <a:pt x="26" y="87"/>
                    <a:pt x="16" y="81"/>
                    <a:pt x="10" y="71"/>
                  </a:cubicBezTo>
                  <a:cubicBezTo>
                    <a:pt x="8" y="69"/>
                    <a:pt x="5" y="68"/>
                    <a:pt x="3" y="70"/>
                  </a:cubicBezTo>
                  <a:cubicBezTo>
                    <a:pt x="1" y="71"/>
                    <a:pt x="0" y="74"/>
                    <a:pt x="2" y="76"/>
                  </a:cubicBezTo>
                  <a:cubicBezTo>
                    <a:pt x="10" y="89"/>
                    <a:pt x="23" y="96"/>
                    <a:pt x="37" y="96"/>
                  </a:cubicBezTo>
                  <a:cubicBezTo>
                    <a:pt x="51" y="96"/>
                    <a:pt x="51" y="96"/>
                    <a:pt x="51" y="96"/>
                  </a:cubicBezTo>
                  <a:cubicBezTo>
                    <a:pt x="75" y="122"/>
                    <a:pt x="75" y="122"/>
                    <a:pt x="75" y="122"/>
                  </a:cubicBezTo>
                  <a:cubicBezTo>
                    <a:pt x="76" y="123"/>
                    <a:pt x="77" y="123"/>
                    <a:pt x="79" y="123"/>
                  </a:cubicBezTo>
                  <a:cubicBezTo>
                    <a:pt x="79" y="123"/>
                    <a:pt x="80" y="123"/>
                    <a:pt x="80" y="123"/>
                  </a:cubicBezTo>
                  <a:cubicBezTo>
                    <a:pt x="82" y="122"/>
                    <a:pt x="83" y="120"/>
                    <a:pt x="83" y="118"/>
                  </a:cubicBezTo>
                  <a:cubicBezTo>
                    <a:pt x="83" y="96"/>
                    <a:pt x="83" y="96"/>
                    <a:pt x="83" y="96"/>
                  </a:cubicBezTo>
                  <a:cubicBezTo>
                    <a:pt x="105" y="92"/>
                    <a:pt x="122" y="72"/>
                    <a:pt x="122" y="48"/>
                  </a:cubicBezTo>
                  <a:cubicBezTo>
                    <a:pt x="122" y="22"/>
                    <a:pt x="102" y="0"/>
                    <a:pt x="77"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155" name="Freeform 196">
              <a:extLst>
                <a:ext uri="{FF2B5EF4-FFF2-40B4-BE49-F238E27FC236}">
                  <a16:creationId xmlns:a16="http://schemas.microsoft.com/office/drawing/2014/main" id="{85D6E304-8D65-426D-8689-868FB4E03EF0}"/>
                </a:ext>
              </a:extLst>
            </p:cNvPr>
            <p:cNvSpPr>
              <a:spLocks/>
            </p:cNvSpPr>
            <p:nvPr/>
          </p:nvSpPr>
          <p:spPr bwMode="auto">
            <a:xfrm>
              <a:off x="6013450" y="3178175"/>
              <a:ext cx="223838" cy="23813"/>
            </a:xfrm>
            <a:custGeom>
              <a:avLst/>
              <a:gdLst>
                <a:gd name="T0" fmla="*/ 95 w 95"/>
                <a:gd name="T1" fmla="*/ 5 h 10"/>
                <a:gd name="T2" fmla="*/ 90 w 95"/>
                <a:gd name="T3" fmla="*/ 0 h 10"/>
                <a:gd name="T4" fmla="*/ 5 w 95"/>
                <a:gd name="T5" fmla="*/ 0 h 10"/>
                <a:gd name="T6" fmla="*/ 0 w 95"/>
                <a:gd name="T7" fmla="*/ 5 h 10"/>
                <a:gd name="T8" fmla="*/ 5 w 95"/>
                <a:gd name="T9" fmla="*/ 10 h 10"/>
                <a:gd name="T10" fmla="*/ 90 w 95"/>
                <a:gd name="T11" fmla="*/ 10 h 10"/>
                <a:gd name="T12" fmla="*/ 95 w 95"/>
                <a:gd name="T13" fmla="*/ 5 h 10"/>
              </a:gdLst>
              <a:ahLst/>
              <a:cxnLst>
                <a:cxn ang="0">
                  <a:pos x="T0" y="T1"/>
                </a:cxn>
                <a:cxn ang="0">
                  <a:pos x="T2" y="T3"/>
                </a:cxn>
                <a:cxn ang="0">
                  <a:pos x="T4" y="T5"/>
                </a:cxn>
                <a:cxn ang="0">
                  <a:pos x="T6" y="T7"/>
                </a:cxn>
                <a:cxn ang="0">
                  <a:pos x="T8" y="T9"/>
                </a:cxn>
                <a:cxn ang="0">
                  <a:pos x="T10" y="T11"/>
                </a:cxn>
                <a:cxn ang="0">
                  <a:pos x="T12" y="T13"/>
                </a:cxn>
              </a:cxnLst>
              <a:rect l="0" t="0" r="r" b="b"/>
              <a:pathLst>
                <a:path w="95" h="10">
                  <a:moveTo>
                    <a:pt x="95" y="5"/>
                  </a:moveTo>
                  <a:cubicBezTo>
                    <a:pt x="95" y="2"/>
                    <a:pt x="93" y="0"/>
                    <a:pt x="90" y="0"/>
                  </a:cubicBezTo>
                  <a:cubicBezTo>
                    <a:pt x="5" y="0"/>
                    <a:pt x="5" y="0"/>
                    <a:pt x="5" y="0"/>
                  </a:cubicBezTo>
                  <a:cubicBezTo>
                    <a:pt x="2" y="0"/>
                    <a:pt x="0" y="2"/>
                    <a:pt x="0" y="5"/>
                  </a:cubicBezTo>
                  <a:cubicBezTo>
                    <a:pt x="0" y="8"/>
                    <a:pt x="2" y="10"/>
                    <a:pt x="5" y="10"/>
                  </a:cubicBezTo>
                  <a:cubicBezTo>
                    <a:pt x="90" y="10"/>
                    <a:pt x="90" y="10"/>
                    <a:pt x="90" y="10"/>
                  </a:cubicBezTo>
                  <a:cubicBezTo>
                    <a:pt x="93" y="10"/>
                    <a:pt x="95" y="8"/>
                    <a:pt x="95" y="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156" name="Freeform 197">
              <a:extLst>
                <a:ext uri="{FF2B5EF4-FFF2-40B4-BE49-F238E27FC236}">
                  <a16:creationId xmlns:a16="http://schemas.microsoft.com/office/drawing/2014/main" id="{D24FC5CF-C550-4063-8D96-125B758279D0}"/>
                </a:ext>
              </a:extLst>
            </p:cNvPr>
            <p:cNvSpPr>
              <a:spLocks/>
            </p:cNvSpPr>
            <p:nvPr/>
          </p:nvSpPr>
          <p:spPr bwMode="auto">
            <a:xfrm>
              <a:off x="6013450" y="3249613"/>
              <a:ext cx="122238" cy="23813"/>
            </a:xfrm>
            <a:custGeom>
              <a:avLst/>
              <a:gdLst>
                <a:gd name="T0" fmla="*/ 47 w 52"/>
                <a:gd name="T1" fmla="*/ 0 h 10"/>
                <a:gd name="T2" fmla="*/ 5 w 52"/>
                <a:gd name="T3" fmla="*/ 0 h 10"/>
                <a:gd name="T4" fmla="*/ 0 w 52"/>
                <a:gd name="T5" fmla="*/ 5 h 10"/>
                <a:gd name="T6" fmla="*/ 5 w 52"/>
                <a:gd name="T7" fmla="*/ 10 h 10"/>
                <a:gd name="T8" fmla="*/ 47 w 52"/>
                <a:gd name="T9" fmla="*/ 10 h 10"/>
                <a:gd name="T10" fmla="*/ 52 w 52"/>
                <a:gd name="T11" fmla="*/ 5 h 10"/>
                <a:gd name="T12" fmla="*/ 47 w 52"/>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52" h="10">
                  <a:moveTo>
                    <a:pt x="47" y="0"/>
                  </a:moveTo>
                  <a:cubicBezTo>
                    <a:pt x="5" y="0"/>
                    <a:pt x="5" y="0"/>
                    <a:pt x="5" y="0"/>
                  </a:cubicBezTo>
                  <a:cubicBezTo>
                    <a:pt x="2" y="0"/>
                    <a:pt x="0" y="2"/>
                    <a:pt x="0" y="5"/>
                  </a:cubicBezTo>
                  <a:cubicBezTo>
                    <a:pt x="0" y="8"/>
                    <a:pt x="2" y="10"/>
                    <a:pt x="5" y="10"/>
                  </a:cubicBezTo>
                  <a:cubicBezTo>
                    <a:pt x="47" y="10"/>
                    <a:pt x="47" y="10"/>
                    <a:pt x="47" y="10"/>
                  </a:cubicBezTo>
                  <a:cubicBezTo>
                    <a:pt x="49" y="10"/>
                    <a:pt x="52" y="8"/>
                    <a:pt x="52" y="5"/>
                  </a:cubicBezTo>
                  <a:cubicBezTo>
                    <a:pt x="52" y="2"/>
                    <a:pt x="49" y="0"/>
                    <a:pt x="47"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grpSp>
      <p:grpSp>
        <p:nvGrpSpPr>
          <p:cNvPr id="157" name="Group 156">
            <a:extLst>
              <a:ext uri="{FF2B5EF4-FFF2-40B4-BE49-F238E27FC236}">
                <a16:creationId xmlns:a16="http://schemas.microsoft.com/office/drawing/2014/main" id="{A4B30262-C8AF-490F-928F-0DEFE074AD45}"/>
              </a:ext>
            </a:extLst>
          </p:cNvPr>
          <p:cNvGrpSpPr>
            <a:grpSpLocks noChangeAspect="1"/>
          </p:cNvGrpSpPr>
          <p:nvPr/>
        </p:nvGrpSpPr>
        <p:grpSpPr>
          <a:xfrm>
            <a:off x="480794" y="499168"/>
            <a:ext cx="1439120" cy="1463040"/>
            <a:chOff x="4608513" y="7359651"/>
            <a:chExt cx="573087" cy="582613"/>
          </a:xfrm>
          <a:solidFill>
            <a:schemeClr val="accent5">
              <a:lumMod val="50000"/>
            </a:schemeClr>
          </a:solidFill>
        </p:grpSpPr>
        <p:sp>
          <p:nvSpPr>
            <p:cNvPr id="158" name="Freeform 143">
              <a:extLst>
                <a:ext uri="{FF2B5EF4-FFF2-40B4-BE49-F238E27FC236}">
                  <a16:creationId xmlns:a16="http://schemas.microsoft.com/office/drawing/2014/main" id="{4ADE72C1-6BF7-497C-AEBC-2E79EDA863EC}"/>
                </a:ext>
              </a:extLst>
            </p:cNvPr>
            <p:cNvSpPr>
              <a:spLocks noEditPoints="1"/>
            </p:cNvSpPr>
            <p:nvPr/>
          </p:nvSpPr>
          <p:spPr bwMode="auto">
            <a:xfrm>
              <a:off x="4738688" y="7359651"/>
              <a:ext cx="442912" cy="582613"/>
            </a:xfrm>
            <a:custGeom>
              <a:avLst/>
              <a:gdLst>
                <a:gd name="T0" fmla="*/ 181 w 181"/>
                <a:gd name="T1" fmla="*/ 45 h 238"/>
                <a:gd name="T2" fmla="*/ 181 w 181"/>
                <a:gd name="T3" fmla="*/ 45 h 238"/>
                <a:gd name="T4" fmla="*/ 177 w 181"/>
                <a:gd name="T5" fmla="*/ 36 h 238"/>
                <a:gd name="T6" fmla="*/ 144 w 181"/>
                <a:gd name="T7" fmla="*/ 4 h 238"/>
                <a:gd name="T8" fmla="*/ 135 w 181"/>
                <a:gd name="T9" fmla="*/ 0 h 238"/>
                <a:gd name="T10" fmla="*/ 135 w 181"/>
                <a:gd name="T11" fmla="*/ 0 h 238"/>
                <a:gd name="T12" fmla="*/ 13 w 181"/>
                <a:gd name="T13" fmla="*/ 0 h 238"/>
                <a:gd name="T14" fmla="*/ 0 w 181"/>
                <a:gd name="T15" fmla="*/ 13 h 238"/>
                <a:gd name="T16" fmla="*/ 0 w 181"/>
                <a:gd name="T17" fmla="*/ 52 h 238"/>
                <a:gd name="T18" fmla="*/ 5 w 181"/>
                <a:gd name="T19" fmla="*/ 57 h 238"/>
                <a:gd name="T20" fmla="*/ 9 w 181"/>
                <a:gd name="T21" fmla="*/ 52 h 238"/>
                <a:gd name="T22" fmla="*/ 9 w 181"/>
                <a:gd name="T23" fmla="*/ 13 h 238"/>
                <a:gd name="T24" fmla="*/ 13 w 181"/>
                <a:gd name="T25" fmla="*/ 10 h 238"/>
                <a:gd name="T26" fmla="*/ 130 w 181"/>
                <a:gd name="T27" fmla="*/ 10 h 238"/>
                <a:gd name="T28" fmla="*/ 130 w 181"/>
                <a:gd name="T29" fmla="*/ 45 h 238"/>
                <a:gd name="T30" fmla="*/ 135 w 181"/>
                <a:gd name="T31" fmla="*/ 50 h 238"/>
                <a:gd name="T32" fmla="*/ 171 w 181"/>
                <a:gd name="T33" fmla="*/ 50 h 238"/>
                <a:gd name="T34" fmla="*/ 171 w 181"/>
                <a:gd name="T35" fmla="*/ 225 h 238"/>
                <a:gd name="T36" fmla="*/ 168 w 181"/>
                <a:gd name="T37" fmla="*/ 228 h 238"/>
                <a:gd name="T38" fmla="*/ 13 w 181"/>
                <a:gd name="T39" fmla="*/ 228 h 238"/>
                <a:gd name="T40" fmla="*/ 9 w 181"/>
                <a:gd name="T41" fmla="*/ 225 h 238"/>
                <a:gd name="T42" fmla="*/ 9 w 181"/>
                <a:gd name="T43" fmla="*/ 196 h 238"/>
                <a:gd name="T44" fmla="*/ 5 w 181"/>
                <a:gd name="T45" fmla="*/ 191 h 238"/>
                <a:gd name="T46" fmla="*/ 0 w 181"/>
                <a:gd name="T47" fmla="*/ 196 h 238"/>
                <a:gd name="T48" fmla="*/ 0 w 181"/>
                <a:gd name="T49" fmla="*/ 225 h 238"/>
                <a:gd name="T50" fmla="*/ 13 w 181"/>
                <a:gd name="T51" fmla="*/ 238 h 238"/>
                <a:gd name="T52" fmla="*/ 168 w 181"/>
                <a:gd name="T53" fmla="*/ 238 h 238"/>
                <a:gd name="T54" fmla="*/ 181 w 181"/>
                <a:gd name="T55" fmla="*/ 225 h 238"/>
                <a:gd name="T56" fmla="*/ 181 w 181"/>
                <a:gd name="T57" fmla="*/ 46 h 238"/>
                <a:gd name="T58" fmla="*/ 181 w 181"/>
                <a:gd name="T59" fmla="*/ 45 h 238"/>
                <a:gd name="T60" fmla="*/ 139 w 181"/>
                <a:gd name="T61" fmla="*/ 13 h 238"/>
                <a:gd name="T62" fmla="*/ 167 w 181"/>
                <a:gd name="T63" fmla="*/ 41 h 238"/>
                <a:gd name="T64" fmla="*/ 139 w 181"/>
                <a:gd name="T65" fmla="*/ 41 h 238"/>
                <a:gd name="T66" fmla="*/ 139 w 181"/>
                <a:gd name="T67" fmla="*/ 13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1" h="238">
                  <a:moveTo>
                    <a:pt x="181" y="45"/>
                  </a:moveTo>
                  <a:cubicBezTo>
                    <a:pt x="181" y="45"/>
                    <a:pt x="181" y="45"/>
                    <a:pt x="181" y="45"/>
                  </a:cubicBezTo>
                  <a:cubicBezTo>
                    <a:pt x="181" y="42"/>
                    <a:pt x="179" y="39"/>
                    <a:pt x="177" y="36"/>
                  </a:cubicBezTo>
                  <a:cubicBezTo>
                    <a:pt x="144" y="4"/>
                    <a:pt x="144" y="4"/>
                    <a:pt x="144" y="4"/>
                  </a:cubicBezTo>
                  <a:cubicBezTo>
                    <a:pt x="141" y="1"/>
                    <a:pt x="138" y="0"/>
                    <a:pt x="135" y="0"/>
                  </a:cubicBezTo>
                  <a:cubicBezTo>
                    <a:pt x="135" y="0"/>
                    <a:pt x="135" y="0"/>
                    <a:pt x="135" y="0"/>
                  </a:cubicBezTo>
                  <a:cubicBezTo>
                    <a:pt x="13" y="0"/>
                    <a:pt x="13" y="0"/>
                    <a:pt x="13" y="0"/>
                  </a:cubicBezTo>
                  <a:cubicBezTo>
                    <a:pt x="6" y="0"/>
                    <a:pt x="0" y="6"/>
                    <a:pt x="0" y="13"/>
                  </a:cubicBezTo>
                  <a:cubicBezTo>
                    <a:pt x="0" y="52"/>
                    <a:pt x="0" y="52"/>
                    <a:pt x="0" y="52"/>
                  </a:cubicBezTo>
                  <a:cubicBezTo>
                    <a:pt x="0" y="55"/>
                    <a:pt x="2" y="57"/>
                    <a:pt x="5" y="57"/>
                  </a:cubicBezTo>
                  <a:cubicBezTo>
                    <a:pt x="7" y="57"/>
                    <a:pt x="9" y="55"/>
                    <a:pt x="9" y="52"/>
                  </a:cubicBezTo>
                  <a:cubicBezTo>
                    <a:pt x="9" y="13"/>
                    <a:pt x="9" y="13"/>
                    <a:pt x="9" y="13"/>
                  </a:cubicBezTo>
                  <a:cubicBezTo>
                    <a:pt x="9" y="11"/>
                    <a:pt x="11" y="10"/>
                    <a:pt x="13" y="10"/>
                  </a:cubicBezTo>
                  <a:cubicBezTo>
                    <a:pt x="130" y="10"/>
                    <a:pt x="130" y="10"/>
                    <a:pt x="130" y="10"/>
                  </a:cubicBezTo>
                  <a:cubicBezTo>
                    <a:pt x="130" y="45"/>
                    <a:pt x="130" y="45"/>
                    <a:pt x="130" y="45"/>
                  </a:cubicBezTo>
                  <a:cubicBezTo>
                    <a:pt x="130" y="48"/>
                    <a:pt x="132" y="50"/>
                    <a:pt x="135" y="50"/>
                  </a:cubicBezTo>
                  <a:cubicBezTo>
                    <a:pt x="171" y="50"/>
                    <a:pt x="171" y="50"/>
                    <a:pt x="171" y="50"/>
                  </a:cubicBezTo>
                  <a:cubicBezTo>
                    <a:pt x="171" y="225"/>
                    <a:pt x="171" y="225"/>
                    <a:pt x="171" y="225"/>
                  </a:cubicBezTo>
                  <a:cubicBezTo>
                    <a:pt x="171" y="227"/>
                    <a:pt x="170" y="228"/>
                    <a:pt x="168" y="228"/>
                  </a:cubicBezTo>
                  <a:cubicBezTo>
                    <a:pt x="13" y="228"/>
                    <a:pt x="13" y="228"/>
                    <a:pt x="13" y="228"/>
                  </a:cubicBezTo>
                  <a:cubicBezTo>
                    <a:pt x="11" y="228"/>
                    <a:pt x="9" y="227"/>
                    <a:pt x="9" y="225"/>
                  </a:cubicBezTo>
                  <a:cubicBezTo>
                    <a:pt x="9" y="196"/>
                    <a:pt x="9" y="196"/>
                    <a:pt x="9" y="196"/>
                  </a:cubicBezTo>
                  <a:cubicBezTo>
                    <a:pt x="9" y="193"/>
                    <a:pt x="7" y="191"/>
                    <a:pt x="5" y="191"/>
                  </a:cubicBezTo>
                  <a:cubicBezTo>
                    <a:pt x="2" y="191"/>
                    <a:pt x="0" y="193"/>
                    <a:pt x="0" y="196"/>
                  </a:cubicBezTo>
                  <a:cubicBezTo>
                    <a:pt x="0" y="225"/>
                    <a:pt x="0" y="225"/>
                    <a:pt x="0" y="225"/>
                  </a:cubicBezTo>
                  <a:cubicBezTo>
                    <a:pt x="0" y="232"/>
                    <a:pt x="6" y="238"/>
                    <a:pt x="13" y="238"/>
                  </a:cubicBezTo>
                  <a:cubicBezTo>
                    <a:pt x="168" y="238"/>
                    <a:pt x="168" y="238"/>
                    <a:pt x="168" y="238"/>
                  </a:cubicBezTo>
                  <a:cubicBezTo>
                    <a:pt x="175" y="238"/>
                    <a:pt x="181" y="232"/>
                    <a:pt x="181" y="225"/>
                  </a:cubicBezTo>
                  <a:cubicBezTo>
                    <a:pt x="181" y="46"/>
                    <a:pt x="181" y="46"/>
                    <a:pt x="181" y="46"/>
                  </a:cubicBezTo>
                  <a:cubicBezTo>
                    <a:pt x="181" y="46"/>
                    <a:pt x="181" y="45"/>
                    <a:pt x="181" y="45"/>
                  </a:cubicBezTo>
                  <a:close/>
                  <a:moveTo>
                    <a:pt x="139" y="13"/>
                  </a:moveTo>
                  <a:cubicBezTo>
                    <a:pt x="167" y="41"/>
                    <a:pt x="167" y="41"/>
                    <a:pt x="167" y="41"/>
                  </a:cubicBezTo>
                  <a:cubicBezTo>
                    <a:pt x="139" y="41"/>
                    <a:pt x="139" y="41"/>
                    <a:pt x="139" y="41"/>
                  </a:cubicBezTo>
                  <a:lnTo>
                    <a:pt x="139" y="1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159" name="Freeform 144">
              <a:extLst>
                <a:ext uri="{FF2B5EF4-FFF2-40B4-BE49-F238E27FC236}">
                  <a16:creationId xmlns:a16="http://schemas.microsoft.com/office/drawing/2014/main" id="{290EE67C-5F05-425D-B12B-F284AAFD0403}"/>
                </a:ext>
              </a:extLst>
            </p:cNvPr>
            <p:cNvSpPr>
              <a:spLocks noEditPoints="1"/>
            </p:cNvSpPr>
            <p:nvPr/>
          </p:nvSpPr>
          <p:spPr bwMode="auto">
            <a:xfrm>
              <a:off x="4608513" y="7523163"/>
              <a:ext cx="360362" cy="360363"/>
            </a:xfrm>
            <a:custGeom>
              <a:avLst/>
              <a:gdLst>
                <a:gd name="T0" fmla="*/ 95 w 147"/>
                <a:gd name="T1" fmla="*/ 104 h 147"/>
                <a:gd name="T2" fmla="*/ 147 w 147"/>
                <a:gd name="T3" fmla="*/ 52 h 147"/>
                <a:gd name="T4" fmla="*/ 95 w 147"/>
                <a:gd name="T5" fmla="*/ 0 h 147"/>
                <a:gd name="T6" fmla="*/ 43 w 147"/>
                <a:gd name="T7" fmla="*/ 52 h 147"/>
                <a:gd name="T8" fmla="*/ 55 w 147"/>
                <a:gd name="T9" fmla="*/ 85 h 147"/>
                <a:gd name="T10" fmla="*/ 2 w 147"/>
                <a:gd name="T11" fmla="*/ 139 h 147"/>
                <a:gd name="T12" fmla="*/ 2 w 147"/>
                <a:gd name="T13" fmla="*/ 145 h 147"/>
                <a:gd name="T14" fmla="*/ 5 w 147"/>
                <a:gd name="T15" fmla="*/ 147 h 147"/>
                <a:gd name="T16" fmla="*/ 8 w 147"/>
                <a:gd name="T17" fmla="*/ 145 h 147"/>
                <a:gd name="T18" fmla="*/ 62 w 147"/>
                <a:gd name="T19" fmla="*/ 92 h 147"/>
                <a:gd name="T20" fmla="*/ 95 w 147"/>
                <a:gd name="T21" fmla="*/ 104 h 147"/>
                <a:gd name="T22" fmla="*/ 95 w 147"/>
                <a:gd name="T23" fmla="*/ 9 h 147"/>
                <a:gd name="T24" fmla="*/ 138 w 147"/>
                <a:gd name="T25" fmla="*/ 52 h 147"/>
                <a:gd name="T26" fmla="*/ 95 w 147"/>
                <a:gd name="T27" fmla="*/ 94 h 147"/>
                <a:gd name="T28" fmla="*/ 52 w 147"/>
                <a:gd name="T29" fmla="*/ 52 h 147"/>
                <a:gd name="T30" fmla="*/ 95 w 147"/>
                <a:gd name="T31" fmla="*/ 9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7" h="147">
                  <a:moveTo>
                    <a:pt x="95" y="104"/>
                  </a:moveTo>
                  <a:cubicBezTo>
                    <a:pt x="124" y="104"/>
                    <a:pt x="147" y="81"/>
                    <a:pt x="147" y="52"/>
                  </a:cubicBezTo>
                  <a:cubicBezTo>
                    <a:pt x="147" y="23"/>
                    <a:pt x="124" y="0"/>
                    <a:pt x="95" y="0"/>
                  </a:cubicBezTo>
                  <a:cubicBezTo>
                    <a:pt x="66" y="0"/>
                    <a:pt x="43" y="23"/>
                    <a:pt x="43" y="52"/>
                  </a:cubicBezTo>
                  <a:cubicBezTo>
                    <a:pt x="43" y="65"/>
                    <a:pt x="47" y="76"/>
                    <a:pt x="55" y="85"/>
                  </a:cubicBezTo>
                  <a:cubicBezTo>
                    <a:pt x="2" y="139"/>
                    <a:pt x="2" y="139"/>
                    <a:pt x="2" y="139"/>
                  </a:cubicBezTo>
                  <a:cubicBezTo>
                    <a:pt x="0" y="141"/>
                    <a:pt x="0" y="144"/>
                    <a:pt x="2" y="145"/>
                  </a:cubicBezTo>
                  <a:cubicBezTo>
                    <a:pt x="2" y="146"/>
                    <a:pt x="4" y="147"/>
                    <a:pt x="5" y="147"/>
                  </a:cubicBezTo>
                  <a:cubicBezTo>
                    <a:pt x="6" y="147"/>
                    <a:pt x="7" y="146"/>
                    <a:pt x="8" y="145"/>
                  </a:cubicBezTo>
                  <a:cubicBezTo>
                    <a:pt x="62" y="92"/>
                    <a:pt x="62" y="92"/>
                    <a:pt x="62" y="92"/>
                  </a:cubicBezTo>
                  <a:cubicBezTo>
                    <a:pt x="71" y="99"/>
                    <a:pt x="82" y="104"/>
                    <a:pt x="95" y="104"/>
                  </a:cubicBezTo>
                  <a:close/>
                  <a:moveTo>
                    <a:pt x="95" y="9"/>
                  </a:moveTo>
                  <a:cubicBezTo>
                    <a:pt x="119" y="9"/>
                    <a:pt x="138" y="28"/>
                    <a:pt x="138" y="52"/>
                  </a:cubicBezTo>
                  <a:cubicBezTo>
                    <a:pt x="138" y="75"/>
                    <a:pt x="119" y="94"/>
                    <a:pt x="95" y="94"/>
                  </a:cubicBezTo>
                  <a:cubicBezTo>
                    <a:pt x="72" y="94"/>
                    <a:pt x="52" y="75"/>
                    <a:pt x="52" y="52"/>
                  </a:cubicBezTo>
                  <a:cubicBezTo>
                    <a:pt x="52" y="28"/>
                    <a:pt x="72" y="9"/>
                    <a:pt x="95" y="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grpSp>
      <p:sp>
        <p:nvSpPr>
          <p:cNvPr id="160" name="TextBox 159">
            <a:extLst>
              <a:ext uri="{FF2B5EF4-FFF2-40B4-BE49-F238E27FC236}">
                <a16:creationId xmlns:a16="http://schemas.microsoft.com/office/drawing/2014/main" id="{C0737303-514C-4AF3-A914-BA7FF6B487F2}"/>
              </a:ext>
            </a:extLst>
          </p:cNvPr>
          <p:cNvSpPr txBox="1"/>
          <p:nvPr/>
        </p:nvSpPr>
        <p:spPr>
          <a:xfrm>
            <a:off x="9767365" y="14056117"/>
            <a:ext cx="13383671" cy="430887"/>
          </a:xfrm>
          <a:prstGeom prst="rect">
            <a:avLst/>
          </a:prstGeom>
          <a:noFill/>
        </p:spPr>
        <p:txBody>
          <a:bodyPr wrap="square" rtlCol="0">
            <a:spAutoFit/>
          </a:bodyPr>
          <a:lstStyle/>
          <a:p>
            <a:pPr algn="ctr"/>
            <a:r>
              <a:rPr lang="en-US" sz="2200" dirty="0"/>
              <a:t>The boxplots suggest </a:t>
            </a:r>
            <a:r>
              <a:rPr lang="en-US" sz="2200" b="1" dirty="0">
                <a:solidFill>
                  <a:schemeClr val="accent5">
                    <a:lumMod val="50000"/>
                  </a:schemeClr>
                </a:solidFill>
              </a:rPr>
              <a:t>more complex models may be required </a:t>
            </a:r>
            <a:r>
              <a:rPr lang="en-US" sz="2200" dirty="0"/>
              <a:t>to separate the classes.</a:t>
            </a:r>
            <a:endParaRPr lang="en-US" sz="2200" b="1" dirty="0">
              <a:solidFill>
                <a:schemeClr val="accent5">
                  <a:lumMod val="50000"/>
                </a:schemeClr>
              </a:solidFill>
            </a:endParaRPr>
          </a:p>
        </p:txBody>
      </p:sp>
      <p:sp>
        <p:nvSpPr>
          <p:cNvPr id="161" name="TextBox 160">
            <a:extLst>
              <a:ext uri="{FF2B5EF4-FFF2-40B4-BE49-F238E27FC236}">
                <a16:creationId xmlns:a16="http://schemas.microsoft.com/office/drawing/2014/main" id="{A26882C0-45C2-46C2-AB4D-3578814033B0}"/>
              </a:ext>
            </a:extLst>
          </p:cNvPr>
          <p:cNvSpPr txBox="1"/>
          <p:nvPr/>
        </p:nvSpPr>
        <p:spPr>
          <a:xfrm>
            <a:off x="9607398" y="20185220"/>
            <a:ext cx="13716000" cy="954107"/>
          </a:xfrm>
          <a:prstGeom prst="rect">
            <a:avLst/>
          </a:prstGeom>
          <a:noFill/>
        </p:spPr>
        <p:txBody>
          <a:bodyPr wrap="square" rtlCol="0">
            <a:spAutoFit/>
          </a:bodyPr>
          <a:lstStyle/>
          <a:p>
            <a:pPr algn="ctr"/>
            <a:r>
              <a:rPr lang="en-US" sz="2800" dirty="0"/>
              <a:t>The LSTM and 1D CNN Models were </a:t>
            </a:r>
            <a:r>
              <a:rPr lang="en-US" sz="2800" b="1" dirty="0">
                <a:solidFill>
                  <a:schemeClr val="accent5">
                    <a:lumMod val="50000"/>
                  </a:schemeClr>
                </a:solidFill>
              </a:rPr>
              <a:t>trained for 7 epochs </a:t>
            </a:r>
            <a:r>
              <a:rPr lang="en-US" sz="2800" dirty="0"/>
              <a:t>and the Attention Model </a:t>
            </a:r>
            <a:r>
              <a:rPr lang="en-US" sz="2800" b="1" dirty="0">
                <a:solidFill>
                  <a:schemeClr val="accent5">
                    <a:lumMod val="50000"/>
                  </a:schemeClr>
                </a:solidFill>
              </a:rPr>
              <a:t>trained for 3 epochs </a:t>
            </a:r>
            <a:r>
              <a:rPr lang="en-US" sz="2800" dirty="0"/>
              <a:t>on the cleaned and augmented training dataset.</a:t>
            </a:r>
            <a:endParaRPr lang="en-US" sz="2800" b="1" dirty="0">
              <a:solidFill>
                <a:schemeClr val="accent5">
                  <a:lumMod val="50000"/>
                </a:schemeClr>
              </a:solidFill>
            </a:endParaRPr>
          </a:p>
        </p:txBody>
      </p:sp>
      <p:sp>
        <p:nvSpPr>
          <p:cNvPr id="169" name="Freeform 105">
            <a:extLst>
              <a:ext uri="{FF2B5EF4-FFF2-40B4-BE49-F238E27FC236}">
                <a16:creationId xmlns:a16="http://schemas.microsoft.com/office/drawing/2014/main" id="{0532E72C-25C5-4290-A317-7A36F336AEB8}"/>
              </a:ext>
            </a:extLst>
          </p:cNvPr>
          <p:cNvSpPr>
            <a:spLocks noEditPoints="1"/>
          </p:cNvSpPr>
          <p:nvPr/>
        </p:nvSpPr>
        <p:spPr bwMode="auto">
          <a:xfrm>
            <a:off x="2693496" y="2555615"/>
            <a:ext cx="462047" cy="459748"/>
          </a:xfrm>
          <a:custGeom>
            <a:avLst/>
            <a:gdLst>
              <a:gd name="T0" fmla="*/ 232 w 236"/>
              <a:gd name="T1" fmla="*/ 70 h 235"/>
              <a:gd name="T2" fmla="*/ 166 w 236"/>
              <a:gd name="T3" fmla="*/ 3 h 235"/>
              <a:gd name="T4" fmla="*/ 157 w 236"/>
              <a:gd name="T5" fmla="*/ 0 h 235"/>
              <a:gd name="T6" fmla="*/ 149 w 236"/>
              <a:gd name="T7" fmla="*/ 6 h 235"/>
              <a:gd name="T8" fmla="*/ 145 w 236"/>
              <a:gd name="T9" fmla="*/ 42 h 235"/>
              <a:gd name="T10" fmla="*/ 105 w 236"/>
              <a:gd name="T11" fmla="*/ 82 h 235"/>
              <a:gd name="T12" fmla="*/ 70 w 236"/>
              <a:gd name="T13" fmla="*/ 74 h 235"/>
              <a:gd name="T14" fmla="*/ 27 w 236"/>
              <a:gd name="T15" fmla="*/ 91 h 235"/>
              <a:gd name="T16" fmla="*/ 24 w 236"/>
              <a:gd name="T17" fmla="*/ 99 h 235"/>
              <a:gd name="T18" fmla="*/ 27 w 236"/>
              <a:gd name="T19" fmla="*/ 106 h 235"/>
              <a:gd name="T20" fmla="*/ 75 w 236"/>
              <a:gd name="T21" fmla="*/ 154 h 235"/>
              <a:gd name="T22" fmla="*/ 2 w 236"/>
              <a:gd name="T23" fmla="*/ 227 h 235"/>
              <a:gd name="T24" fmla="*/ 2 w 236"/>
              <a:gd name="T25" fmla="*/ 234 h 235"/>
              <a:gd name="T26" fmla="*/ 6 w 236"/>
              <a:gd name="T27" fmla="*/ 235 h 235"/>
              <a:gd name="T28" fmla="*/ 9 w 236"/>
              <a:gd name="T29" fmla="*/ 234 h 235"/>
              <a:gd name="T30" fmla="*/ 82 w 236"/>
              <a:gd name="T31" fmla="*/ 161 h 235"/>
              <a:gd name="T32" fmla="*/ 130 w 236"/>
              <a:gd name="T33" fmla="*/ 209 h 235"/>
              <a:gd name="T34" fmla="*/ 137 w 236"/>
              <a:gd name="T35" fmla="*/ 212 h 235"/>
              <a:gd name="T36" fmla="*/ 137 w 236"/>
              <a:gd name="T37" fmla="*/ 212 h 235"/>
              <a:gd name="T38" fmla="*/ 145 w 236"/>
              <a:gd name="T39" fmla="*/ 209 h 235"/>
              <a:gd name="T40" fmla="*/ 154 w 236"/>
              <a:gd name="T41" fmla="*/ 131 h 235"/>
              <a:gd name="T42" fmla="*/ 194 w 236"/>
              <a:gd name="T43" fmla="*/ 91 h 235"/>
              <a:gd name="T44" fmla="*/ 230 w 236"/>
              <a:gd name="T45" fmla="*/ 87 h 235"/>
              <a:gd name="T46" fmla="*/ 235 w 236"/>
              <a:gd name="T47" fmla="*/ 79 h 235"/>
              <a:gd name="T48" fmla="*/ 232 w 236"/>
              <a:gd name="T49" fmla="*/ 70 h 235"/>
              <a:gd name="T50" fmla="*/ 225 w 236"/>
              <a:gd name="T51" fmla="*/ 78 h 235"/>
              <a:gd name="T52" fmla="*/ 194 w 236"/>
              <a:gd name="T53" fmla="*/ 81 h 235"/>
              <a:gd name="T54" fmla="*/ 191 w 236"/>
              <a:gd name="T55" fmla="*/ 80 h 235"/>
              <a:gd name="T56" fmla="*/ 142 w 236"/>
              <a:gd name="T57" fmla="*/ 129 h 235"/>
              <a:gd name="T58" fmla="*/ 144 w 236"/>
              <a:gd name="T59" fmla="*/ 132 h 235"/>
              <a:gd name="T60" fmla="*/ 138 w 236"/>
              <a:gd name="T61" fmla="*/ 202 h 235"/>
              <a:gd name="T62" fmla="*/ 136 w 236"/>
              <a:gd name="T63" fmla="*/ 202 h 235"/>
              <a:gd name="T64" fmla="*/ 34 w 236"/>
              <a:gd name="T65" fmla="*/ 99 h 235"/>
              <a:gd name="T66" fmla="*/ 33 w 236"/>
              <a:gd name="T67" fmla="*/ 99 h 235"/>
              <a:gd name="T68" fmla="*/ 34 w 236"/>
              <a:gd name="T69" fmla="*/ 98 h 235"/>
              <a:gd name="T70" fmla="*/ 70 w 236"/>
              <a:gd name="T71" fmla="*/ 84 h 235"/>
              <a:gd name="T72" fmla="*/ 104 w 236"/>
              <a:gd name="T73" fmla="*/ 92 h 235"/>
              <a:gd name="T74" fmla="*/ 107 w 236"/>
              <a:gd name="T75" fmla="*/ 93 h 235"/>
              <a:gd name="T76" fmla="*/ 156 w 236"/>
              <a:gd name="T77" fmla="*/ 45 h 235"/>
              <a:gd name="T78" fmla="*/ 155 w 236"/>
              <a:gd name="T79" fmla="*/ 42 h 235"/>
              <a:gd name="T80" fmla="*/ 157 w 236"/>
              <a:gd name="T81" fmla="*/ 10 h 235"/>
              <a:gd name="T82" fmla="*/ 158 w 236"/>
              <a:gd name="T83" fmla="*/ 10 h 235"/>
              <a:gd name="T84" fmla="*/ 159 w 236"/>
              <a:gd name="T85" fmla="*/ 10 h 235"/>
              <a:gd name="T86" fmla="*/ 226 w 236"/>
              <a:gd name="T87" fmla="*/ 77 h 235"/>
              <a:gd name="T88" fmla="*/ 226 w 236"/>
              <a:gd name="T89" fmla="*/ 78 h 235"/>
              <a:gd name="T90" fmla="*/ 225 w 236"/>
              <a:gd name="T91" fmla="*/ 78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36" h="235">
                <a:moveTo>
                  <a:pt x="232" y="70"/>
                </a:moveTo>
                <a:cubicBezTo>
                  <a:pt x="166" y="3"/>
                  <a:pt x="166" y="3"/>
                  <a:pt x="166" y="3"/>
                </a:cubicBezTo>
                <a:cubicBezTo>
                  <a:pt x="164" y="1"/>
                  <a:pt x="160" y="0"/>
                  <a:pt x="157" y="0"/>
                </a:cubicBezTo>
                <a:cubicBezTo>
                  <a:pt x="154" y="1"/>
                  <a:pt x="151" y="3"/>
                  <a:pt x="149" y="6"/>
                </a:cubicBezTo>
                <a:cubicBezTo>
                  <a:pt x="143" y="16"/>
                  <a:pt x="142" y="29"/>
                  <a:pt x="145" y="42"/>
                </a:cubicBezTo>
                <a:cubicBezTo>
                  <a:pt x="105" y="82"/>
                  <a:pt x="105" y="82"/>
                  <a:pt x="105" y="82"/>
                </a:cubicBezTo>
                <a:cubicBezTo>
                  <a:pt x="94" y="77"/>
                  <a:pt x="82" y="74"/>
                  <a:pt x="70" y="74"/>
                </a:cubicBezTo>
                <a:cubicBezTo>
                  <a:pt x="53" y="74"/>
                  <a:pt x="38" y="80"/>
                  <a:pt x="27" y="91"/>
                </a:cubicBezTo>
                <a:cubicBezTo>
                  <a:pt x="25" y="93"/>
                  <a:pt x="24" y="96"/>
                  <a:pt x="24" y="99"/>
                </a:cubicBezTo>
                <a:cubicBezTo>
                  <a:pt x="24" y="101"/>
                  <a:pt x="25" y="104"/>
                  <a:pt x="27" y="106"/>
                </a:cubicBezTo>
                <a:cubicBezTo>
                  <a:pt x="75" y="154"/>
                  <a:pt x="75" y="154"/>
                  <a:pt x="75" y="154"/>
                </a:cubicBezTo>
                <a:cubicBezTo>
                  <a:pt x="2" y="227"/>
                  <a:pt x="2" y="227"/>
                  <a:pt x="2" y="227"/>
                </a:cubicBezTo>
                <a:cubicBezTo>
                  <a:pt x="0" y="229"/>
                  <a:pt x="0" y="232"/>
                  <a:pt x="2" y="234"/>
                </a:cubicBezTo>
                <a:cubicBezTo>
                  <a:pt x="3" y="234"/>
                  <a:pt x="4" y="235"/>
                  <a:pt x="6" y="235"/>
                </a:cubicBezTo>
                <a:cubicBezTo>
                  <a:pt x="7" y="235"/>
                  <a:pt x="8" y="234"/>
                  <a:pt x="9" y="234"/>
                </a:cubicBezTo>
                <a:cubicBezTo>
                  <a:pt x="82" y="161"/>
                  <a:pt x="82" y="161"/>
                  <a:pt x="82" y="161"/>
                </a:cubicBezTo>
                <a:cubicBezTo>
                  <a:pt x="130" y="209"/>
                  <a:pt x="130" y="209"/>
                  <a:pt x="130" y="209"/>
                </a:cubicBezTo>
                <a:cubicBezTo>
                  <a:pt x="132" y="211"/>
                  <a:pt x="134" y="212"/>
                  <a:pt x="137" y="212"/>
                </a:cubicBezTo>
                <a:cubicBezTo>
                  <a:pt x="137" y="212"/>
                  <a:pt x="137" y="212"/>
                  <a:pt x="137" y="212"/>
                </a:cubicBezTo>
                <a:cubicBezTo>
                  <a:pt x="140" y="212"/>
                  <a:pt x="143" y="211"/>
                  <a:pt x="145" y="209"/>
                </a:cubicBezTo>
                <a:cubicBezTo>
                  <a:pt x="164" y="190"/>
                  <a:pt x="167" y="160"/>
                  <a:pt x="154" y="131"/>
                </a:cubicBezTo>
                <a:cubicBezTo>
                  <a:pt x="194" y="91"/>
                  <a:pt x="194" y="91"/>
                  <a:pt x="194" y="91"/>
                </a:cubicBezTo>
                <a:cubicBezTo>
                  <a:pt x="207" y="94"/>
                  <a:pt x="220" y="92"/>
                  <a:pt x="230" y="87"/>
                </a:cubicBezTo>
                <a:cubicBezTo>
                  <a:pt x="233" y="85"/>
                  <a:pt x="235" y="82"/>
                  <a:pt x="235" y="79"/>
                </a:cubicBezTo>
                <a:cubicBezTo>
                  <a:pt x="236" y="76"/>
                  <a:pt x="235" y="72"/>
                  <a:pt x="232" y="70"/>
                </a:cubicBezTo>
                <a:close/>
                <a:moveTo>
                  <a:pt x="225" y="78"/>
                </a:moveTo>
                <a:cubicBezTo>
                  <a:pt x="217" y="83"/>
                  <a:pt x="205" y="84"/>
                  <a:pt x="194" y="81"/>
                </a:cubicBezTo>
                <a:cubicBezTo>
                  <a:pt x="191" y="80"/>
                  <a:pt x="191" y="80"/>
                  <a:pt x="191" y="80"/>
                </a:cubicBezTo>
                <a:cubicBezTo>
                  <a:pt x="142" y="129"/>
                  <a:pt x="142" y="129"/>
                  <a:pt x="142" y="129"/>
                </a:cubicBezTo>
                <a:cubicBezTo>
                  <a:pt x="144" y="132"/>
                  <a:pt x="144" y="132"/>
                  <a:pt x="144" y="132"/>
                </a:cubicBezTo>
                <a:cubicBezTo>
                  <a:pt x="157" y="158"/>
                  <a:pt x="155" y="186"/>
                  <a:pt x="138" y="202"/>
                </a:cubicBezTo>
                <a:cubicBezTo>
                  <a:pt x="137" y="203"/>
                  <a:pt x="137" y="203"/>
                  <a:pt x="136" y="202"/>
                </a:cubicBezTo>
                <a:cubicBezTo>
                  <a:pt x="34" y="99"/>
                  <a:pt x="34" y="99"/>
                  <a:pt x="34" y="99"/>
                </a:cubicBezTo>
                <a:cubicBezTo>
                  <a:pt x="33" y="99"/>
                  <a:pt x="33" y="99"/>
                  <a:pt x="33" y="99"/>
                </a:cubicBezTo>
                <a:cubicBezTo>
                  <a:pt x="33" y="98"/>
                  <a:pt x="33" y="98"/>
                  <a:pt x="34" y="98"/>
                </a:cubicBezTo>
                <a:cubicBezTo>
                  <a:pt x="43" y="89"/>
                  <a:pt x="56" y="84"/>
                  <a:pt x="70" y="84"/>
                </a:cubicBezTo>
                <a:cubicBezTo>
                  <a:pt x="81" y="84"/>
                  <a:pt x="93" y="86"/>
                  <a:pt x="104" y="92"/>
                </a:cubicBezTo>
                <a:cubicBezTo>
                  <a:pt x="107" y="93"/>
                  <a:pt x="107" y="93"/>
                  <a:pt x="107" y="93"/>
                </a:cubicBezTo>
                <a:cubicBezTo>
                  <a:pt x="156" y="45"/>
                  <a:pt x="156" y="45"/>
                  <a:pt x="156" y="45"/>
                </a:cubicBezTo>
                <a:cubicBezTo>
                  <a:pt x="155" y="42"/>
                  <a:pt x="155" y="42"/>
                  <a:pt x="155" y="42"/>
                </a:cubicBezTo>
                <a:cubicBezTo>
                  <a:pt x="151" y="30"/>
                  <a:pt x="152" y="19"/>
                  <a:pt x="157" y="10"/>
                </a:cubicBezTo>
                <a:cubicBezTo>
                  <a:pt x="158" y="10"/>
                  <a:pt x="158" y="10"/>
                  <a:pt x="158" y="10"/>
                </a:cubicBezTo>
                <a:cubicBezTo>
                  <a:pt x="159" y="10"/>
                  <a:pt x="159" y="10"/>
                  <a:pt x="159" y="10"/>
                </a:cubicBezTo>
                <a:cubicBezTo>
                  <a:pt x="226" y="77"/>
                  <a:pt x="226" y="77"/>
                  <a:pt x="226" y="77"/>
                </a:cubicBezTo>
                <a:cubicBezTo>
                  <a:pt x="226" y="77"/>
                  <a:pt x="226" y="77"/>
                  <a:pt x="226" y="78"/>
                </a:cubicBezTo>
                <a:cubicBezTo>
                  <a:pt x="226" y="78"/>
                  <a:pt x="226" y="78"/>
                  <a:pt x="225" y="78"/>
                </a:cubicBezTo>
                <a:close/>
              </a:path>
            </a:pathLst>
          </a:custGeom>
          <a:solidFill>
            <a:schemeClr val="accent5">
              <a:lumMod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grpSp>
        <p:nvGrpSpPr>
          <p:cNvPr id="170" name="Group 169">
            <a:extLst>
              <a:ext uri="{FF2B5EF4-FFF2-40B4-BE49-F238E27FC236}">
                <a16:creationId xmlns:a16="http://schemas.microsoft.com/office/drawing/2014/main" id="{63ECC113-7FA3-499E-8380-AC83E4033857}"/>
              </a:ext>
            </a:extLst>
          </p:cNvPr>
          <p:cNvGrpSpPr/>
          <p:nvPr/>
        </p:nvGrpSpPr>
        <p:grpSpPr>
          <a:xfrm>
            <a:off x="12378895" y="14793027"/>
            <a:ext cx="476250" cy="478148"/>
            <a:chOff x="7186613" y="4868863"/>
            <a:chExt cx="796925" cy="800101"/>
          </a:xfrm>
          <a:solidFill>
            <a:schemeClr val="accent5">
              <a:lumMod val="50000"/>
            </a:schemeClr>
          </a:solidFill>
        </p:grpSpPr>
        <p:sp>
          <p:nvSpPr>
            <p:cNvPr id="171" name="Freeform 57">
              <a:extLst>
                <a:ext uri="{FF2B5EF4-FFF2-40B4-BE49-F238E27FC236}">
                  <a16:creationId xmlns:a16="http://schemas.microsoft.com/office/drawing/2014/main" id="{106668BB-CE2D-4CD9-B968-8170A952D866}"/>
                </a:ext>
              </a:extLst>
            </p:cNvPr>
            <p:cNvSpPr>
              <a:spLocks noEditPoints="1"/>
            </p:cNvSpPr>
            <p:nvPr/>
          </p:nvSpPr>
          <p:spPr bwMode="auto">
            <a:xfrm>
              <a:off x="7343775" y="5300663"/>
              <a:ext cx="214313" cy="214313"/>
            </a:xfrm>
            <a:custGeom>
              <a:avLst/>
              <a:gdLst>
                <a:gd name="T0" fmla="*/ 32 w 64"/>
                <a:gd name="T1" fmla="*/ 0 h 64"/>
                <a:gd name="T2" fmla="*/ 0 w 64"/>
                <a:gd name="T3" fmla="*/ 32 h 64"/>
                <a:gd name="T4" fmla="*/ 32 w 64"/>
                <a:gd name="T5" fmla="*/ 64 h 64"/>
                <a:gd name="T6" fmla="*/ 64 w 64"/>
                <a:gd name="T7" fmla="*/ 32 h 64"/>
                <a:gd name="T8" fmla="*/ 32 w 64"/>
                <a:gd name="T9" fmla="*/ 0 h 64"/>
                <a:gd name="T10" fmla="*/ 32 w 64"/>
                <a:gd name="T11" fmla="*/ 54 h 64"/>
                <a:gd name="T12" fmla="*/ 9 w 64"/>
                <a:gd name="T13" fmla="*/ 32 h 64"/>
                <a:gd name="T14" fmla="*/ 32 w 64"/>
                <a:gd name="T15" fmla="*/ 9 h 64"/>
                <a:gd name="T16" fmla="*/ 54 w 64"/>
                <a:gd name="T17" fmla="*/ 32 h 64"/>
                <a:gd name="T18" fmla="*/ 32 w 64"/>
                <a:gd name="T19" fmla="*/ 5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32" y="0"/>
                  </a:moveTo>
                  <a:cubicBezTo>
                    <a:pt x="14" y="0"/>
                    <a:pt x="0" y="14"/>
                    <a:pt x="0" y="32"/>
                  </a:cubicBezTo>
                  <a:cubicBezTo>
                    <a:pt x="0" y="49"/>
                    <a:pt x="14" y="64"/>
                    <a:pt x="32" y="64"/>
                  </a:cubicBezTo>
                  <a:cubicBezTo>
                    <a:pt x="50" y="64"/>
                    <a:pt x="64" y="49"/>
                    <a:pt x="64" y="32"/>
                  </a:cubicBezTo>
                  <a:cubicBezTo>
                    <a:pt x="64" y="14"/>
                    <a:pt x="50" y="0"/>
                    <a:pt x="32" y="0"/>
                  </a:cubicBezTo>
                  <a:close/>
                  <a:moveTo>
                    <a:pt x="32" y="54"/>
                  </a:moveTo>
                  <a:cubicBezTo>
                    <a:pt x="19" y="54"/>
                    <a:pt x="9" y="44"/>
                    <a:pt x="9" y="32"/>
                  </a:cubicBezTo>
                  <a:cubicBezTo>
                    <a:pt x="9" y="19"/>
                    <a:pt x="19" y="9"/>
                    <a:pt x="32" y="9"/>
                  </a:cubicBezTo>
                  <a:cubicBezTo>
                    <a:pt x="44" y="9"/>
                    <a:pt x="54" y="19"/>
                    <a:pt x="54" y="32"/>
                  </a:cubicBezTo>
                  <a:cubicBezTo>
                    <a:pt x="54" y="44"/>
                    <a:pt x="44" y="54"/>
                    <a:pt x="32" y="5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172" name="Freeform 58">
              <a:extLst>
                <a:ext uri="{FF2B5EF4-FFF2-40B4-BE49-F238E27FC236}">
                  <a16:creationId xmlns:a16="http://schemas.microsoft.com/office/drawing/2014/main" id="{024BAAE2-6432-4FE6-9ACA-BC80CFB5A97B}"/>
                </a:ext>
              </a:extLst>
            </p:cNvPr>
            <p:cNvSpPr>
              <a:spLocks noEditPoints="1"/>
            </p:cNvSpPr>
            <p:nvPr/>
          </p:nvSpPr>
          <p:spPr bwMode="auto">
            <a:xfrm>
              <a:off x="7186613" y="5143501"/>
              <a:ext cx="525463" cy="525463"/>
            </a:xfrm>
            <a:custGeom>
              <a:avLst/>
              <a:gdLst>
                <a:gd name="T0" fmla="*/ 136 w 157"/>
                <a:gd name="T1" fmla="*/ 61 h 157"/>
                <a:gd name="T2" fmla="*/ 141 w 157"/>
                <a:gd name="T3" fmla="*/ 37 h 157"/>
                <a:gd name="T4" fmla="*/ 126 w 157"/>
                <a:gd name="T5" fmla="*/ 16 h 157"/>
                <a:gd name="T6" fmla="*/ 107 w 157"/>
                <a:gd name="T7" fmla="*/ 26 h 157"/>
                <a:gd name="T8" fmla="*/ 94 w 157"/>
                <a:gd name="T9" fmla="*/ 5 h 157"/>
                <a:gd name="T10" fmla="*/ 68 w 157"/>
                <a:gd name="T11" fmla="*/ 1 h 157"/>
                <a:gd name="T12" fmla="*/ 62 w 157"/>
                <a:gd name="T13" fmla="*/ 22 h 157"/>
                <a:gd name="T14" fmla="*/ 37 w 157"/>
                <a:gd name="T15" fmla="*/ 16 h 157"/>
                <a:gd name="T16" fmla="*/ 24 w 157"/>
                <a:gd name="T17" fmla="*/ 23 h 157"/>
                <a:gd name="T18" fmla="*/ 16 w 157"/>
                <a:gd name="T19" fmla="*/ 31 h 157"/>
                <a:gd name="T20" fmla="*/ 27 w 157"/>
                <a:gd name="T21" fmla="*/ 51 h 157"/>
                <a:gd name="T22" fmla="*/ 5 w 157"/>
                <a:gd name="T23" fmla="*/ 64 h 157"/>
                <a:gd name="T24" fmla="*/ 0 w 157"/>
                <a:gd name="T25" fmla="*/ 78 h 157"/>
                <a:gd name="T26" fmla="*/ 1 w 157"/>
                <a:gd name="T27" fmla="*/ 89 h 157"/>
                <a:gd name="T28" fmla="*/ 22 w 157"/>
                <a:gd name="T29" fmla="*/ 96 h 157"/>
                <a:gd name="T30" fmla="*/ 16 w 157"/>
                <a:gd name="T31" fmla="*/ 120 h 157"/>
                <a:gd name="T32" fmla="*/ 23 w 157"/>
                <a:gd name="T33" fmla="*/ 133 h 157"/>
                <a:gd name="T34" fmla="*/ 32 w 157"/>
                <a:gd name="T35" fmla="*/ 141 h 157"/>
                <a:gd name="T36" fmla="*/ 51 w 157"/>
                <a:gd name="T37" fmla="*/ 131 h 157"/>
                <a:gd name="T38" fmla="*/ 64 w 157"/>
                <a:gd name="T39" fmla="*/ 152 h 157"/>
                <a:gd name="T40" fmla="*/ 79 w 157"/>
                <a:gd name="T41" fmla="*/ 157 h 157"/>
                <a:gd name="T42" fmla="*/ 94 w 157"/>
                <a:gd name="T43" fmla="*/ 152 h 157"/>
                <a:gd name="T44" fmla="*/ 107 w 157"/>
                <a:gd name="T45" fmla="*/ 131 h 157"/>
                <a:gd name="T46" fmla="*/ 126 w 157"/>
                <a:gd name="T47" fmla="*/ 141 h 157"/>
                <a:gd name="T48" fmla="*/ 141 w 157"/>
                <a:gd name="T49" fmla="*/ 120 h 157"/>
                <a:gd name="T50" fmla="*/ 136 w 157"/>
                <a:gd name="T51" fmla="*/ 96 h 157"/>
                <a:gd name="T52" fmla="*/ 156 w 157"/>
                <a:gd name="T53" fmla="*/ 89 h 157"/>
                <a:gd name="T54" fmla="*/ 156 w 157"/>
                <a:gd name="T55" fmla="*/ 68 h 157"/>
                <a:gd name="T56" fmla="*/ 147 w 157"/>
                <a:gd name="T57" fmla="*/ 85 h 157"/>
                <a:gd name="T58" fmla="*/ 127 w 157"/>
                <a:gd name="T59" fmla="*/ 90 h 157"/>
                <a:gd name="T60" fmla="*/ 122 w 157"/>
                <a:gd name="T61" fmla="*/ 110 h 157"/>
                <a:gd name="T62" fmla="*/ 123 w 157"/>
                <a:gd name="T63" fmla="*/ 131 h 157"/>
                <a:gd name="T64" fmla="*/ 105 w 157"/>
                <a:gd name="T65" fmla="*/ 121 h 157"/>
                <a:gd name="T66" fmla="*/ 87 w 157"/>
                <a:gd name="T67" fmla="*/ 131 h 157"/>
                <a:gd name="T68" fmla="*/ 73 w 157"/>
                <a:gd name="T69" fmla="*/ 147 h 157"/>
                <a:gd name="T70" fmla="*/ 67 w 157"/>
                <a:gd name="T71" fmla="*/ 127 h 157"/>
                <a:gd name="T72" fmla="*/ 48 w 157"/>
                <a:gd name="T73" fmla="*/ 121 h 157"/>
                <a:gd name="T74" fmla="*/ 31 w 157"/>
                <a:gd name="T75" fmla="*/ 128 h 157"/>
                <a:gd name="T76" fmla="*/ 26 w 157"/>
                <a:gd name="T77" fmla="*/ 123 h 157"/>
                <a:gd name="T78" fmla="*/ 36 w 157"/>
                <a:gd name="T79" fmla="*/ 105 h 157"/>
                <a:gd name="T80" fmla="*/ 27 w 157"/>
                <a:gd name="T81" fmla="*/ 87 h 157"/>
                <a:gd name="T82" fmla="*/ 10 w 157"/>
                <a:gd name="T83" fmla="*/ 80 h 157"/>
                <a:gd name="T84" fmla="*/ 10 w 157"/>
                <a:gd name="T85" fmla="*/ 73 h 157"/>
                <a:gd name="T86" fmla="*/ 31 w 157"/>
                <a:gd name="T87" fmla="*/ 67 h 157"/>
                <a:gd name="T88" fmla="*/ 36 w 157"/>
                <a:gd name="T89" fmla="*/ 47 h 157"/>
                <a:gd name="T90" fmla="*/ 30 w 157"/>
                <a:gd name="T91" fmla="*/ 31 h 157"/>
                <a:gd name="T92" fmla="*/ 35 w 157"/>
                <a:gd name="T93" fmla="*/ 26 h 157"/>
                <a:gd name="T94" fmla="*/ 53 w 157"/>
                <a:gd name="T95" fmla="*/ 36 h 157"/>
                <a:gd name="T96" fmla="*/ 71 w 157"/>
                <a:gd name="T97" fmla="*/ 26 h 157"/>
                <a:gd name="T98" fmla="*/ 85 w 157"/>
                <a:gd name="T99" fmla="*/ 10 h 157"/>
                <a:gd name="T100" fmla="*/ 91 w 157"/>
                <a:gd name="T101" fmla="*/ 30 h 157"/>
                <a:gd name="T102" fmla="*/ 110 w 157"/>
                <a:gd name="T103" fmla="*/ 36 h 157"/>
                <a:gd name="T104" fmla="*/ 131 w 157"/>
                <a:gd name="T105" fmla="*/ 34 h 157"/>
                <a:gd name="T106" fmla="*/ 121 w 157"/>
                <a:gd name="T107" fmla="*/ 53 h 157"/>
                <a:gd name="T108" fmla="*/ 131 w 157"/>
                <a:gd name="T109" fmla="*/ 71 h 157"/>
                <a:gd name="T110" fmla="*/ 148 w 157"/>
                <a:gd name="T111" fmla="*/ 79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57" h="157">
                  <a:moveTo>
                    <a:pt x="152" y="64"/>
                  </a:moveTo>
                  <a:cubicBezTo>
                    <a:pt x="136" y="61"/>
                    <a:pt x="136" y="61"/>
                    <a:pt x="136" y="61"/>
                  </a:cubicBezTo>
                  <a:cubicBezTo>
                    <a:pt x="134" y="58"/>
                    <a:pt x="133" y="54"/>
                    <a:pt x="131" y="51"/>
                  </a:cubicBezTo>
                  <a:cubicBezTo>
                    <a:pt x="141" y="37"/>
                    <a:pt x="141" y="37"/>
                    <a:pt x="141" y="37"/>
                  </a:cubicBezTo>
                  <a:cubicBezTo>
                    <a:pt x="143" y="35"/>
                    <a:pt x="143" y="33"/>
                    <a:pt x="141" y="31"/>
                  </a:cubicBezTo>
                  <a:cubicBezTo>
                    <a:pt x="137" y="26"/>
                    <a:pt x="132" y="20"/>
                    <a:pt x="126" y="16"/>
                  </a:cubicBezTo>
                  <a:cubicBezTo>
                    <a:pt x="124" y="15"/>
                    <a:pt x="122" y="15"/>
                    <a:pt x="120" y="16"/>
                  </a:cubicBezTo>
                  <a:cubicBezTo>
                    <a:pt x="107" y="26"/>
                    <a:pt x="107" y="26"/>
                    <a:pt x="107" y="26"/>
                  </a:cubicBezTo>
                  <a:cubicBezTo>
                    <a:pt x="103" y="25"/>
                    <a:pt x="100" y="23"/>
                    <a:pt x="96" y="22"/>
                  </a:cubicBezTo>
                  <a:cubicBezTo>
                    <a:pt x="94" y="5"/>
                    <a:pt x="94" y="5"/>
                    <a:pt x="94" y="5"/>
                  </a:cubicBezTo>
                  <a:cubicBezTo>
                    <a:pt x="94" y="3"/>
                    <a:pt x="92" y="1"/>
                    <a:pt x="90" y="1"/>
                  </a:cubicBezTo>
                  <a:cubicBezTo>
                    <a:pt x="82" y="0"/>
                    <a:pt x="75" y="0"/>
                    <a:pt x="68" y="1"/>
                  </a:cubicBezTo>
                  <a:cubicBezTo>
                    <a:pt x="66" y="1"/>
                    <a:pt x="64" y="3"/>
                    <a:pt x="64" y="5"/>
                  </a:cubicBezTo>
                  <a:cubicBezTo>
                    <a:pt x="62" y="22"/>
                    <a:pt x="62" y="22"/>
                    <a:pt x="62" y="22"/>
                  </a:cubicBezTo>
                  <a:cubicBezTo>
                    <a:pt x="58" y="23"/>
                    <a:pt x="54" y="25"/>
                    <a:pt x="51" y="26"/>
                  </a:cubicBezTo>
                  <a:cubicBezTo>
                    <a:pt x="37" y="16"/>
                    <a:pt x="37" y="16"/>
                    <a:pt x="37" y="16"/>
                  </a:cubicBezTo>
                  <a:cubicBezTo>
                    <a:pt x="36" y="15"/>
                    <a:pt x="33" y="15"/>
                    <a:pt x="32" y="16"/>
                  </a:cubicBezTo>
                  <a:cubicBezTo>
                    <a:pt x="29" y="18"/>
                    <a:pt x="26" y="20"/>
                    <a:pt x="24" y="23"/>
                  </a:cubicBezTo>
                  <a:cubicBezTo>
                    <a:pt x="23" y="24"/>
                    <a:pt x="23" y="24"/>
                    <a:pt x="23" y="24"/>
                  </a:cubicBezTo>
                  <a:cubicBezTo>
                    <a:pt x="20" y="26"/>
                    <a:pt x="18" y="29"/>
                    <a:pt x="16" y="31"/>
                  </a:cubicBezTo>
                  <a:cubicBezTo>
                    <a:pt x="15" y="33"/>
                    <a:pt x="15" y="35"/>
                    <a:pt x="16" y="37"/>
                  </a:cubicBezTo>
                  <a:cubicBezTo>
                    <a:pt x="27" y="51"/>
                    <a:pt x="27" y="51"/>
                    <a:pt x="27" y="51"/>
                  </a:cubicBezTo>
                  <a:cubicBezTo>
                    <a:pt x="25" y="54"/>
                    <a:pt x="23" y="58"/>
                    <a:pt x="22" y="61"/>
                  </a:cubicBezTo>
                  <a:cubicBezTo>
                    <a:pt x="5" y="64"/>
                    <a:pt x="5" y="64"/>
                    <a:pt x="5" y="64"/>
                  </a:cubicBezTo>
                  <a:cubicBezTo>
                    <a:pt x="3" y="64"/>
                    <a:pt x="2" y="66"/>
                    <a:pt x="1" y="68"/>
                  </a:cubicBezTo>
                  <a:cubicBezTo>
                    <a:pt x="1" y="71"/>
                    <a:pt x="1" y="74"/>
                    <a:pt x="0" y="78"/>
                  </a:cubicBezTo>
                  <a:cubicBezTo>
                    <a:pt x="0" y="80"/>
                    <a:pt x="0" y="80"/>
                    <a:pt x="0" y="80"/>
                  </a:cubicBezTo>
                  <a:cubicBezTo>
                    <a:pt x="1" y="83"/>
                    <a:pt x="1" y="86"/>
                    <a:pt x="1" y="89"/>
                  </a:cubicBezTo>
                  <a:cubicBezTo>
                    <a:pt x="2" y="92"/>
                    <a:pt x="3" y="93"/>
                    <a:pt x="5" y="94"/>
                  </a:cubicBezTo>
                  <a:cubicBezTo>
                    <a:pt x="22" y="96"/>
                    <a:pt x="22" y="96"/>
                    <a:pt x="22" y="96"/>
                  </a:cubicBezTo>
                  <a:cubicBezTo>
                    <a:pt x="23" y="100"/>
                    <a:pt x="25" y="103"/>
                    <a:pt x="27" y="107"/>
                  </a:cubicBezTo>
                  <a:cubicBezTo>
                    <a:pt x="16" y="120"/>
                    <a:pt x="16" y="120"/>
                    <a:pt x="16" y="120"/>
                  </a:cubicBezTo>
                  <a:cubicBezTo>
                    <a:pt x="15" y="122"/>
                    <a:pt x="15" y="124"/>
                    <a:pt x="16" y="126"/>
                  </a:cubicBezTo>
                  <a:cubicBezTo>
                    <a:pt x="18" y="128"/>
                    <a:pt x="20" y="131"/>
                    <a:pt x="23" y="133"/>
                  </a:cubicBezTo>
                  <a:cubicBezTo>
                    <a:pt x="24" y="135"/>
                    <a:pt x="24" y="135"/>
                    <a:pt x="24" y="135"/>
                  </a:cubicBezTo>
                  <a:cubicBezTo>
                    <a:pt x="26" y="137"/>
                    <a:pt x="29" y="139"/>
                    <a:pt x="32" y="141"/>
                  </a:cubicBezTo>
                  <a:cubicBezTo>
                    <a:pt x="33" y="142"/>
                    <a:pt x="36" y="142"/>
                    <a:pt x="37" y="141"/>
                  </a:cubicBezTo>
                  <a:cubicBezTo>
                    <a:pt x="51" y="131"/>
                    <a:pt x="51" y="131"/>
                    <a:pt x="51" y="131"/>
                  </a:cubicBezTo>
                  <a:cubicBezTo>
                    <a:pt x="54" y="133"/>
                    <a:pt x="58" y="134"/>
                    <a:pt x="62" y="135"/>
                  </a:cubicBezTo>
                  <a:cubicBezTo>
                    <a:pt x="64" y="152"/>
                    <a:pt x="64" y="152"/>
                    <a:pt x="64" y="152"/>
                  </a:cubicBezTo>
                  <a:cubicBezTo>
                    <a:pt x="64" y="154"/>
                    <a:pt x="66" y="156"/>
                    <a:pt x="68" y="156"/>
                  </a:cubicBezTo>
                  <a:cubicBezTo>
                    <a:pt x="72" y="157"/>
                    <a:pt x="75" y="157"/>
                    <a:pt x="79" y="157"/>
                  </a:cubicBezTo>
                  <a:cubicBezTo>
                    <a:pt x="82" y="157"/>
                    <a:pt x="86" y="157"/>
                    <a:pt x="90" y="156"/>
                  </a:cubicBezTo>
                  <a:cubicBezTo>
                    <a:pt x="92" y="156"/>
                    <a:pt x="94" y="154"/>
                    <a:pt x="94" y="152"/>
                  </a:cubicBezTo>
                  <a:cubicBezTo>
                    <a:pt x="96" y="135"/>
                    <a:pt x="96" y="135"/>
                    <a:pt x="96" y="135"/>
                  </a:cubicBezTo>
                  <a:cubicBezTo>
                    <a:pt x="100" y="134"/>
                    <a:pt x="103" y="133"/>
                    <a:pt x="107" y="131"/>
                  </a:cubicBezTo>
                  <a:cubicBezTo>
                    <a:pt x="120" y="141"/>
                    <a:pt x="120" y="141"/>
                    <a:pt x="120" y="141"/>
                  </a:cubicBezTo>
                  <a:cubicBezTo>
                    <a:pt x="122" y="142"/>
                    <a:pt x="124" y="142"/>
                    <a:pt x="126" y="141"/>
                  </a:cubicBezTo>
                  <a:cubicBezTo>
                    <a:pt x="132" y="137"/>
                    <a:pt x="137" y="132"/>
                    <a:pt x="141" y="126"/>
                  </a:cubicBezTo>
                  <a:cubicBezTo>
                    <a:pt x="143" y="124"/>
                    <a:pt x="143" y="122"/>
                    <a:pt x="141" y="120"/>
                  </a:cubicBezTo>
                  <a:cubicBezTo>
                    <a:pt x="131" y="107"/>
                    <a:pt x="131" y="107"/>
                    <a:pt x="131" y="107"/>
                  </a:cubicBezTo>
                  <a:cubicBezTo>
                    <a:pt x="133" y="103"/>
                    <a:pt x="134" y="99"/>
                    <a:pt x="136" y="96"/>
                  </a:cubicBezTo>
                  <a:cubicBezTo>
                    <a:pt x="152" y="94"/>
                    <a:pt x="152" y="94"/>
                    <a:pt x="152" y="94"/>
                  </a:cubicBezTo>
                  <a:cubicBezTo>
                    <a:pt x="154" y="93"/>
                    <a:pt x="156" y="92"/>
                    <a:pt x="156" y="89"/>
                  </a:cubicBezTo>
                  <a:cubicBezTo>
                    <a:pt x="157" y="86"/>
                    <a:pt x="157" y="82"/>
                    <a:pt x="157" y="79"/>
                  </a:cubicBezTo>
                  <a:cubicBezTo>
                    <a:pt x="157" y="75"/>
                    <a:pt x="157" y="71"/>
                    <a:pt x="156" y="68"/>
                  </a:cubicBezTo>
                  <a:cubicBezTo>
                    <a:pt x="156" y="66"/>
                    <a:pt x="154" y="64"/>
                    <a:pt x="152" y="64"/>
                  </a:cubicBezTo>
                  <a:close/>
                  <a:moveTo>
                    <a:pt x="147" y="85"/>
                  </a:moveTo>
                  <a:cubicBezTo>
                    <a:pt x="131" y="87"/>
                    <a:pt x="131" y="87"/>
                    <a:pt x="131" y="87"/>
                  </a:cubicBezTo>
                  <a:cubicBezTo>
                    <a:pt x="129" y="87"/>
                    <a:pt x="128" y="88"/>
                    <a:pt x="127" y="90"/>
                  </a:cubicBezTo>
                  <a:cubicBezTo>
                    <a:pt x="126" y="95"/>
                    <a:pt x="124" y="100"/>
                    <a:pt x="121" y="104"/>
                  </a:cubicBezTo>
                  <a:cubicBezTo>
                    <a:pt x="120" y="106"/>
                    <a:pt x="120" y="108"/>
                    <a:pt x="122" y="110"/>
                  </a:cubicBezTo>
                  <a:cubicBezTo>
                    <a:pt x="131" y="123"/>
                    <a:pt x="131" y="123"/>
                    <a:pt x="131" y="123"/>
                  </a:cubicBezTo>
                  <a:cubicBezTo>
                    <a:pt x="129" y="126"/>
                    <a:pt x="126" y="129"/>
                    <a:pt x="123" y="131"/>
                  </a:cubicBezTo>
                  <a:cubicBezTo>
                    <a:pt x="110" y="121"/>
                    <a:pt x="110" y="121"/>
                    <a:pt x="110" y="121"/>
                  </a:cubicBezTo>
                  <a:cubicBezTo>
                    <a:pt x="109" y="120"/>
                    <a:pt x="106" y="120"/>
                    <a:pt x="105" y="121"/>
                  </a:cubicBezTo>
                  <a:cubicBezTo>
                    <a:pt x="100" y="124"/>
                    <a:pt x="96" y="126"/>
                    <a:pt x="91" y="127"/>
                  </a:cubicBezTo>
                  <a:cubicBezTo>
                    <a:pt x="89" y="127"/>
                    <a:pt x="87" y="129"/>
                    <a:pt x="87" y="131"/>
                  </a:cubicBezTo>
                  <a:cubicBezTo>
                    <a:pt x="85" y="147"/>
                    <a:pt x="85" y="147"/>
                    <a:pt x="85" y="147"/>
                  </a:cubicBezTo>
                  <a:cubicBezTo>
                    <a:pt x="81" y="147"/>
                    <a:pt x="77" y="147"/>
                    <a:pt x="73" y="147"/>
                  </a:cubicBezTo>
                  <a:cubicBezTo>
                    <a:pt x="71" y="131"/>
                    <a:pt x="71" y="131"/>
                    <a:pt x="71" y="131"/>
                  </a:cubicBezTo>
                  <a:cubicBezTo>
                    <a:pt x="71" y="129"/>
                    <a:pt x="69" y="127"/>
                    <a:pt x="67" y="127"/>
                  </a:cubicBezTo>
                  <a:cubicBezTo>
                    <a:pt x="62" y="126"/>
                    <a:pt x="57" y="124"/>
                    <a:pt x="53" y="121"/>
                  </a:cubicBezTo>
                  <a:cubicBezTo>
                    <a:pt x="51" y="120"/>
                    <a:pt x="49" y="120"/>
                    <a:pt x="48" y="121"/>
                  </a:cubicBezTo>
                  <a:cubicBezTo>
                    <a:pt x="35" y="131"/>
                    <a:pt x="35" y="131"/>
                    <a:pt x="35" y="131"/>
                  </a:cubicBezTo>
                  <a:cubicBezTo>
                    <a:pt x="33" y="130"/>
                    <a:pt x="32" y="129"/>
                    <a:pt x="31" y="128"/>
                  </a:cubicBezTo>
                  <a:cubicBezTo>
                    <a:pt x="30" y="127"/>
                    <a:pt x="30" y="127"/>
                    <a:pt x="30" y="127"/>
                  </a:cubicBezTo>
                  <a:cubicBezTo>
                    <a:pt x="28" y="125"/>
                    <a:pt x="27" y="124"/>
                    <a:pt x="26" y="123"/>
                  </a:cubicBezTo>
                  <a:cubicBezTo>
                    <a:pt x="36" y="110"/>
                    <a:pt x="36" y="110"/>
                    <a:pt x="36" y="110"/>
                  </a:cubicBezTo>
                  <a:cubicBezTo>
                    <a:pt x="37" y="108"/>
                    <a:pt x="38" y="106"/>
                    <a:pt x="36" y="105"/>
                  </a:cubicBezTo>
                  <a:cubicBezTo>
                    <a:pt x="34" y="100"/>
                    <a:pt x="32" y="95"/>
                    <a:pt x="31" y="90"/>
                  </a:cubicBezTo>
                  <a:cubicBezTo>
                    <a:pt x="30" y="88"/>
                    <a:pt x="28" y="87"/>
                    <a:pt x="27" y="87"/>
                  </a:cubicBezTo>
                  <a:cubicBezTo>
                    <a:pt x="10" y="84"/>
                    <a:pt x="10" y="84"/>
                    <a:pt x="10" y="84"/>
                  </a:cubicBezTo>
                  <a:cubicBezTo>
                    <a:pt x="10" y="83"/>
                    <a:pt x="10" y="81"/>
                    <a:pt x="10" y="80"/>
                  </a:cubicBezTo>
                  <a:cubicBezTo>
                    <a:pt x="10" y="78"/>
                    <a:pt x="10" y="78"/>
                    <a:pt x="10" y="78"/>
                  </a:cubicBezTo>
                  <a:cubicBezTo>
                    <a:pt x="10" y="76"/>
                    <a:pt x="10" y="74"/>
                    <a:pt x="10" y="73"/>
                  </a:cubicBezTo>
                  <a:cubicBezTo>
                    <a:pt x="27" y="71"/>
                    <a:pt x="27" y="71"/>
                    <a:pt x="27" y="71"/>
                  </a:cubicBezTo>
                  <a:cubicBezTo>
                    <a:pt x="28" y="70"/>
                    <a:pt x="30" y="69"/>
                    <a:pt x="31" y="67"/>
                  </a:cubicBezTo>
                  <a:cubicBezTo>
                    <a:pt x="32" y="62"/>
                    <a:pt x="34" y="57"/>
                    <a:pt x="36" y="53"/>
                  </a:cubicBezTo>
                  <a:cubicBezTo>
                    <a:pt x="38" y="51"/>
                    <a:pt x="37" y="49"/>
                    <a:pt x="36" y="47"/>
                  </a:cubicBezTo>
                  <a:cubicBezTo>
                    <a:pt x="26" y="34"/>
                    <a:pt x="26" y="34"/>
                    <a:pt x="26" y="34"/>
                  </a:cubicBezTo>
                  <a:cubicBezTo>
                    <a:pt x="27" y="33"/>
                    <a:pt x="28" y="32"/>
                    <a:pt x="30" y="31"/>
                  </a:cubicBezTo>
                  <a:cubicBezTo>
                    <a:pt x="31" y="29"/>
                    <a:pt x="31" y="29"/>
                    <a:pt x="31" y="29"/>
                  </a:cubicBezTo>
                  <a:cubicBezTo>
                    <a:pt x="32" y="28"/>
                    <a:pt x="33" y="27"/>
                    <a:pt x="35" y="26"/>
                  </a:cubicBezTo>
                  <a:cubicBezTo>
                    <a:pt x="48" y="36"/>
                    <a:pt x="48" y="36"/>
                    <a:pt x="48" y="36"/>
                  </a:cubicBezTo>
                  <a:cubicBezTo>
                    <a:pt x="49" y="37"/>
                    <a:pt x="51" y="37"/>
                    <a:pt x="53" y="36"/>
                  </a:cubicBezTo>
                  <a:cubicBezTo>
                    <a:pt x="57" y="34"/>
                    <a:pt x="62" y="32"/>
                    <a:pt x="67" y="30"/>
                  </a:cubicBezTo>
                  <a:cubicBezTo>
                    <a:pt x="69" y="30"/>
                    <a:pt x="71" y="28"/>
                    <a:pt x="71" y="26"/>
                  </a:cubicBezTo>
                  <a:cubicBezTo>
                    <a:pt x="73" y="10"/>
                    <a:pt x="73" y="10"/>
                    <a:pt x="73" y="10"/>
                  </a:cubicBezTo>
                  <a:cubicBezTo>
                    <a:pt x="77" y="10"/>
                    <a:pt x="81" y="10"/>
                    <a:pt x="85" y="10"/>
                  </a:cubicBezTo>
                  <a:cubicBezTo>
                    <a:pt x="87" y="26"/>
                    <a:pt x="87" y="26"/>
                    <a:pt x="87" y="26"/>
                  </a:cubicBezTo>
                  <a:cubicBezTo>
                    <a:pt x="87" y="28"/>
                    <a:pt x="89" y="30"/>
                    <a:pt x="91" y="30"/>
                  </a:cubicBezTo>
                  <a:cubicBezTo>
                    <a:pt x="96" y="32"/>
                    <a:pt x="100" y="34"/>
                    <a:pt x="105" y="36"/>
                  </a:cubicBezTo>
                  <a:cubicBezTo>
                    <a:pt x="106" y="37"/>
                    <a:pt x="109" y="37"/>
                    <a:pt x="110" y="36"/>
                  </a:cubicBezTo>
                  <a:cubicBezTo>
                    <a:pt x="123" y="26"/>
                    <a:pt x="123" y="26"/>
                    <a:pt x="123" y="26"/>
                  </a:cubicBezTo>
                  <a:cubicBezTo>
                    <a:pt x="126" y="29"/>
                    <a:pt x="129" y="31"/>
                    <a:pt x="131" y="34"/>
                  </a:cubicBezTo>
                  <a:cubicBezTo>
                    <a:pt x="122" y="47"/>
                    <a:pt x="122" y="47"/>
                    <a:pt x="122" y="47"/>
                  </a:cubicBezTo>
                  <a:cubicBezTo>
                    <a:pt x="120" y="49"/>
                    <a:pt x="120" y="51"/>
                    <a:pt x="121" y="53"/>
                  </a:cubicBezTo>
                  <a:cubicBezTo>
                    <a:pt x="124" y="57"/>
                    <a:pt x="126" y="62"/>
                    <a:pt x="127" y="67"/>
                  </a:cubicBezTo>
                  <a:cubicBezTo>
                    <a:pt x="128" y="69"/>
                    <a:pt x="129" y="70"/>
                    <a:pt x="131" y="71"/>
                  </a:cubicBezTo>
                  <a:cubicBezTo>
                    <a:pt x="147" y="73"/>
                    <a:pt x="147" y="73"/>
                    <a:pt x="147" y="73"/>
                  </a:cubicBezTo>
                  <a:cubicBezTo>
                    <a:pt x="148" y="75"/>
                    <a:pt x="148" y="77"/>
                    <a:pt x="148" y="79"/>
                  </a:cubicBezTo>
                  <a:cubicBezTo>
                    <a:pt x="148" y="81"/>
                    <a:pt x="148" y="83"/>
                    <a:pt x="147" y="8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173" name="Freeform 59">
              <a:extLst>
                <a:ext uri="{FF2B5EF4-FFF2-40B4-BE49-F238E27FC236}">
                  <a16:creationId xmlns:a16="http://schemas.microsoft.com/office/drawing/2014/main" id="{19E56739-9B2D-43C3-B38B-7BE71D5AFD1D}"/>
                </a:ext>
              </a:extLst>
            </p:cNvPr>
            <p:cNvSpPr>
              <a:spLocks noEditPoints="1"/>
            </p:cNvSpPr>
            <p:nvPr/>
          </p:nvSpPr>
          <p:spPr bwMode="auto">
            <a:xfrm>
              <a:off x="7718425" y="4983163"/>
              <a:ext cx="153988" cy="153988"/>
            </a:xfrm>
            <a:custGeom>
              <a:avLst/>
              <a:gdLst>
                <a:gd name="T0" fmla="*/ 31 w 46"/>
                <a:gd name="T1" fmla="*/ 2 h 46"/>
                <a:gd name="T2" fmla="*/ 23 w 46"/>
                <a:gd name="T3" fmla="*/ 0 h 46"/>
                <a:gd name="T4" fmla="*/ 2 w 46"/>
                <a:gd name="T5" fmla="*/ 14 h 46"/>
                <a:gd name="T6" fmla="*/ 2 w 46"/>
                <a:gd name="T7" fmla="*/ 32 h 46"/>
                <a:gd name="T8" fmla="*/ 14 w 46"/>
                <a:gd name="T9" fmla="*/ 44 h 46"/>
                <a:gd name="T10" fmla="*/ 23 w 46"/>
                <a:gd name="T11" fmla="*/ 46 h 46"/>
                <a:gd name="T12" fmla="*/ 43 w 46"/>
                <a:gd name="T13" fmla="*/ 32 h 46"/>
                <a:gd name="T14" fmla="*/ 43 w 46"/>
                <a:gd name="T15" fmla="*/ 14 h 46"/>
                <a:gd name="T16" fmla="*/ 31 w 46"/>
                <a:gd name="T17" fmla="*/ 2 h 46"/>
                <a:gd name="T18" fmla="*/ 35 w 46"/>
                <a:gd name="T19" fmla="*/ 28 h 46"/>
                <a:gd name="T20" fmla="*/ 23 w 46"/>
                <a:gd name="T21" fmla="*/ 36 h 46"/>
                <a:gd name="T22" fmla="*/ 18 w 46"/>
                <a:gd name="T23" fmla="*/ 35 h 46"/>
                <a:gd name="T24" fmla="*/ 11 w 46"/>
                <a:gd name="T25" fmla="*/ 28 h 46"/>
                <a:gd name="T26" fmla="*/ 11 w 46"/>
                <a:gd name="T27" fmla="*/ 18 h 46"/>
                <a:gd name="T28" fmla="*/ 23 w 46"/>
                <a:gd name="T29" fmla="*/ 10 h 46"/>
                <a:gd name="T30" fmla="*/ 28 w 46"/>
                <a:gd name="T31" fmla="*/ 11 h 46"/>
                <a:gd name="T32" fmla="*/ 35 w 46"/>
                <a:gd name="T33" fmla="*/ 18 h 46"/>
                <a:gd name="T34" fmla="*/ 35 w 46"/>
                <a:gd name="T35" fmla="*/ 2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46">
                  <a:moveTo>
                    <a:pt x="31" y="2"/>
                  </a:moveTo>
                  <a:cubicBezTo>
                    <a:pt x="28" y="1"/>
                    <a:pt x="26" y="0"/>
                    <a:pt x="23" y="0"/>
                  </a:cubicBezTo>
                  <a:cubicBezTo>
                    <a:pt x="13" y="0"/>
                    <a:pt x="5" y="6"/>
                    <a:pt x="2" y="14"/>
                  </a:cubicBezTo>
                  <a:cubicBezTo>
                    <a:pt x="0" y="20"/>
                    <a:pt x="0" y="26"/>
                    <a:pt x="2" y="32"/>
                  </a:cubicBezTo>
                  <a:cubicBezTo>
                    <a:pt x="4" y="37"/>
                    <a:pt x="9" y="42"/>
                    <a:pt x="14" y="44"/>
                  </a:cubicBezTo>
                  <a:cubicBezTo>
                    <a:pt x="17" y="45"/>
                    <a:pt x="20" y="46"/>
                    <a:pt x="23" y="46"/>
                  </a:cubicBezTo>
                  <a:cubicBezTo>
                    <a:pt x="32" y="46"/>
                    <a:pt x="40" y="40"/>
                    <a:pt x="43" y="32"/>
                  </a:cubicBezTo>
                  <a:cubicBezTo>
                    <a:pt x="46" y="26"/>
                    <a:pt x="46" y="20"/>
                    <a:pt x="43" y="14"/>
                  </a:cubicBezTo>
                  <a:cubicBezTo>
                    <a:pt x="41" y="9"/>
                    <a:pt x="37" y="4"/>
                    <a:pt x="31" y="2"/>
                  </a:cubicBezTo>
                  <a:close/>
                  <a:moveTo>
                    <a:pt x="35" y="28"/>
                  </a:moveTo>
                  <a:cubicBezTo>
                    <a:pt x="33" y="33"/>
                    <a:pt x="28" y="36"/>
                    <a:pt x="23" y="36"/>
                  </a:cubicBezTo>
                  <a:cubicBezTo>
                    <a:pt x="21" y="36"/>
                    <a:pt x="19" y="36"/>
                    <a:pt x="18" y="35"/>
                  </a:cubicBezTo>
                  <a:cubicBezTo>
                    <a:pt x="15" y="34"/>
                    <a:pt x="12" y="31"/>
                    <a:pt x="11" y="28"/>
                  </a:cubicBezTo>
                  <a:cubicBezTo>
                    <a:pt x="9" y="25"/>
                    <a:pt x="9" y="21"/>
                    <a:pt x="11" y="18"/>
                  </a:cubicBezTo>
                  <a:cubicBezTo>
                    <a:pt x="13" y="13"/>
                    <a:pt x="17" y="10"/>
                    <a:pt x="23" y="10"/>
                  </a:cubicBezTo>
                  <a:cubicBezTo>
                    <a:pt x="24" y="10"/>
                    <a:pt x="26" y="10"/>
                    <a:pt x="28" y="11"/>
                  </a:cubicBezTo>
                  <a:cubicBezTo>
                    <a:pt x="31" y="12"/>
                    <a:pt x="33" y="15"/>
                    <a:pt x="35" y="18"/>
                  </a:cubicBezTo>
                  <a:cubicBezTo>
                    <a:pt x="36" y="21"/>
                    <a:pt x="36" y="25"/>
                    <a:pt x="35" y="2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174" name="Freeform 60">
              <a:extLst>
                <a:ext uri="{FF2B5EF4-FFF2-40B4-BE49-F238E27FC236}">
                  <a16:creationId xmlns:a16="http://schemas.microsoft.com/office/drawing/2014/main" id="{39C8AA34-E9A7-44E2-8120-4BA94FA335DC}"/>
                </a:ext>
              </a:extLst>
            </p:cNvPr>
            <p:cNvSpPr>
              <a:spLocks noEditPoints="1"/>
            </p:cNvSpPr>
            <p:nvPr/>
          </p:nvSpPr>
          <p:spPr bwMode="auto">
            <a:xfrm>
              <a:off x="7605713" y="4868863"/>
              <a:ext cx="377825" cy="381000"/>
            </a:xfrm>
            <a:custGeom>
              <a:avLst/>
              <a:gdLst>
                <a:gd name="T0" fmla="*/ 101 w 113"/>
                <a:gd name="T1" fmla="*/ 60 h 114"/>
                <a:gd name="T2" fmla="*/ 110 w 113"/>
                <a:gd name="T3" fmla="*/ 48 h 114"/>
                <a:gd name="T4" fmla="*/ 106 w 113"/>
                <a:gd name="T5" fmla="*/ 27 h 114"/>
                <a:gd name="T6" fmla="*/ 90 w 113"/>
                <a:gd name="T7" fmla="*/ 28 h 114"/>
                <a:gd name="T8" fmla="*/ 88 w 113"/>
                <a:gd name="T9" fmla="*/ 12 h 114"/>
                <a:gd name="T10" fmla="*/ 79 w 113"/>
                <a:gd name="T11" fmla="*/ 3 h 114"/>
                <a:gd name="T12" fmla="*/ 66 w 113"/>
                <a:gd name="T13" fmla="*/ 3 h 114"/>
                <a:gd name="T14" fmla="*/ 53 w 113"/>
                <a:gd name="T15" fmla="*/ 13 h 114"/>
                <a:gd name="T16" fmla="*/ 42 w 113"/>
                <a:gd name="T17" fmla="*/ 1 h 114"/>
                <a:gd name="T18" fmla="*/ 34 w 113"/>
                <a:gd name="T19" fmla="*/ 4 h 114"/>
                <a:gd name="T20" fmla="*/ 25 w 113"/>
                <a:gd name="T21" fmla="*/ 13 h 114"/>
                <a:gd name="T22" fmla="*/ 23 w 113"/>
                <a:gd name="T23" fmla="*/ 29 h 114"/>
                <a:gd name="T24" fmla="*/ 7 w 113"/>
                <a:gd name="T25" fmla="*/ 28 h 114"/>
                <a:gd name="T26" fmla="*/ 3 w 113"/>
                <a:gd name="T27" fmla="*/ 36 h 114"/>
                <a:gd name="T28" fmla="*/ 3 w 113"/>
                <a:gd name="T29" fmla="*/ 48 h 114"/>
                <a:gd name="T30" fmla="*/ 13 w 113"/>
                <a:gd name="T31" fmla="*/ 61 h 114"/>
                <a:gd name="T32" fmla="*/ 1 w 113"/>
                <a:gd name="T33" fmla="*/ 72 h 114"/>
                <a:gd name="T34" fmla="*/ 3 w 113"/>
                <a:gd name="T35" fmla="*/ 80 h 114"/>
                <a:gd name="T36" fmla="*/ 12 w 113"/>
                <a:gd name="T37" fmla="*/ 89 h 114"/>
                <a:gd name="T38" fmla="*/ 28 w 113"/>
                <a:gd name="T39" fmla="*/ 91 h 114"/>
                <a:gd name="T40" fmla="*/ 28 w 113"/>
                <a:gd name="T41" fmla="*/ 107 h 114"/>
                <a:gd name="T42" fmla="*/ 42 w 113"/>
                <a:gd name="T43" fmla="*/ 113 h 114"/>
                <a:gd name="T44" fmla="*/ 48 w 113"/>
                <a:gd name="T45" fmla="*/ 111 h 114"/>
                <a:gd name="T46" fmla="*/ 60 w 113"/>
                <a:gd name="T47" fmla="*/ 101 h 114"/>
                <a:gd name="T48" fmla="*/ 71 w 113"/>
                <a:gd name="T49" fmla="*/ 113 h 114"/>
                <a:gd name="T50" fmla="*/ 88 w 113"/>
                <a:gd name="T51" fmla="*/ 101 h 114"/>
                <a:gd name="T52" fmla="*/ 90 w 113"/>
                <a:gd name="T53" fmla="*/ 85 h 114"/>
                <a:gd name="T54" fmla="*/ 107 w 113"/>
                <a:gd name="T55" fmla="*/ 86 h 114"/>
                <a:gd name="T56" fmla="*/ 113 w 113"/>
                <a:gd name="T57" fmla="*/ 71 h 114"/>
                <a:gd name="T58" fmla="*/ 101 w 113"/>
                <a:gd name="T59" fmla="*/ 75 h 114"/>
                <a:gd name="T60" fmla="*/ 90 w 113"/>
                <a:gd name="T61" fmla="*/ 75 h 114"/>
                <a:gd name="T62" fmla="*/ 77 w 113"/>
                <a:gd name="T63" fmla="*/ 85 h 114"/>
                <a:gd name="T64" fmla="*/ 78 w 113"/>
                <a:gd name="T65" fmla="*/ 100 h 114"/>
                <a:gd name="T66" fmla="*/ 67 w 113"/>
                <a:gd name="T67" fmla="*/ 93 h 114"/>
                <a:gd name="T68" fmla="*/ 51 w 113"/>
                <a:gd name="T69" fmla="*/ 91 h 114"/>
                <a:gd name="T70" fmla="*/ 41 w 113"/>
                <a:gd name="T71" fmla="*/ 103 h 114"/>
                <a:gd name="T72" fmla="*/ 36 w 113"/>
                <a:gd name="T73" fmla="*/ 100 h 114"/>
                <a:gd name="T74" fmla="*/ 36 w 113"/>
                <a:gd name="T75" fmla="*/ 85 h 114"/>
                <a:gd name="T76" fmla="*/ 24 w 113"/>
                <a:gd name="T77" fmla="*/ 76 h 114"/>
                <a:gd name="T78" fmla="*/ 12 w 113"/>
                <a:gd name="T79" fmla="*/ 76 h 114"/>
                <a:gd name="T80" fmla="*/ 11 w 113"/>
                <a:gd name="T81" fmla="*/ 73 h 114"/>
                <a:gd name="T82" fmla="*/ 23 w 113"/>
                <a:gd name="T83" fmla="*/ 63 h 114"/>
                <a:gd name="T84" fmla="*/ 20 w 113"/>
                <a:gd name="T85" fmla="*/ 47 h 114"/>
                <a:gd name="T86" fmla="*/ 12 w 113"/>
                <a:gd name="T87" fmla="*/ 39 h 114"/>
                <a:gd name="T88" fmla="*/ 13 w 113"/>
                <a:gd name="T89" fmla="*/ 36 h 114"/>
                <a:gd name="T90" fmla="*/ 29 w 113"/>
                <a:gd name="T91" fmla="*/ 37 h 114"/>
                <a:gd name="T92" fmla="*/ 38 w 113"/>
                <a:gd name="T93" fmla="*/ 24 h 114"/>
                <a:gd name="T94" fmla="*/ 37 w 113"/>
                <a:gd name="T95" fmla="*/ 13 h 114"/>
                <a:gd name="T96" fmla="*/ 41 w 113"/>
                <a:gd name="T97" fmla="*/ 11 h 114"/>
                <a:gd name="T98" fmla="*/ 51 w 113"/>
                <a:gd name="T99" fmla="*/ 23 h 114"/>
                <a:gd name="T100" fmla="*/ 67 w 113"/>
                <a:gd name="T101" fmla="*/ 21 h 114"/>
                <a:gd name="T102" fmla="*/ 75 w 113"/>
                <a:gd name="T103" fmla="*/ 12 h 114"/>
                <a:gd name="T104" fmla="*/ 75 w 113"/>
                <a:gd name="T105" fmla="*/ 24 h 114"/>
                <a:gd name="T106" fmla="*/ 84 w 113"/>
                <a:gd name="T107" fmla="*/ 37 h 114"/>
                <a:gd name="T108" fmla="*/ 100 w 113"/>
                <a:gd name="T109" fmla="*/ 36 h 114"/>
                <a:gd name="T110" fmla="*/ 93 w 113"/>
                <a:gd name="T111" fmla="*/ 47 h 114"/>
                <a:gd name="T112" fmla="*/ 91 w 113"/>
                <a:gd name="T113" fmla="*/ 62 h 114"/>
                <a:gd name="T114" fmla="*/ 102 w 113"/>
                <a:gd name="T115" fmla="*/ 7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3" h="114">
                  <a:moveTo>
                    <a:pt x="110" y="66"/>
                  </a:moveTo>
                  <a:cubicBezTo>
                    <a:pt x="101" y="60"/>
                    <a:pt x="101" y="60"/>
                    <a:pt x="101" y="60"/>
                  </a:cubicBezTo>
                  <a:cubicBezTo>
                    <a:pt x="101" y="58"/>
                    <a:pt x="101" y="56"/>
                    <a:pt x="101" y="53"/>
                  </a:cubicBezTo>
                  <a:cubicBezTo>
                    <a:pt x="110" y="48"/>
                    <a:pt x="110" y="48"/>
                    <a:pt x="110" y="48"/>
                  </a:cubicBezTo>
                  <a:cubicBezTo>
                    <a:pt x="112" y="47"/>
                    <a:pt x="113" y="44"/>
                    <a:pt x="113" y="42"/>
                  </a:cubicBezTo>
                  <a:cubicBezTo>
                    <a:pt x="111" y="37"/>
                    <a:pt x="109" y="32"/>
                    <a:pt x="106" y="27"/>
                  </a:cubicBezTo>
                  <a:cubicBezTo>
                    <a:pt x="105" y="26"/>
                    <a:pt x="103" y="25"/>
                    <a:pt x="101" y="25"/>
                  </a:cubicBezTo>
                  <a:cubicBezTo>
                    <a:pt x="90" y="28"/>
                    <a:pt x="90" y="28"/>
                    <a:pt x="90" y="28"/>
                  </a:cubicBezTo>
                  <a:cubicBezTo>
                    <a:pt x="89" y="26"/>
                    <a:pt x="87" y="25"/>
                    <a:pt x="85" y="23"/>
                  </a:cubicBezTo>
                  <a:cubicBezTo>
                    <a:pt x="88" y="12"/>
                    <a:pt x="88" y="12"/>
                    <a:pt x="88" y="12"/>
                  </a:cubicBezTo>
                  <a:cubicBezTo>
                    <a:pt x="89" y="10"/>
                    <a:pt x="88" y="8"/>
                    <a:pt x="86" y="7"/>
                  </a:cubicBezTo>
                  <a:cubicBezTo>
                    <a:pt x="83" y="6"/>
                    <a:pt x="81" y="4"/>
                    <a:pt x="79" y="3"/>
                  </a:cubicBezTo>
                  <a:cubicBezTo>
                    <a:pt x="76" y="2"/>
                    <a:pt x="74" y="2"/>
                    <a:pt x="71" y="1"/>
                  </a:cubicBezTo>
                  <a:cubicBezTo>
                    <a:pt x="69" y="0"/>
                    <a:pt x="67" y="1"/>
                    <a:pt x="66" y="3"/>
                  </a:cubicBezTo>
                  <a:cubicBezTo>
                    <a:pt x="60" y="13"/>
                    <a:pt x="60" y="13"/>
                    <a:pt x="60" y="13"/>
                  </a:cubicBezTo>
                  <a:cubicBezTo>
                    <a:pt x="58" y="13"/>
                    <a:pt x="55" y="13"/>
                    <a:pt x="53" y="13"/>
                  </a:cubicBezTo>
                  <a:cubicBezTo>
                    <a:pt x="47" y="3"/>
                    <a:pt x="47" y="3"/>
                    <a:pt x="47" y="3"/>
                  </a:cubicBezTo>
                  <a:cubicBezTo>
                    <a:pt x="46" y="1"/>
                    <a:pt x="44" y="0"/>
                    <a:pt x="42" y="1"/>
                  </a:cubicBezTo>
                  <a:cubicBezTo>
                    <a:pt x="39" y="2"/>
                    <a:pt x="37" y="2"/>
                    <a:pt x="35" y="3"/>
                  </a:cubicBezTo>
                  <a:cubicBezTo>
                    <a:pt x="34" y="4"/>
                    <a:pt x="34" y="4"/>
                    <a:pt x="34" y="4"/>
                  </a:cubicBezTo>
                  <a:cubicBezTo>
                    <a:pt x="31" y="5"/>
                    <a:pt x="29" y="6"/>
                    <a:pt x="27" y="7"/>
                  </a:cubicBezTo>
                  <a:cubicBezTo>
                    <a:pt x="25" y="8"/>
                    <a:pt x="24" y="10"/>
                    <a:pt x="25" y="13"/>
                  </a:cubicBezTo>
                  <a:cubicBezTo>
                    <a:pt x="28" y="24"/>
                    <a:pt x="28" y="24"/>
                    <a:pt x="28" y="24"/>
                  </a:cubicBezTo>
                  <a:cubicBezTo>
                    <a:pt x="26" y="25"/>
                    <a:pt x="24" y="27"/>
                    <a:pt x="23" y="29"/>
                  </a:cubicBezTo>
                  <a:cubicBezTo>
                    <a:pt x="12" y="26"/>
                    <a:pt x="12" y="26"/>
                    <a:pt x="12" y="26"/>
                  </a:cubicBezTo>
                  <a:cubicBezTo>
                    <a:pt x="10" y="25"/>
                    <a:pt x="8" y="26"/>
                    <a:pt x="7" y="28"/>
                  </a:cubicBezTo>
                  <a:cubicBezTo>
                    <a:pt x="5" y="30"/>
                    <a:pt x="4" y="32"/>
                    <a:pt x="3" y="34"/>
                  </a:cubicBezTo>
                  <a:cubicBezTo>
                    <a:pt x="3" y="36"/>
                    <a:pt x="3" y="36"/>
                    <a:pt x="3" y="36"/>
                  </a:cubicBezTo>
                  <a:cubicBezTo>
                    <a:pt x="2" y="38"/>
                    <a:pt x="1" y="40"/>
                    <a:pt x="1" y="43"/>
                  </a:cubicBezTo>
                  <a:cubicBezTo>
                    <a:pt x="0" y="45"/>
                    <a:pt x="1" y="47"/>
                    <a:pt x="3" y="48"/>
                  </a:cubicBezTo>
                  <a:cubicBezTo>
                    <a:pt x="13" y="54"/>
                    <a:pt x="13" y="54"/>
                    <a:pt x="13" y="54"/>
                  </a:cubicBezTo>
                  <a:cubicBezTo>
                    <a:pt x="12" y="56"/>
                    <a:pt x="12" y="58"/>
                    <a:pt x="13" y="61"/>
                  </a:cubicBezTo>
                  <a:cubicBezTo>
                    <a:pt x="3" y="66"/>
                    <a:pt x="3" y="66"/>
                    <a:pt x="3" y="66"/>
                  </a:cubicBezTo>
                  <a:cubicBezTo>
                    <a:pt x="1" y="68"/>
                    <a:pt x="0" y="70"/>
                    <a:pt x="1" y="72"/>
                  </a:cubicBezTo>
                  <a:cubicBezTo>
                    <a:pt x="1" y="74"/>
                    <a:pt x="2" y="77"/>
                    <a:pt x="3" y="79"/>
                  </a:cubicBezTo>
                  <a:cubicBezTo>
                    <a:pt x="3" y="80"/>
                    <a:pt x="3" y="80"/>
                    <a:pt x="3" y="80"/>
                  </a:cubicBezTo>
                  <a:cubicBezTo>
                    <a:pt x="4" y="82"/>
                    <a:pt x="6" y="84"/>
                    <a:pt x="7" y="87"/>
                  </a:cubicBezTo>
                  <a:cubicBezTo>
                    <a:pt x="8" y="88"/>
                    <a:pt x="10" y="89"/>
                    <a:pt x="12" y="89"/>
                  </a:cubicBezTo>
                  <a:cubicBezTo>
                    <a:pt x="23" y="86"/>
                    <a:pt x="23" y="86"/>
                    <a:pt x="23" y="86"/>
                  </a:cubicBezTo>
                  <a:cubicBezTo>
                    <a:pt x="25" y="88"/>
                    <a:pt x="26" y="89"/>
                    <a:pt x="28" y="91"/>
                  </a:cubicBezTo>
                  <a:cubicBezTo>
                    <a:pt x="25" y="102"/>
                    <a:pt x="25" y="102"/>
                    <a:pt x="25" y="102"/>
                  </a:cubicBezTo>
                  <a:cubicBezTo>
                    <a:pt x="25" y="104"/>
                    <a:pt x="26" y="106"/>
                    <a:pt x="28" y="107"/>
                  </a:cubicBezTo>
                  <a:cubicBezTo>
                    <a:pt x="30" y="108"/>
                    <a:pt x="32" y="110"/>
                    <a:pt x="35" y="111"/>
                  </a:cubicBezTo>
                  <a:cubicBezTo>
                    <a:pt x="37" y="112"/>
                    <a:pt x="40" y="112"/>
                    <a:pt x="42" y="113"/>
                  </a:cubicBezTo>
                  <a:cubicBezTo>
                    <a:pt x="43" y="113"/>
                    <a:pt x="43" y="113"/>
                    <a:pt x="44" y="113"/>
                  </a:cubicBezTo>
                  <a:cubicBezTo>
                    <a:pt x="45" y="113"/>
                    <a:pt x="47" y="112"/>
                    <a:pt x="48" y="111"/>
                  </a:cubicBezTo>
                  <a:cubicBezTo>
                    <a:pt x="53" y="101"/>
                    <a:pt x="53" y="101"/>
                    <a:pt x="53" y="101"/>
                  </a:cubicBezTo>
                  <a:cubicBezTo>
                    <a:pt x="56" y="101"/>
                    <a:pt x="58" y="101"/>
                    <a:pt x="60" y="101"/>
                  </a:cubicBezTo>
                  <a:cubicBezTo>
                    <a:pt x="66" y="111"/>
                    <a:pt x="66" y="111"/>
                    <a:pt x="66" y="111"/>
                  </a:cubicBezTo>
                  <a:cubicBezTo>
                    <a:pt x="67" y="113"/>
                    <a:pt x="69" y="114"/>
                    <a:pt x="71" y="113"/>
                  </a:cubicBezTo>
                  <a:cubicBezTo>
                    <a:pt x="77" y="112"/>
                    <a:pt x="82" y="110"/>
                    <a:pt x="86" y="107"/>
                  </a:cubicBezTo>
                  <a:cubicBezTo>
                    <a:pt x="88" y="106"/>
                    <a:pt x="89" y="104"/>
                    <a:pt x="88" y="101"/>
                  </a:cubicBezTo>
                  <a:cubicBezTo>
                    <a:pt x="85" y="90"/>
                    <a:pt x="85" y="90"/>
                    <a:pt x="85" y="90"/>
                  </a:cubicBezTo>
                  <a:cubicBezTo>
                    <a:pt x="87" y="89"/>
                    <a:pt x="89" y="87"/>
                    <a:pt x="90" y="85"/>
                  </a:cubicBezTo>
                  <a:cubicBezTo>
                    <a:pt x="101" y="88"/>
                    <a:pt x="101" y="88"/>
                    <a:pt x="101" y="88"/>
                  </a:cubicBezTo>
                  <a:cubicBezTo>
                    <a:pt x="103" y="89"/>
                    <a:pt x="106" y="88"/>
                    <a:pt x="107" y="86"/>
                  </a:cubicBezTo>
                  <a:cubicBezTo>
                    <a:pt x="108" y="84"/>
                    <a:pt x="109" y="81"/>
                    <a:pt x="110" y="79"/>
                  </a:cubicBezTo>
                  <a:cubicBezTo>
                    <a:pt x="111" y="77"/>
                    <a:pt x="112" y="74"/>
                    <a:pt x="113" y="71"/>
                  </a:cubicBezTo>
                  <a:cubicBezTo>
                    <a:pt x="113" y="69"/>
                    <a:pt x="112" y="67"/>
                    <a:pt x="110" y="66"/>
                  </a:cubicBezTo>
                  <a:close/>
                  <a:moveTo>
                    <a:pt x="101" y="75"/>
                  </a:moveTo>
                  <a:cubicBezTo>
                    <a:pt x="101" y="76"/>
                    <a:pt x="101" y="77"/>
                    <a:pt x="100" y="78"/>
                  </a:cubicBezTo>
                  <a:cubicBezTo>
                    <a:pt x="90" y="75"/>
                    <a:pt x="90" y="75"/>
                    <a:pt x="90" y="75"/>
                  </a:cubicBezTo>
                  <a:cubicBezTo>
                    <a:pt x="88" y="75"/>
                    <a:pt x="86" y="76"/>
                    <a:pt x="85" y="77"/>
                  </a:cubicBezTo>
                  <a:cubicBezTo>
                    <a:pt x="83" y="80"/>
                    <a:pt x="80" y="83"/>
                    <a:pt x="77" y="85"/>
                  </a:cubicBezTo>
                  <a:cubicBezTo>
                    <a:pt x="75" y="86"/>
                    <a:pt x="75" y="88"/>
                    <a:pt x="75" y="90"/>
                  </a:cubicBezTo>
                  <a:cubicBezTo>
                    <a:pt x="78" y="100"/>
                    <a:pt x="78" y="100"/>
                    <a:pt x="78" y="100"/>
                  </a:cubicBezTo>
                  <a:cubicBezTo>
                    <a:pt x="76" y="101"/>
                    <a:pt x="74" y="102"/>
                    <a:pt x="72" y="103"/>
                  </a:cubicBezTo>
                  <a:cubicBezTo>
                    <a:pt x="67" y="93"/>
                    <a:pt x="67" y="93"/>
                    <a:pt x="67" y="93"/>
                  </a:cubicBezTo>
                  <a:cubicBezTo>
                    <a:pt x="66" y="92"/>
                    <a:pt x="64" y="91"/>
                    <a:pt x="62" y="91"/>
                  </a:cubicBezTo>
                  <a:cubicBezTo>
                    <a:pt x="59" y="92"/>
                    <a:pt x="55" y="92"/>
                    <a:pt x="51" y="91"/>
                  </a:cubicBezTo>
                  <a:cubicBezTo>
                    <a:pt x="49" y="91"/>
                    <a:pt x="48" y="92"/>
                    <a:pt x="47" y="93"/>
                  </a:cubicBezTo>
                  <a:cubicBezTo>
                    <a:pt x="41" y="103"/>
                    <a:pt x="41" y="103"/>
                    <a:pt x="41" y="103"/>
                  </a:cubicBezTo>
                  <a:cubicBezTo>
                    <a:pt x="40" y="102"/>
                    <a:pt x="39" y="102"/>
                    <a:pt x="38" y="102"/>
                  </a:cubicBezTo>
                  <a:cubicBezTo>
                    <a:pt x="37" y="101"/>
                    <a:pt x="36" y="101"/>
                    <a:pt x="36" y="100"/>
                  </a:cubicBezTo>
                  <a:cubicBezTo>
                    <a:pt x="38" y="90"/>
                    <a:pt x="38" y="90"/>
                    <a:pt x="38" y="90"/>
                  </a:cubicBezTo>
                  <a:cubicBezTo>
                    <a:pt x="39" y="88"/>
                    <a:pt x="38" y="86"/>
                    <a:pt x="36" y="85"/>
                  </a:cubicBezTo>
                  <a:cubicBezTo>
                    <a:pt x="34" y="83"/>
                    <a:pt x="31" y="80"/>
                    <a:pt x="29" y="77"/>
                  </a:cubicBezTo>
                  <a:cubicBezTo>
                    <a:pt x="28" y="76"/>
                    <a:pt x="26" y="75"/>
                    <a:pt x="24" y="76"/>
                  </a:cubicBezTo>
                  <a:cubicBezTo>
                    <a:pt x="13" y="78"/>
                    <a:pt x="13" y="78"/>
                    <a:pt x="13" y="78"/>
                  </a:cubicBezTo>
                  <a:cubicBezTo>
                    <a:pt x="13" y="78"/>
                    <a:pt x="13" y="77"/>
                    <a:pt x="12" y="76"/>
                  </a:cubicBezTo>
                  <a:cubicBezTo>
                    <a:pt x="12" y="75"/>
                    <a:pt x="12" y="75"/>
                    <a:pt x="12" y="75"/>
                  </a:cubicBezTo>
                  <a:cubicBezTo>
                    <a:pt x="12" y="74"/>
                    <a:pt x="11" y="74"/>
                    <a:pt x="11" y="73"/>
                  </a:cubicBezTo>
                  <a:cubicBezTo>
                    <a:pt x="20" y="67"/>
                    <a:pt x="20" y="67"/>
                    <a:pt x="20" y="67"/>
                  </a:cubicBezTo>
                  <a:cubicBezTo>
                    <a:pt x="22" y="66"/>
                    <a:pt x="23" y="64"/>
                    <a:pt x="23" y="63"/>
                  </a:cubicBezTo>
                  <a:cubicBezTo>
                    <a:pt x="22" y="59"/>
                    <a:pt x="22" y="55"/>
                    <a:pt x="23" y="52"/>
                  </a:cubicBezTo>
                  <a:cubicBezTo>
                    <a:pt x="23" y="50"/>
                    <a:pt x="22" y="48"/>
                    <a:pt x="20" y="47"/>
                  </a:cubicBezTo>
                  <a:cubicBezTo>
                    <a:pt x="11" y="42"/>
                    <a:pt x="11" y="42"/>
                    <a:pt x="11" y="42"/>
                  </a:cubicBezTo>
                  <a:cubicBezTo>
                    <a:pt x="11" y="41"/>
                    <a:pt x="11" y="40"/>
                    <a:pt x="12" y="39"/>
                  </a:cubicBezTo>
                  <a:cubicBezTo>
                    <a:pt x="12" y="38"/>
                    <a:pt x="12" y="38"/>
                    <a:pt x="12" y="38"/>
                  </a:cubicBezTo>
                  <a:cubicBezTo>
                    <a:pt x="13" y="37"/>
                    <a:pt x="13" y="37"/>
                    <a:pt x="13" y="36"/>
                  </a:cubicBezTo>
                  <a:cubicBezTo>
                    <a:pt x="24" y="39"/>
                    <a:pt x="24" y="39"/>
                    <a:pt x="24" y="39"/>
                  </a:cubicBezTo>
                  <a:cubicBezTo>
                    <a:pt x="25" y="39"/>
                    <a:pt x="27" y="38"/>
                    <a:pt x="29" y="37"/>
                  </a:cubicBezTo>
                  <a:cubicBezTo>
                    <a:pt x="31" y="34"/>
                    <a:pt x="33" y="31"/>
                    <a:pt x="36" y="29"/>
                  </a:cubicBezTo>
                  <a:cubicBezTo>
                    <a:pt x="38" y="28"/>
                    <a:pt x="39" y="26"/>
                    <a:pt x="38" y="24"/>
                  </a:cubicBezTo>
                  <a:cubicBezTo>
                    <a:pt x="35" y="14"/>
                    <a:pt x="35" y="14"/>
                    <a:pt x="35" y="14"/>
                  </a:cubicBezTo>
                  <a:cubicBezTo>
                    <a:pt x="36" y="13"/>
                    <a:pt x="37" y="13"/>
                    <a:pt x="37" y="13"/>
                  </a:cubicBezTo>
                  <a:cubicBezTo>
                    <a:pt x="38" y="12"/>
                    <a:pt x="38" y="12"/>
                    <a:pt x="38" y="12"/>
                  </a:cubicBezTo>
                  <a:cubicBezTo>
                    <a:pt x="39" y="12"/>
                    <a:pt x="40" y="12"/>
                    <a:pt x="41" y="11"/>
                  </a:cubicBezTo>
                  <a:cubicBezTo>
                    <a:pt x="46" y="21"/>
                    <a:pt x="46" y="21"/>
                    <a:pt x="46" y="21"/>
                  </a:cubicBezTo>
                  <a:cubicBezTo>
                    <a:pt x="47" y="22"/>
                    <a:pt x="49" y="23"/>
                    <a:pt x="51" y="23"/>
                  </a:cubicBezTo>
                  <a:cubicBezTo>
                    <a:pt x="55" y="22"/>
                    <a:pt x="58" y="22"/>
                    <a:pt x="62" y="23"/>
                  </a:cubicBezTo>
                  <a:cubicBezTo>
                    <a:pt x="64" y="23"/>
                    <a:pt x="66" y="22"/>
                    <a:pt x="67" y="21"/>
                  </a:cubicBezTo>
                  <a:cubicBezTo>
                    <a:pt x="72" y="11"/>
                    <a:pt x="72" y="11"/>
                    <a:pt x="72" y="11"/>
                  </a:cubicBezTo>
                  <a:cubicBezTo>
                    <a:pt x="73" y="12"/>
                    <a:pt x="74" y="12"/>
                    <a:pt x="75" y="12"/>
                  </a:cubicBezTo>
                  <a:cubicBezTo>
                    <a:pt x="76" y="13"/>
                    <a:pt x="77" y="13"/>
                    <a:pt x="78" y="14"/>
                  </a:cubicBezTo>
                  <a:cubicBezTo>
                    <a:pt x="75" y="24"/>
                    <a:pt x="75" y="24"/>
                    <a:pt x="75" y="24"/>
                  </a:cubicBezTo>
                  <a:cubicBezTo>
                    <a:pt x="75" y="26"/>
                    <a:pt x="75" y="28"/>
                    <a:pt x="77" y="29"/>
                  </a:cubicBezTo>
                  <a:cubicBezTo>
                    <a:pt x="80" y="31"/>
                    <a:pt x="82" y="34"/>
                    <a:pt x="84" y="37"/>
                  </a:cubicBezTo>
                  <a:cubicBezTo>
                    <a:pt x="86" y="38"/>
                    <a:pt x="88" y="39"/>
                    <a:pt x="90" y="38"/>
                  </a:cubicBezTo>
                  <a:cubicBezTo>
                    <a:pt x="100" y="36"/>
                    <a:pt x="100" y="36"/>
                    <a:pt x="100" y="36"/>
                  </a:cubicBezTo>
                  <a:cubicBezTo>
                    <a:pt x="101" y="37"/>
                    <a:pt x="102" y="39"/>
                    <a:pt x="102" y="41"/>
                  </a:cubicBezTo>
                  <a:cubicBezTo>
                    <a:pt x="93" y="47"/>
                    <a:pt x="93" y="47"/>
                    <a:pt x="93" y="47"/>
                  </a:cubicBezTo>
                  <a:cubicBezTo>
                    <a:pt x="91" y="48"/>
                    <a:pt x="90" y="50"/>
                    <a:pt x="91" y="52"/>
                  </a:cubicBezTo>
                  <a:cubicBezTo>
                    <a:pt x="91" y="55"/>
                    <a:pt x="91" y="59"/>
                    <a:pt x="91" y="62"/>
                  </a:cubicBezTo>
                  <a:cubicBezTo>
                    <a:pt x="90" y="64"/>
                    <a:pt x="91" y="66"/>
                    <a:pt x="93" y="67"/>
                  </a:cubicBezTo>
                  <a:cubicBezTo>
                    <a:pt x="102" y="72"/>
                    <a:pt x="102" y="72"/>
                    <a:pt x="102" y="72"/>
                  </a:cubicBezTo>
                  <a:cubicBezTo>
                    <a:pt x="102" y="73"/>
                    <a:pt x="102" y="74"/>
                    <a:pt x="101" y="7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grpSp>
      <p:grpSp>
        <p:nvGrpSpPr>
          <p:cNvPr id="175" name="Group 174">
            <a:extLst>
              <a:ext uri="{FF2B5EF4-FFF2-40B4-BE49-F238E27FC236}">
                <a16:creationId xmlns:a16="http://schemas.microsoft.com/office/drawing/2014/main" id="{92D9E3E0-17BE-49D0-A5BE-6C1915390871}"/>
              </a:ext>
            </a:extLst>
          </p:cNvPr>
          <p:cNvGrpSpPr/>
          <p:nvPr/>
        </p:nvGrpSpPr>
        <p:grpSpPr>
          <a:xfrm flipH="1">
            <a:off x="20035546" y="14773837"/>
            <a:ext cx="476250" cy="478148"/>
            <a:chOff x="7186613" y="4868863"/>
            <a:chExt cx="796925" cy="800101"/>
          </a:xfrm>
          <a:solidFill>
            <a:schemeClr val="accent5">
              <a:lumMod val="50000"/>
            </a:schemeClr>
          </a:solidFill>
        </p:grpSpPr>
        <p:sp>
          <p:nvSpPr>
            <p:cNvPr id="176" name="Freeform 57">
              <a:extLst>
                <a:ext uri="{FF2B5EF4-FFF2-40B4-BE49-F238E27FC236}">
                  <a16:creationId xmlns:a16="http://schemas.microsoft.com/office/drawing/2014/main" id="{149AE913-12FF-4A80-8E2D-EBBA6B1C1342}"/>
                </a:ext>
              </a:extLst>
            </p:cNvPr>
            <p:cNvSpPr>
              <a:spLocks noEditPoints="1"/>
            </p:cNvSpPr>
            <p:nvPr/>
          </p:nvSpPr>
          <p:spPr bwMode="auto">
            <a:xfrm>
              <a:off x="7343775" y="5300663"/>
              <a:ext cx="214313" cy="214313"/>
            </a:xfrm>
            <a:custGeom>
              <a:avLst/>
              <a:gdLst>
                <a:gd name="T0" fmla="*/ 32 w 64"/>
                <a:gd name="T1" fmla="*/ 0 h 64"/>
                <a:gd name="T2" fmla="*/ 0 w 64"/>
                <a:gd name="T3" fmla="*/ 32 h 64"/>
                <a:gd name="T4" fmla="*/ 32 w 64"/>
                <a:gd name="T5" fmla="*/ 64 h 64"/>
                <a:gd name="T6" fmla="*/ 64 w 64"/>
                <a:gd name="T7" fmla="*/ 32 h 64"/>
                <a:gd name="T8" fmla="*/ 32 w 64"/>
                <a:gd name="T9" fmla="*/ 0 h 64"/>
                <a:gd name="T10" fmla="*/ 32 w 64"/>
                <a:gd name="T11" fmla="*/ 54 h 64"/>
                <a:gd name="T12" fmla="*/ 9 w 64"/>
                <a:gd name="T13" fmla="*/ 32 h 64"/>
                <a:gd name="T14" fmla="*/ 32 w 64"/>
                <a:gd name="T15" fmla="*/ 9 h 64"/>
                <a:gd name="T16" fmla="*/ 54 w 64"/>
                <a:gd name="T17" fmla="*/ 32 h 64"/>
                <a:gd name="T18" fmla="*/ 32 w 64"/>
                <a:gd name="T19" fmla="*/ 5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32" y="0"/>
                  </a:moveTo>
                  <a:cubicBezTo>
                    <a:pt x="14" y="0"/>
                    <a:pt x="0" y="14"/>
                    <a:pt x="0" y="32"/>
                  </a:cubicBezTo>
                  <a:cubicBezTo>
                    <a:pt x="0" y="49"/>
                    <a:pt x="14" y="64"/>
                    <a:pt x="32" y="64"/>
                  </a:cubicBezTo>
                  <a:cubicBezTo>
                    <a:pt x="50" y="64"/>
                    <a:pt x="64" y="49"/>
                    <a:pt x="64" y="32"/>
                  </a:cubicBezTo>
                  <a:cubicBezTo>
                    <a:pt x="64" y="14"/>
                    <a:pt x="50" y="0"/>
                    <a:pt x="32" y="0"/>
                  </a:cubicBezTo>
                  <a:close/>
                  <a:moveTo>
                    <a:pt x="32" y="54"/>
                  </a:moveTo>
                  <a:cubicBezTo>
                    <a:pt x="19" y="54"/>
                    <a:pt x="9" y="44"/>
                    <a:pt x="9" y="32"/>
                  </a:cubicBezTo>
                  <a:cubicBezTo>
                    <a:pt x="9" y="19"/>
                    <a:pt x="19" y="9"/>
                    <a:pt x="32" y="9"/>
                  </a:cubicBezTo>
                  <a:cubicBezTo>
                    <a:pt x="44" y="9"/>
                    <a:pt x="54" y="19"/>
                    <a:pt x="54" y="32"/>
                  </a:cubicBezTo>
                  <a:cubicBezTo>
                    <a:pt x="54" y="44"/>
                    <a:pt x="44" y="54"/>
                    <a:pt x="32" y="5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177" name="Freeform 58">
              <a:extLst>
                <a:ext uri="{FF2B5EF4-FFF2-40B4-BE49-F238E27FC236}">
                  <a16:creationId xmlns:a16="http://schemas.microsoft.com/office/drawing/2014/main" id="{331A57B8-9850-43D9-83AC-91C96B37C997}"/>
                </a:ext>
              </a:extLst>
            </p:cNvPr>
            <p:cNvSpPr>
              <a:spLocks noEditPoints="1"/>
            </p:cNvSpPr>
            <p:nvPr/>
          </p:nvSpPr>
          <p:spPr bwMode="auto">
            <a:xfrm>
              <a:off x="7186613" y="5143501"/>
              <a:ext cx="525463" cy="525463"/>
            </a:xfrm>
            <a:custGeom>
              <a:avLst/>
              <a:gdLst>
                <a:gd name="T0" fmla="*/ 136 w 157"/>
                <a:gd name="T1" fmla="*/ 61 h 157"/>
                <a:gd name="T2" fmla="*/ 141 w 157"/>
                <a:gd name="T3" fmla="*/ 37 h 157"/>
                <a:gd name="T4" fmla="*/ 126 w 157"/>
                <a:gd name="T5" fmla="*/ 16 h 157"/>
                <a:gd name="T6" fmla="*/ 107 w 157"/>
                <a:gd name="T7" fmla="*/ 26 h 157"/>
                <a:gd name="T8" fmla="*/ 94 w 157"/>
                <a:gd name="T9" fmla="*/ 5 h 157"/>
                <a:gd name="T10" fmla="*/ 68 w 157"/>
                <a:gd name="T11" fmla="*/ 1 h 157"/>
                <a:gd name="T12" fmla="*/ 62 w 157"/>
                <a:gd name="T13" fmla="*/ 22 h 157"/>
                <a:gd name="T14" fmla="*/ 37 w 157"/>
                <a:gd name="T15" fmla="*/ 16 h 157"/>
                <a:gd name="T16" fmla="*/ 24 w 157"/>
                <a:gd name="T17" fmla="*/ 23 h 157"/>
                <a:gd name="T18" fmla="*/ 16 w 157"/>
                <a:gd name="T19" fmla="*/ 31 h 157"/>
                <a:gd name="T20" fmla="*/ 27 w 157"/>
                <a:gd name="T21" fmla="*/ 51 h 157"/>
                <a:gd name="T22" fmla="*/ 5 w 157"/>
                <a:gd name="T23" fmla="*/ 64 h 157"/>
                <a:gd name="T24" fmla="*/ 0 w 157"/>
                <a:gd name="T25" fmla="*/ 78 h 157"/>
                <a:gd name="T26" fmla="*/ 1 w 157"/>
                <a:gd name="T27" fmla="*/ 89 h 157"/>
                <a:gd name="T28" fmla="*/ 22 w 157"/>
                <a:gd name="T29" fmla="*/ 96 h 157"/>
                <a:gd name="T30" fmla="*/ 16 w 157"/>
                <a:gd name="T31" fmla="*/ 120 h 157"/>
                <a:gd name="T32" fmla="*/ 23 w 157"/>
                <a:gd name="T33" fmla="*/ 133 h 157"/>
                <a:gd name="T34" fmla="*/ 32 w 157"/>
                <a:gd name="T35" fmla="*/ 141 h 157"/>
                <a:gd name="T36" fmla="*/ 51 w 157"/>
                <a:gd name="T37" fmla="*/ 131 h 157"/>
                <a:gd name="T38" fmla="*/ 64 w 157"/>
                <a:gd name="T39" fmla="*/ 152 h 157"/>
                <a:gd name="T40" fmla="*/ 79 w 157"/>
                <a:gd name="T41" fmla="*/ 157 h 157"/>
                <a:gd name="T42" fmla="*/ 94 w 157"/>
                <a:gd name="T43" fmla="*/ 152 h 157"/>
                <a:gd name="T44" fmla="*/ 107 w 157"/>
                <a:gd name="T45" fmla="*/ 131 h 157"/>
                <a:gd name="T46" fmla="*/ 126 w 157"/>
                <a:gd name="T47" fmla="*/ 141 h 157"/>
                <a:gd name="T48" fmla="*/ 141 w 157"/>
                <a:gd name="T49" fmla="*/ 120 h 157"/>
                <a:gd name="T50" fmla="*/ 136 w 157"/>
                <a:gd name="T51" fmla="*/ 96 h 157"/>
                <a:gd name="T52" fmla="*/ 156 w 157"/>
                <a:gd name="T53" fmla="*/ 89 h 157"/>
                <a:gd name="T54" fmla="*/ 156 w 157"/>
                <a:gd name="T55" fmla="*/ 68 h 157"/>
                <a:gd name="T56" fmla="*/ 147 w 157"/>
                <a:gd name="T57" fmla="*/ 85 h 157"/>
                <a:gd name="T58" fmla="*/ 127 w 157"/>
                <a:gd name="T59" fmla="*/ 90 h 157"/>
                <a:gd name="T60" fmla="*/ 122 w 157"/>
                <a:gd name="T61" fmla="*/ 110 h 157"/>
                <a:gd name="T62" fmla="*/ 123 w 157"/>
                <a:gd name="T63" fmla="*/ 131 h 157"/>
                <a:gd name="T64" fmla="*/ 105 w 157"/>
                <a:gd name="T65" fmla="*/ 121 h 157"/>
                <a:gd name="T66" fmla="*/ 87 w 157"/>
                <a:gd name="T67" fmla="*/ 131 h 157"/>
                <a:gd name="T68" fmla="*/ 73 w 157"/>
                <a:gd name="T69" fmla="*/ 147 h 157"/>
                <a:gd name="T70" fmla="*/ 67 w 157"/>
                <a:gd name="T71" fmla="*/ 127 h 157"/>
                <a:gd name="T72" fmla="*/ 48 w 157"/>
                <a:gd name="T73" fmla="*/ 121 h 157"/>
                <a:gd name="T74" fmla="*/ 31 w 157"/>
                <a:gd name="T75" fmla="*/ 128 h 157"/>
                <a:gd name="T76" fmla="*/ 26 w 157"/>
                <a:gd name="T77" fmla="*/ 123 h 157"/>
                <a:gd name="T78" fmla="*/ 36 w 157"/>
                <a:gd name="T79" fmla="*/ 105 h 157"/>
                <a:gd name="T80" fmla="*/ 27 w 157"/>
                <a:gd name="T81" fmla="*/ 87 h 157"/>
                <a:gd name="T82" fmla="*/ 10 w 157"/>
                <a:gd name="T83" fmla="*/ 80 h 157"/>
                <a:gd name="T84" fmla="*/ 10 w 157"/>
                <a:gd name="T85" fmla="*/ 73 h 157"/>
                <a:gd name="T86" fmla="*/ 31 w 157"/>
                <a:gd name="T87" fmla="*/ 67 h 157"/>
                <a:gd name="T88" fmla="*/ 36 w 157"/>
                <a:gd name="T89" fmla="*/ 47 h 157"/>
                <a:gd name="T90" fmla="*/ 30 w 157"/>
                <a:gd name="T91" fmla="*/ 31 h 157"/>
                <a:gd name="T92" fmla="*/ 35 w 157"/>
                <a:gd name="T93" fmla="*/ 26 h 157"/>
                <a:gd name="T94" fmla="*/ 53 w 157"/>
                <a:gd name="T95" fmla="*/ 36 h 157"/>
                <a:gd name="T96" fmla="*/ 71 w 157"/>
                <a:gd name="T97" fmla="*/ 26 h 157"/>
                <a:gd name="T98" fmla="*/ 85 w 157"/>
                <a:gd name="T99" fmla="*/ 10 h 157"/>
                <a:gd name="T100" fmla="*/ 91 w 157"/>
                <a:gd name="T101" fmla="*/ 30 h 157"/>
                <a:gd name="T102" fmla="*/ 110 w 157"/>
                <a:gd name="T103" fmla="*/ 36 h 157"/>
                <a:gd name="T104" fmla="*/ 131 w 157"/>
                <a:gd name="T105" fmla="*/ 34 h 157"/>
                <a:gd name="T106" fmla="*/ 121 w 157"/>
                <a:gd name="T107" fmla="*/ 53 h 157"/>
                <a:gd name="T108" fmla="*/ 131 w 157"/>
                <a:gd name="T109" fmla="*/ 71 h 157"/>
                <a:gd name="T110" fmla="*/ 148 w 157"/>
                <a:gd name="T111" fmla="*/ 79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57" h="157">
                  <a:moveTo>
                    <a:pt x="152" y="64"/>
                  </a:moveTo>
                  <a:cubicBezTo>
                    <a:pt x="136" y="61"/>
                    <a:pt x="136" y="61"/>
                    <a:pt x="136" y="61"/>
                  </a:cubicBezTo>
                  <a:cubicBezTo>
                    <a:pt x="134" y="58"/>
                    <a:pt x="133" y="54"/>
                    <a:pt x="131" y="51"/>
                  </a:cubicBezTo>
                  <a:cubicBezTo>
                    <a:pt x="141" y="37"/>
                    <a:pt x="141" y="37"/>
                    <a:pt x="141" y="37"/>
                  </a:cubicBezTo>
                  <a:cubicBezTo>
                    <a:pt x="143" y="35"/>
                    <a:pt x="143" y="33"/>
                    <a:pt x="141" y="31"/>
                  </a:cubicBezTo>
                  <a:cubicBezTo>
                    <a:pt x="137" y="26"/>
                    <a:pt x="132" y="20"/>
                    <a:pt x="126" y="16"/>
                  </a:cubicBezTo>
                  <a:cubicBezTo>
                    <a:pt x="124" y="15"/>
                    <a:pt x="122" y="15"/>
                    <a:pt x="120" y="16"/>
                  </a:cubicBezTo>
                  <a:cubicBezTo>
                    <a:pt x="107" y="26"/>
                    <a:pt x="107" y="26"/>
                    <a:pt x="107" y="26"/>
                  </a:cubicBezTo>
                  <a:cubicBezTo>
                    <a:pt x="103" y="25"/>
                    <a:pt x="100" y="23"/>
                    <a:pt x="96" y="22"/>
                  </a:cubicBezTo>
                  <a:cubicBezTo>
                    <a:pt x="94" y="5"/>
                    <a:pt x="94" y="5"/>
                    <a:pt x="94" y="5"/>
                  </a:cubicBezTo>
                  <a:cubicBezTo>
                    <a:pt x="94" y="3"/>
                    <a:pt x="92" y="1"/>
                    <a:pt x="90" y="1"/>
                  </a:cubicBezTo>
                  <a:cubicBezTo>
                    <a:pt x="82" y="0"/>
                    <a:pt x="75" y="0"/>
                    <a:pt x="68" y="1"/>
                  </a:cubicBezTo>
                  <a:cubicBezTo>
                    <a:pt x="66" y="1"/>
                    <a:pt x="64" y="3"/>
                    <a:pt x="64" y="5"/>
                  </a:cubicBezTo>
                  <a:cubicBezTo>
                    <a:pt x="62" y="22"/>
                    <a:pt x="62" y="22"/>
                    <a:pt x="62" y="22"/>
                  </a:cubicBezTo>
                  <a:cubicBezTo>
                    <a:pt x="58" y="23"/>
                    <a:pt x="54" y="25"/>
                    <a:pt x="51" y="26"/>
                  </a:cubicBezTo>
                  <a:cubicBezTo>
                    <a:pt x="37" y="16"/>
                    <a:pt x="37" y="16"/>
                    <a:pt x="37" y="16"/>
                  </a:cubicBezTo>
                  <a:cubicBezTo>
                    <a:pt x="36" y="15"/>
                    <a:pt x="33" y="15"/>
                    <a:pt x="32" y="16"/>
                  </a:cubicBezTo>
                  <a:cubicBezTo>
                    <a:pt x="29" y="18"/>
                    <a:pt x="26" y="20"/>
                    <a:pt x="24" y="23"/>
                  </a:cubicBezTo>
                  <a:cubicBezTo>
                    <a:pt x="23" y="24"/>
                    <a:pt x="23" y="24"/>
                    <a:pt x="23" y="24"/>
                  </a:cubicBezTo>
                  <a:cubicBezTo>
                    <a:pt x="20" y="26"/>
                    <a:pt x="18" y="29"/>
                    <a:pt x="16" y="31"/>
                  </a:cubicBezTo>
                  <a:cubicBezTo>
                    <a:pt x="15" y="33"/>
                    <a:pt x="15" y="35"/>
                    <a:pt x="16" y="37"/>
                  </a:cubicBezTo>
                  <a:cubicBezTo>
                    <a:pt x="27" y="51"/>
                    <a:pt x="27" y="51"/>
                    <a:pt x="27" y="51"/>
                  </a:cubicBezTo>
                  <a:cubicBezTo>
                    <a:pt x="25" y="54"/>
                    <a:pt x="23" y="58"/>
                    <a:pt x="22" y="61"/>
                  </a:cubicBezTo>
                  <a:cubicBezTo>
                    <a:pt x="5" y="64"/>
                    <a:pt x="5" y="64"/>
                    <a:pt x="5" y="64"/>
                  </a:cubicBezTo>
                  <a:cubicBezTo>
                    <a:pt x="3" y="64"/>
                    <a:pt x="2" y="66"/>
                    <a:pt x="1" y="68"/>
                  </a:cubicBezTo>
                  <a:cubicBezTo>
                    <a:pt x="1" y="71"/>
                    <a:pt x="1" y="74"/>
                    <a:pt x="0" y="78"/>
                  </a:cubicBezTo>
                  <a:cubicBezTo>
                    <a:pt x="0" y="80"/>
                    <a:pt x="0" y="80"/>
                    <a:pt x="0" y="80"/>
                  </a:cubicBezTo>
                  <a:cubicBezTo>
                    <a:pt x="1" y="83"/>
                    <a:pt x="1" y="86"/>
                    <a:pt x="1" y="89"/>
                  </a:cubicBezTo>
                  <a:cubicBezTo>
                    <a:pt x="2" y="92"/>
                    <a:pt x="3" y="93"/>
                    <a:pt x="5" y="94"/>
                  </a:cubicBezTo>
                  <a:cubicBezTo>
                    <a:pt x="22" y="96"/>
                    <a:pt x="22" y="96"/>
                    <a:pt x="22" y="96"/>
                  </a:cubicBezTo>
                  <a:cubicBezTo>
                    <a:pt x="23" y="100"/>
                    <a:pt x="25" y="103"/>
                    <a:pt x="27" y="107"/>
                  </a:cubicBezTo>
                  <a:cubicBezTo>
                    <a:pt x="16" y="120"/>
                    <a:pt x="16" y="120"/>
                    <a:pt x="16" y="120"/>
                  </a:cubicBezTo>
                  <a:cubicBezTo>
                    <a:pt x="15" y="122"/>
                    <a:pt x="15" y="124"/>
                    <a:pt x="16" y="126"/>
                  </a:cubicBezTo>
                  <a:cubicBezTo>
                    <a:pt x="18" y="128"/>
                    <a:pt x="20" y="131"/>
                    <a:pt x="23" y="133"/>
                  </a:cubicBezTo>
                  <a:cubicBezTo>
                    <a:pt x="24" y="135"/>
                    <a:pt x="24" y="135"/>
                    <a:pt x="24" y="135"/>
                  </a:cubicBezTo>
                  <a:cubicBezTo>
                    <a:pt x="26" y="137"/>
                    <a:pt x="29" y="139"/>
                    <a:pt x="32" y="141"/>
                  </a:cubicBezTo>
                  <a:cubicBezTo>
                    <a:pt x="33" y="142"/>
                    <a:pt x="36" y="142"/>
                    <a:pt x="37" y="141"/>
                  </a:cubicBezTo>
                  <a:cubicBezTo>
                    <a:pt x="51" y="131"/>
                    <a:pt x="51" y="131"/>
                    <a:pt x="51" y="131"/>
                  </a:cubicBezTo>
                  <a:cubicBezTo>
                    <a:pt x="54" y="133"/>
                    <a:pt x="58" y="134"/>
                    <a:pt x="62" y="135"/>
                  </a:cubicBezTo>
                  <a:cubicBezTo>
                    <a:pt x="64" y="152"/>
                    <a:pt x="64" y="152"/>
                    <a:pt x="64" y="152"/>
                  </a:cubicBezTo>
                  <a:cubicBezTo>
                    <a:pt x="64" y="154"/>
                    <a:pt x="66" y="156"/>
                    <a:pt x="68" y="156"/>
                  </a:cubicBezTo>
                  <a:cubicBezTo>
                    <a:pt x="72" y="157"/>
                    <a:pt x="75" y="157"/>
                    <a:pt x="79" y="157"/>
                  </a:cubicBezTo>
                  <a:cubicBezTo>
                    <a:pt x="82" y="157"/>
                    <a:pt x="86" y="157"/>
                    <a:pt x="90" y="156"/>
                  </a:cubicBezTo>
                  <a:cubicBezTo>
                    <a:pt x="92" y="156"/>
                    <a:pt x="94" y="154"/>
                    <a:pt x="94" y="152"/>
                  </a:cubicBezTo>
                  <a:cubicBezTo>
                    <a:pt x="96" y="135"/>
                    <a:pt x="96" y="135"/>
                    <a:pt x="96" y="135"/>
                  </a:cubicBezTo>
                  <a:cubicBezTo>
                    <a:pt x="100" y="134"/>
                    <a:pt x="103" y="133"/>
                    <a:pt x="107" y="131"/>
                  </a:cubicBezTo>
                  <a:cubicBezTo>
                    <a:pt x="120" y="141"/>
                    <a:pt x="120" y="141"/>
                    <a:pt x="120" y="141"/>
                  </a:cubicBezTo>
                  <a:cubicBezTo>
                    <a:pt x="122" y="142"/>
                    <a:pt x="124" y="142"/>
                    <a:pt x="126" y="141"/>
                  </a:cubicBezTo>
                  <a:cubicBezTo>
                    <a:pt x="132" y="137"/>
                    <a:pt x="137" y="132"/>
                    <a:pt x="141" y="126"/>
                  </a:cubicBezTo>
                  <a:cubicBezTo>
                    <a:pt x="143" y="124"/>
                    <a:pt x="143" y="122"/>
                    <a:pt x="141" y="120"/>
                  </a:cubicBezTo>
                  <a:cubicBezTo>
                    <a:pt x="131" y="107"/>
                    <a:pt x="131" y="107"/>
                    <a:pt x="131" y="107"/>
                  </a:cubicBezTo>
                  <a:cubicBezTo>
                    <a:pt x="133" y="103"/>
                    <a:pt x="134" y="99"/>
                    <a:pt x="136" y="96"/>
                  </a:cubicBezTo>
                  <a:cubicBezTo>
                    <a:pt x="152" y="94"/>
                    <a:pt x="152" y="94"/>
                    <a:pt x="152" y="94"/>
                  </a:cubicBezTo>
                  <a:cubicBezTo>
                    <a:pt x="154" y="93"/>
                    <a:pt x="156" y="92"/>
                    <a:pt x="156" y="89"/>
                  </a:cubicBezTo>
                  <a:cubicBezTo>
                    <a:pt x="157" y="86"/>
                    <a:pt x="157" y="82"/>
                    <a:pt x="157" y="79"/>
                  </a:cubicBezTo>
                  <a:cubicBezTo>
                    <a:pt x="157" y="75"/>
                    <a:pt x="157" y="71"/>
                    <a:pt x="156" y="68"/>
                  </a:cubicBezTo>
                  <a:cubicBezTo>
                    <a:pt x="156" y="66"/>
                    <a:pt x="154" y="64"/>
                    <a:pt x="152" y="64"/>
                  </a:cubicBezTo>
                  <a:close/>
                  <a:moveTo>
                    <a:pt x="147" y="85"/>
                  </a:moveTo>
                  <a:cubicBezTo>
                    <a:pt x="131" y="87"/>
                    <a:pt x="131" y="87"/>
                    <a:pt x="131" y="87"/>
                  </a:cubicBezTo>
                  <a:cubicBezTo>
                    <a:pt x="129" y="87"/>
                    <a:pt x="128" y="88"/>
                    <a:pt x="127" y="90"/>
                  </a:cubicBezTo>
                  <a:cubicBezTo>
                    <a:pt x="126" y="95"/>
                    <a:pt x="124" y="100"/>
                    <a:pt x="121" y="104"/>
                  </a:cubicBezTo>
                  <a:cubicBezTo>
                    <a:pt x="120" y="106"/>
                    <a:pt x="120" y="108"/>
                    <a:pt x="122" y="110"/>
                  </a:cubicBezTo>
                  <a:cubicBezTo>
                    <a:pt x="131" y="123"/>
                    <a:pt x="131" y="123"/>
                    <a:pt x="131" y="123"/>
                  </a:cubicBezTo>
                  <a:cubicBezTo>
                    <a:pt x="129" y="126"/>
                    <a:pt x="126" y="129"/>
                    <a:pt x="123" y="131"/>
                  </a:cubicBezTo>
                  <a:cubicBezTo>
                    <a:pt x="110" y="121"/>
                    <a:pt x="110" y="121"/>
                    <a:pt x="110" y="121"/>
                  </a:cubicBezTo>
                  <a:cubicBezTo>
                    <a:pt x="109" y="120"/>
                    <a:pt x="106" y="120"/>
                    <a:pt x="105" y="121"/>
                  </a:cubicBezTo>
                  <a:cubicBezTo>
                    <a:pt x="100" y="124"/>
                    <a:pt x="96" y="126"/>
                    <a:pt x="91" y="127"/>
                  </a:cubicBezTo>
                  <a:cubicBezTo>
                    <a:pt x="89" y="127"/>
                    <a:pt x="87" y="129"/>
                    <a:pt x="87" y="131"/>
                  </a:cubicBezTo>
                  <a:cubicBezTo>
                    <a:pt x="85" y="147"/>
                    <a:pt x="85" y="147"/>
                    <a:pt x="85" y="147"/>
                  </a:cubicBezTo>
                  <a:cubicBezTo>
                    <a:pt x="81" y="147"/>
                    <a:pt x="77" y="147"/>
                    <a:pt x="73" y="147"/>
                  </a:cubicBezTo>
                  <a:cubicBezTo>
                    <a:pt x="71" y="131"/>
                    <a:pt x="71" y="131"/>
                    <a:pt x="71" y="131"/>
                  </a:cubicBezTo>
                  <a:cubicBezTo>
                    <a:pt x="71" y="129"/>
                    <a:pt x="69" y="127"/>
                    <a:pt x="67" y="127"/>
                  </a:cubicBezTo>
                  <a:cubicBezTo>
                    <a:pt x="62" y="126"/>
                    <a:pt x="57" y="124"/>
                    <a:pt x="53" y="121"/>
                  </a:cubicBezTo>
                  <a:cubicBezTo>
                    <a:pt x="51" y="120"/>
                    <a:pt x="49" y="120"/>
                    <a:pt x="48" y="121"/>
                  </a:cubicBezTo>
                  <a:cubicBezTo>
                    <a:pt x="35" y="131"/>
                    <a:pt x="35" y="131"/>
                    <a:pt x="35" y="131"/>
                  </a:cubicBezTo>
                  <a:cubicBezTo>
                    <a:pt x="33" y="130"/>
                    <a:pt x="32" y="129"/>
                    <a:pt x="31" y="128"/>
                  </a:cubicBezTo>
                  <a:cubicBezTo>
                    <a:pt x="30" y="127"/>
                    <a:pt x="30" y="127"/>
                    <a:pt x="30" y="127"/>
                  </a:cubicBezTo>
                  <a:cubicBezTo>
                    <a:pt x="28" y="125"/>
                    <a:pt x="27" y="124"/>
                    <a:pt x="26" y="123"/>
                  </a:cubicBezTo>
                  <a:cubicBezTo>
                    <a:pt x="36" y="110"/>
                    <a:pt x="36" y="110"/>
                    <a:pt x="36" y="110"/>
                  </a:cubicBezTo>
                  <a:cubicBezTo>
                    <a:pt x="37" y="108"/>
                    <a:pt x="38" y="106"/>
                    <a:pt x="36" y="105"/>
                  </a:cubicBezTo>
                  <a:cubicBezTo>
                    <a:pt x="34" y="100"/>
                    <a:pt x="32" y="95"/>
                    <a:pt x="31" y="90"/>
                  </a:cubicBezTo>
                  <a:cubicBezTo>
                    <a:pt x="30" y="88"/>
                    <a:pt x="28" y="87"/>
                    <a:pt x="27" y="87"/>
                  </a:cubicBezTo>
                  <a:cubicBezTo>
                    <a:pt x="10" y="84"/>
                    <a:pt x="10" y="84"/>
                    <a:pt x="10" y="84"/>
                  </a:cubicBezTo>
                  <a:cubicBezTo>
                    <a:pt x="10" y="83"/>
                    <a:pt x="10" y="81"/>
                    <a:pt x="10" y="80"/>
                  </a:cubicBezTo>
                  <a:cubicBezTo>
                    <a:pt x="10" y="78"/>
                    <a:pt x="10" y="78"/>
                    <a:pt x="10" y="78"/>
                  </a:cubicBezTo>
                  <a:cubicBezTo>
                    <a:pt x="10" y="76"/>
                    <a:pt x="10" y="74"/>
                    <a:pt x="10" y="73"/>
                  </a:cubicBezTo>
                  <a:cubicBezTo>
                    <a:pt x="27" y="71"/>
                    <a:pt x="27" y="71"/>
                    <a:pt x="27" y="71"/>
                  </a:cubicBezTo>
                  <a:cubicBezTo>
                    <a:pt x="28" y="70"/>
                    <a:pt x="30" y="69"/>
                    <a:pt x="31" y="67"/>
                  </a:cubicBezTo>
                  <a:cubicBezTo>
                    <a:pt x="32" y="62"/>
                    <a:pt x="34" y="57"/>
                    <a:pt x="36" y="53"/>
                  </a:cubicBezTo>
                  <a:cubicBezTo>
                    <a:pt x="38" y="51"/>
                    <a:pt x="37" y="49"/>
                    <a:pt x="36" y="47"/>
                  </a:cubicBezTo>
                  <a:cubicBezTo>
                    <a:pt x="26" y="34"/>
                    <a:pt x="26" y="34"/>
                    <a:pt x="26" y="34"/>
                  </a:cubicBezTo>
                  <a:cubicBezTo>
                    <a:pt x="27" y="33"/>
                    <a:pt x="28" y="32"/>
                    <a:pt x="30" y="31"/>
                  </a:cubicBezTo>
                  <a:cubicBezTo>
                    <a:pt x="31" y="29"/>
                    <a:pt x="31" y="29"/>
                    <a:pt x="31" y="29"/>
                  </a:cubicBezTo>
                  <a:cubicBezTo>
                    <a:pt x="32" y="28"/>
                    <a:pt x="33" y="27"/>
                    <a:pt x="35" y="26"/>
                  </a:cubicBezTo>
                  <a:cubicBezTo>
                    <a:pt x="48" y="36"/>
                    <a:pt x="48" y="36"/>
                    <a:pt x="48" y="36"/>
                  </a:cubicBezTo>
                  <a:cubicBezTo>
                    <a:pt x="49" y="37"/>
                    <a:pt x="51" y="37"/>
                    <a:pt x="53" y="36"/>
                  </a:cubicBezTo>
                  <a:cubicBezTo>
                    <a:pt x="57" y="34"/>
                    <a:pt x="62" y="32"/>
                    <a:pt x="67" y="30"/>
                  </a:cubicBezTo>
                  <a:cubicBezTo>
                    <a:pt x="69" y="30"/>
                    <a:pt x="71" y="28"/>
                    <a:pt x="71" y="26"/>
                  </a:cubicBezTo>
                  <a:cubicBezTo>
                    <a:pt x="73" y="10"/>
                    <a:pt x="73" y="10"/>
                    <a:pt x="73" y="10"/>
                  </a:cubicBezTo>
                  <a:cubicBezTo>
                    <a:pt x="77" y="10"/>
                    <a:pt x="81" y="10"/>
                    <a:pt x="85" y="10"/>
                  </a:cubicBezTo>
                  <a:cubicBezTo>
                    <a:pt x="87" y="26"/>
                    <a:pt x="87" y="26"/>
                    <a:pt x="87" y="26"/>
                  </a:cubicBezTo>
                  <a:cubicBezTo>
                    <a:pt x="87" y="28"/>
                    <a:pt x="89" y="30"/>
                    <a:pt x="91" y="30"/>
                  </a:cubicBezTo>
                  <a:cubicBezTo>
                    <a:pt x="96" y="32"/>
                    <a:pt x="100" y="34"/>
                    <a:pt x="105" y="36"/>
                  </a:cubicBezTo>
                  <a:cubicBezTo>
                    <a:pt x="106" y="37"/>
                    <a:pt x="109" y="37"/>
                    <a:pt x="110" y="36"/>
                  </a:cubicBezTo>
                  <a:cubicBezTo>
                    <a:pt x="123" y="26"/>
                    <a:pt x="123" y="26"/>
                    <a:pt x="123" y="26"/>
                  </a:cubicBezTo>
                  <a:cubicBezTo>
                    <a:pt x="126" y="29"/>
                    <a:pt x="129" y="31"/>
                    <a:pt x="131" y="34"/>
                  </a:cubicBezTo>
                  <a:cubicBezTo>
                    <a:pt x="122" y="47"/>
                    <a:pt x="122" y="47"/>
                    <a:pt x="122" y="47"/>
                  </a:cubicBezTo>
                  <a:cubicBezTo>
                    <a:pt x="120" y="49"/>
                    <a:pt x="120" y="51"/>
                    <a:pt x="121" y="53"/>
                  </a:cubicBezTo>
                  <a:cubicBezTo>
                    <a:pt x="124" y="57"/>
                    <a:pt x="126" y="62"/>
                    <a:pt x="127" y="67"/>
                  </a:cubicBezTo>
                  <a:cubicBezTo>
                    <a:pt x="128" y="69"/>
                    <a:pt x="129" y="70"/>
                    <a:pt x="131" y="71"/>
                  </a:cubicBezTo>
                  <a:cubicBezTo>
                    <a:pt x="147" y="73"/>
                    <a:pt x="147" y="73"/>
                    <a:pt x="147" y="73"/>
                  </a:cubicBezTo>
                  <a:cubicBezTo>
                    <a:pt x="148" y="75"/>
                    <a:pt x="148" y="77"/>
                    <a:pt x="148" y="79"/>
                  </a:cubicBezTo>
                  <a:cubicBezTo>
                    <a:pt x="148" y="81"/>
                    <a:pt x="148" y="83"/>
                    <a:pt x="147" y="8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178" name="Freeform 59">
              <a:extLst>
                <a:ext uri="{FF2B5EF4-FFF2-40B4-BE49-F238E27FC236}">
                  <a16:creationId xmlns:a16="http://schemas.microsoft.com/office/drawing/2014/main" id="{6EC5DAA6-E37C-4625-B339-287EB20A2DB3}"/>
                </a:ext>
              </a:extLst>
            </p:cNvPr>
            <p:cNvSpPr>
              <a:spLocks noEditPoints="1"/>
            </p:cNvSpPr>
            <p:nvPr/>
          </p:nvSpPr>
          <p:spPr bwMode="auto">
            <a:xfrm>
              <a:off x="7718425" y="4983163"/>
              <a:ext cx="153988" cy="153988"/>
            </a:xfrm>
            <a:custGeom>
              <a:avLst/>
              <a:gdLst>
                <a:gd name="T0" fmla="*/ 31 w 46"/>
                <a:gd name="T1" fmla="*/ 2 h 46"/>
                <a:gd name="T2" fmla="*/ 23 w 46"/>
                <a:gd name="T3" fmla="*/ 0 h 46"/>
                <a:gd name="T4" fmla="*/ 2 w 46"/>
                <a:gd name="T5" fmla="*/ 14 h 46"/>
                <a:gd name="T6" fmla="*/ 2 w 46"/>
                <a:gd name="T7" fmla="*/ 32 h 46"/>
                <a:gd name="T8" fmla="*/ 14 w 46"/>
                <a:gd name="T9" fmla="*/ 44 h 46"/>
                <a:gd name="T10" fmla="*/ 23 w 46"/>
                <a:gd name="T11" fmla="*/ 46 h 46"/>
                <a:gd name="T12" fmla="*/ 43 w 46"/>
                <a:gd name="T13" fmla="*/ 32 h 46"/>
                <a:gd name="T14" fmla="*/ 43 w 46"/>
                <a:gd name="T15" fmla="*/ 14 h 46"/>
                <a:gd name="T16" fmla="*/ 31 w 46"/>
                <a:gd name="T17" fmla="*/ 2 h 46"/>
                <a:gd name="T18" fmla="*/ 35 w 46"/>
                <a:gd name="T19" fmla="*/ 28 h 46"/>
                <a:gd name="T20" fmla="*/ 23 w 46"/>
                <a:gd name="T21" fmla="*/ 36 h 46"/>
                <a:gd name="T22" fmla="*/ 18 w 46"/>
                <a:gd name="T23" fmla="*/ 35 h 46"/>
                <a:gd name="T24" fmla="*/ 11 w 46"/>
                <a:gd name="T25" fmla="*/ 28 h 46"/>
                <a:gd name="T26" fmla="*/ 11 w 46"/>
                <a:gd name="T27" fmla="*/ 18 h 46"/>
                <a:gd name="T28" fmla="*/ 23 w 46"/>
                <a:gd name="T29" fmla="*/ 10 h 46"/>
                <a:gd name="T30" fmla="*/ 28 w 46"/>
                <a:gd name="T31" fmla="*/ 11 h 46"/>
                <a:gd name="T32" fmla="*/ 35 w 46"/>
                <a:gd name="T33" fmla="*/ 18 h 46"/>
                <a:gd name="T34" fmla="*/ 35 w 46"/>
                <a:gd name="T35" fmla="*/ 2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46">
                  <a:moveTo>
                    <a:pt x="31" y="2"/>
                  </a:moveTo>
                  <a:cubicBezTo>
                    <a:pt x="28" y="1"/>
                    <a:pt x="26" y="0"/>
                    <a:pt x="23" y="0"/>
                  </a:cubicBezTo>
                  <a:cubicBezTo>
                    <a:pt x="13" y="0"/>
                    <a:pt x="5" y="6"/>
                    <a:pt x="2" y="14"/>
                  </a:cubicBezTo>
                  <a:cubicBezTo>
                    <a:pt x="0" y="20"/>
                    <a:pt x="0" y="26"/>
                    <a:pt x="2" y="32"/>
                  </a:cubicBezTo>
                  <a:cubicBezTo>
                    <a:pt x="4" y="37"/>
                    <a:pt x="9" y="42"/>
                    <a:pt x="14" y="44"/>
                  </a:cubicBezTo>
                  <a:cubicBezTo>
                    <a:pt x="17" y="45"/>
                    <a:pt x="20" y="46"/>
                    <a:pt x="23" y="46"/>
                  </a:cubicBezTo>
                  <a:cubicBezTo>
                    <a:pt x="32" y="46"/>
                    <a:pt x="40" y="40"/>
                    <a:pt x="43" y="32"/>
                  </a:cubicBezTo>
                  <a:cubicBezTo>
                    <a:pt x="46" y="26"/>
                    <a:pt x="46" y="20"/>
                    <a:pt x="43" y="14"/>
                  </a:cubicBezTo>
                  <a:cubicBezTo>
                    <a:pt x="41" y="9"/>
                    <a:pt x="37" y="4"/>
                    <a:pt x="31" y="2"/>
                  </a:cubicBezTo>
                  <a:close/>
                  <a:moveTo>
                    <a:pt x="35" y="28"/>
                  </a:moveTo>
                  <a:cubicBezTo>
                    <a:pt x="33" y="33"/>
                    <a:pt x="28" y="36"/>
                    <a:pt x="23" y="36"/>
                  </a:cubicBezTo>
                  <a:cubicBezTo>
                    <a:pt x="21" y="36"/>
                    <a:pt x="19" y="36"/>
                    <a:pt x="18" y="35"/>
                  </a:cubicBezTo>
                  <a:cubicBezTo>
                    <a:pt x="15" y="34"/>
                    <a:pt x="12" y="31"/>
                    <a:pt x="11" y="28"/>
                  </a:cubicBezTo>
                  <a:cubicBezTo>
                    <a:pt x="9" y="25"/>
                    <a:pt x="9" y="21"/>
                    <a:pt x="11" y="18"/>
                  </a:cubicBezTo>
                  <a:cubicBezTo>
                    <a:pt x="13" y="13"/>
                    <a:pt x="17" y="10"/>
                    <a:pt x="23" y="10"/>
                  </a:cubicBezTo>
                  <a:cubicBezTo>
                    <a:pt x="24" y="10"/>
                    <a:pt x="26" y="10"/>
                    <a:pt x="28" y="11"/>
                  </a:cubicBezTo>
                  <a:cubicBezTo>
                    <a:pt x="31" y="12"/>
                    <a:pt x="33" y="15"/>
                    <a:pt x="35" y="18"/>
                  </a:cubicBezTo>
                  <a:cubicBezTo>
                    <a:pt x="36" y="21"/>
                    <a:pt x="36" y="25"/>
                    <a:pt x="35" y="2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179" name="Freeform 60">
              <a:extLst>
                <a:ext uri="{FF2B5EF4-FFF2-40B4-BE49-F238E27FC236}">
                  <a16:creationId xmlns:a16="http://schemas.microsoft.com/office/drawing/2014/main" id="{30FAD881-9FB3-47D7-B918-5121B27B3387}"/>
                </a:ext>
              </a:extLst>
            </p:cNvPr>
            <p:cNvSpPr>
              <a:spLocks noEditPoints="1"/>
            </p:cNvSpPr>
            <p:nvPr/>
          </p:nvSpPr>
          <p:spPr bwMode="auto">
            <a:xfrm>
              <a:off x="7605713" y="4868863"/>
              <a:ext cx="377825" cy="381000"/>
            </a:xfrm>
            <a:custGeom>
              <a:avLst/>
              <a:gdLst>
                <a:gd name="T0" fmla="*/ 101 w 113"/>
                <a:gd name="T1" fmla="*/ 60 h 114"/>
                <a:gd name="T2" fmla="*/ 110 w 113"/>
                <a:gd name="T3" fmla="*/ 48 h 114"/>
                <a:gd name="T4" fmla="*/ 106 w 113"/>
                <a:gd name="T5" fmla="*/ 27 h 114"/>
                <a:gd name="T6" fmla="*/ 90 w 113"/>
                <a:gd name="T7" fmla="*/ 28 h 114"/>
                <a:gd name="T8" fmla="*/ 88 w 113"/>
                <a:gd name="T9" fmla="*/ 12 h 114"/>
                <a:gd name="T10" fmla="*/ 79 w 113"/>
                <a:gd name="T11" fmla="*/ 3 h 114"/>
                <a:gd name="T12" fmla="*/ 66 w 113"/>
                <a:gd name="T13" fmla="*/ 3 h 114"/>
                <a:gd name="T14" fmla="*/ 53 w 113"/>
                <a:gd name="T15" fmla="*/ 13 h 114"/>
                <a:gd name="T16" fmla="*/ 42 w 113"/>
                <a:gd name="T17" fmla="*/ 1 h 114"/>
                <a:gd name="T18" fmla="*/ 34 w 113"/>
                <a:gd name="T19" fmla="*/ 4 h 114"/>
                <a:gd name="T20" fmla="*/ 25 w 113"/>
                <a:gd name="T21" fmla="*/ 13 h 114"/>
                <a:gd name="T22" fmla="*/ 23 w 113"/>
                <a:gd name="T23" fmla="*/ 29 h 114"/>
                <a:gd name="T24" fmla="*/ 7 w 113"/>
                <a:gd name="T25" fmla="*/ 28 h 114"/>
                <a:gd name="T26" fmla="*/ 3 w 113"/>
                <a:gd name="T27" fmla="*/ 36 h 114"/>
                <a:gd name="T28" fmla="*/ 3 w 113"/>
                <a:gd name="T29" fmla="*/ 48 h 114"/>
                <a:gd name="T30" fmla="*/ 13 w 113"/>
                <a:gd name="T31" fmla="*/ 61 h 114"/>
                <a:gd name="T32" fmla="*/ 1 w 113"/>
                <a:gd name="T33" fmla="*/ 72 h 114"/>
                <a:gd name="T34" fmla="*/ 3 w 113"/>
                <a:gd name="T35" fmla="*/ 80 h 114"/>
                <a:gd name="T36" fmla="*/ 12 w 113"/>
                <a:gd name="T37" fmla="*/ 89 h 114"/>
                <a:gd name="T38" fmla="*/ 28 w 113"/>
                <a:gd name="T39" fmla="*/ 91 h 114"/>
                <a:gd name="T40" fmla="*/ 28 w 113"/>
                <a:gd name="T41" fmla="*/ 107 h 114"/>
                <a:gd name="T42" fmla="*/ 42 w 113"/>
                <a:gd name="T43" fmla="*/ 113 h 114"/>
                <a:gd name="T44" fmla="*/ 48 w 113"/>
                <a:gd name="T45" fmla="*/ 111 h 114"/>
                <a:gd name="T46" fmla="*/ 60 w 113"/>
                <a:gd name="T47" fmla="*/ 101 h 114"/>
                <a:gd name="T48" fmla="*/ 71 w 113"/>
                <a:gd name="T49" fmla="*/ 113 h 114"/>
                <a:gd name="T50" fmla="*/ 88 w 113"/>
                <a:gd name="T51" fmla="*/ 101 h 114"/>
                <a:gd name="T52" fmla="*/ 90 w 113"/>
                <a:gd name="T53" fmla="*/ 85 h 114"/>
                <a:gd name="T54" fmla="*/ 107 w 113"/>
                <a:gd name="T55" fmla="*/ 86 h 114"/>
                <a:gd name="T56" fmla="*/ 113 w 113"/>
                <a:gd name="T57" fmla="*/ 71 h 114"/>
                <a:gd name="T58" fmla="*/ 101 w 113"/>
                <a:gd name="T59" fmla="*/ 75 h 114"/>
                <a:gd name="T60" fmla="*/ 90 w 113"/>
                <a:gd name="T61" fmla="*/ 75 h 114"/>
                <a:gd name="T62" fmla="*/ 77 w 113"/>
                <a:gd name="T63" fmla="*/ 85 h 114"/>
                <a:gd name="T64" fmla="*/ 78 w 113"/>
                <a:gd name="T65" fmla="*/ 100 h 114"/>
                <a:gd name="T66" fmla="*/ 67 w 113"/>
                <a:gd name="T67" fmla="*/ 93 h 114"/>
                <a:gd name="T68" fmla="*/ 51 w 113"/>
                <a:gd name="T69" fmla="*/ 91 h 114"/>
                <a:gd name="T70" fmla="*/ 41 w 113"/>
                <a:gd name="T71" fmla="*/ 103 h 114"/>
                <a:gd name="T72" fmla="*/ 36 w 113"/>
                <a:gd name="T73" fmla="*/ 100 h 114"/>
                <a:gd name="T74" fmla="*/ 36 w 113"/>
                <a:gd name="T75" fmla="*/ 85 h 114"/>
                <a:gd name="T76" fmla="*/ 24 w 113"/>
                <a:gd name="T77" fmla="*/ 76 h 114"/>
                <a:gd name="T78" fmla="*/ 12 w 113"/>
                <a:gd name="T79" fmla="*/ 76 h 114"/>
                <a:gd name="T80" fmla="*/ 11 w 113"/>
                <a:gd name="T81" fmla="*/ 73 h 114"/>
                <a:gd name="T82" fmla="*/ 23 w 113"/>
                <a:gd name="T83" fmla="*/ 63 h 114"/>
                <a:gd name="T84" fmla="*/ 20 w 113"/>
                <a:gd name="T85" fmla="*/ 47 h 114"/>
                <a:gd name="T86" fmla="*/ 12 w 113"/>
                <a:gd name="T87" fmla="*/ 39 h 114"/>
                <a:gd name="T88" fmla="*/ 13 w 113"/>
                <a:gd name="T89" fmla="*/ 36 h 114"/>
                <a:gd name="T90" fmla="*/ 29 w 113"/>
                <a:gd name="T91" fmla="*/ 37 h 114"/>
                <a:gd name="T92" fmla="*/ 38 w 113"/>
                <a:gd name="T93" fmla="*/ 24 h 114"/>
                <a:gd name="T94" fmla="*/ 37 w 113"/>
                <a:gd name="T95" fmla="*/ 13 h 114"/>
                <a:gd name="T96" fmla="*/ 41 w 113"/>
                <a:gd name="T97" fmla="*/ 11 h 114"/>
                <a:gd name="T98" fmla="*/ 51 w 113"/>
                <a:gd name="T99" fmla="*/ 23 h 114"/>
                <a:gd name="T100" fmla="*/ 67 w 113"/>
                <a:gd name="T101" fmla="*/ 21 h 114"/>
                <a:gd name="T102" fmla="*/ 75 w 113"/>
                <a:gd name="T103" fmla="*/ 12 h 114"/>
                <a:gd name="T104" fmla="*/ 75 w 113"/>
                <a:gd name="T105" fmla="*/ 24 h 114"/>
                <a:gd name="T106" fmla="*/ 84 w 113"/>
                <a:gd name="T107" fmla="*/ 37 h 114"/>
                <a:gd name="T108" fmla="*/ 100 w 113"/>
                <a:gd name="T109" fmla="*/ 36 h 114"/>
                <a:gd name="T110" fmla="*/ 93 w 113"/>
                <a:gd name="T111" fmla="*/ 47 h 114"/>
                <a:gd name="T112" fmla="*/ 91 w 113"/>
                <a:gd name="T113" fmla="*/ 62 h 114"/>
                <a:gd name="T114" fmla="*/ 102 w 113"/>
                <a:gd name="T115" fmla="*/ 7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3" h="114">
                  <a:moveTo>
                    <a:pt x="110" y="66"/>
                  </a:moveTo>
                  <a:cubicBezTo>
                    <a:pt x="101" y="60"/>
                    <a:pt x="101" y="60"/>
                    <a:pt x="101" y="60"/>
                  </a:cubicBezTo>
                  <a:cubicBezTo>
                    <a:pt x="101" y="58"/>
                    <a:pt x="101" y="56"/>
                    <a:pt x="101" y="53"/>
                  </a:cubicBezTo>
                  <a:cubicBezTo>
                    <a:pt x="110" y="48"/>
                    <a:pt x="110" y="48"/>
                    <a:pt x="110" y="48"/>
                  </a:cubicBezTo>
                  <a:cubicBezTo>
                    <a:pt x="112" y="47"/>
                    <a:pt x="113" y="44"/>
                    <a:pt x="113" y="42"/>
                  </a:cubicBezTo>
                  <a:cubicBezTo>
                    <a:pt x="111" y="37"/>
                    <a:pt x="109" y="32"/>
                    <a:pt x="106" y="27"/>
                  </a:cubicBezTo>
                  <a:cubicBezTo>
                    <a:pt x="105" y="26"/>
                    <a:pt x="103" y="25"/>
                    <a:pt x="101" y="25"/>
                  </a:cubicBezTo>
                  <a:cubicBezTo>
                    <a:pt x="90" y="28"/>
                    <a:pt x="90" y="28"/>
                    <a:pt x="90" y="28"/>
                  </a:cubicBezTo>
                  <a:cubicBezTo>
                    <a:pt x="89" y="26"/>
                    <a:pt x="87" y="25"/>
                    <a:pt x="85" y="23"/>
                  </a:cubicBezTo>
                  <a:cubicBezTo>
                    <a:pt x="88" y="12"/>
                    <a:pt x="88" y="12"/>
                    <a:pt x="88" y="12"/>
                  </a:cubicBezTo>
                  <a:cubicBezTo>
                    <a:pt x="89" y="10"/>
                    <a:pt x="88" y="8"/>
                    <a:pt x="86" y="7"/>
                  </a:cubicBezTo>
                  <a:cubicBezTo>
                    <a:pt x="83" y="6"/>
                    <a:pt x="81" y="4"/>
                    <a:pt x="79" y="3"/>
                  </a:cubicBezTo>
                  <a:cubicBezTo>
                    <a:pt x="76" y="2"/>
                    <a:pt x="74" y="2"/>
                    <a:pt x="71" y="1"/>
                  </a:cubicBezTo>
                  <a:cubicBezTo>
                    <a:pt x="69" y="0"/>
                    <a:pt x="67" y="1"/>
                    <a:pt x="66" y="3"/>
                  </a:cubicBezTo>
                  <a:cubicBezTo>
                    <a:pt x="60" y="13"/>
                    <a:pt x="60" y="13"/>
                    <a:pt x="60" y="13"/>
                  </a:cubicBezTo>
                  <a:cubicBezTo>
                    <a:pt x="58" y="13"/>
                    <a:pt x="55" y="13"/>
                    <a:pt x="53" y="13"/>
                  </a:cubicBezTo>
                  <a:cubicBezTo>
                    <a:pt x="47" y="3"/>
                    <a:pt x="47" y="3"/>
                    <a:pt x="47" y="3"/>
                  </a:cubicBezTo>
                  <a:cubicBezTo>
                    <a:pt x="46" y="1"/>
                    <a:pt x="44" y="0"/>
                    <a:pt x="42" y="1"/>
                  </a:cubicBezTo>
                  <a:cubicBezTo>
                    <a:pt x="39" y="2"/>
                    <a:pt x="37" y="2"/>
                    <a:pt x="35" y="3"/>
                  </a:cubicBezTo>
                  <a:cubicBezTo>
                    <a:pt x="34" y="4"/>
                    <a:pt x="34" y="4"/>
                    <a:pt x="34" y="4"/>
                  </a:cubicBezTo>
                  <a:cubicBezTo>
                    <a:pt x="31" y="5"/>
                    <a:pt x="29" y="6"/>
                    <a:pt x="27" y="7"/>
                  </a:cubicBezTo>
                  <a:cubicBezTo>
                    <a:pt x="25" y="8"/>
                    <a:pt x="24" y="10"/>
                    <a:pt x="25" y="13"/>
                  </a:cubicBezTo>
                  <a:cubicBezTo>
                    <a:pt x="28" y="24"/>
                    <a:pt x="28" y="24"/>
                    <a:pt x="28" y="24"/>
                  </a:cubicBezTo>
                  <a:cubicBezTo>
                    <a:pt x="26" y="25"/>
                    <a:pt x="24" y="27"/>
                    <a:pt x="23" y="29"/>
                  </a:cubicBezTo>
                  <a:cubicBezTo>
                    <a:pt x="12" y="26"/>
                    <a:pt x="12" y="26"/>
                    <a:pt x="12" y="26"/>
                  </a:cubicBezTo>
                  <a:cubicBezTo>
                    <a:pt x="10" y="25"/>
                    <a:pt x="8" y="26"/>
                    <a:pt x="7" y="28"/>
                  </a:cubicBezTo>
                  <a:cubicBezTo>
                    <a:pt x="5" y="30"/>
                    <a:pt x="4" y="32"/>
                    <a:pt x="3" y="34"/>
                  </a:cubicBezTo>
                  <a:cubicBezTo>
                    <a:pt x="3" y="36"/>
                    <a:pt x="3" y="36"/>
                    <a:pt x="3" y="36"/>
                  </a:cubicBezTo>
                  <a:cubicBezTo>
                    <a:pt x="2" y="38"/>
                    <a:pt x="1" y="40"/>
                    <a:pt x="1" y="43"/>
                  </a:cubicBezTo>
                  <a:cubicBezTo>
                    <a:pt x="0" y="45"/>
                    <a:pt x="1" y="47"/>
                    <a:pt x="3" y="48"/>
                  </a:cubicBezTo>
                  <a:cubicBezTo>
                    <a:pt x="13" y="54"/>
                    <a:pt x="13" y="54"/>
                    <a:pt x="13" y="54"/>
                  </a:cubicBezTo>
                  <a:cubicBezTo>
                    <a:pt x="12" y="56"/>
                    <a:pt x="12" y="58"/>
                    <a:pt x="13" y="61"/>
                  </a:cubicBezTo>
                  <a:cubicBezTo>
                    <a:pt x="3" y="66"/>
                    <a:pt x="3" y="66"/>
                    <a:pt x="3" y="66"/>
                  </a:cubicBezTo>
                  <a:cubicBezTo>
                    <a:pt x="1" y="68"/>
                    <a:pt x="0" y="70"/>
                    <a:pt x="1" y="72"/>
                  </a:cubicBezTo>
                  <a:cubicBezTo>
                    <a:pt x="1" y="74"/>
                    <a:pt x="2" y="77"/>
                    <a:pt x="3" y="79"/>
                  </a:cubicBezTo>
                  <a:cubicBezTo>
                    <a:pt x="3" y="80"/>
                    <a:pt x="3" y="80"/>
                    <a:pt x="3" y="80"/>
                  </a:cubicBezTo>
                  <a:cubicBezTo>
                    <a:pt x="4" y="82"/>
                    <a:pt x="6" y="84"/>
                    <a:pt x="7" y="87"/>
                  </a:cubicBezTo>
                  <a:cubicBezTo>
                    <a:pt x="8" y="88"/>
                    <a:pt x="10" y="89"/>
                    <a:pt x="12" y="89"/>
                  </a:cubicBezTo>
                  <a:cubicBezTo>
                    <a:pt x="23" y="86"/>
                    <a:pt x="23" y="86"/>
                    <a:pt x="23" y="86"/>
                  </a:cubicBezTo>
                  <a:cubicBezTo>
                    <a:pt x="25" y="88"/>
                    <a:pt x="26" y="89"/>
                    <a:pt x="28" y="91"/>
                  </a:cubicBezTo>
                  <a:cubicBezTo>
                    <a:pt x="25" y="102"/>
                    <a:pt x="25" y="102"/>
                    <a:pt x="25" y="102"/>
                  </a:cubicBezTo>
                  <a:cubicBezTo>
                    <a:pt x="25" y="104"/>
                    <a:pt x="26" y="106"/>
                    <a:pt x="28" y="107"/>
                  </a:cubicBezTo>
                  <a:cubicBezTo>
                    <a:pt x="30" y="108"/>
                    <a:pt x="32" y="110"/>
                    <a:pt x="35" y="111"/>
                  </a:cubicBezTo>
                  <a:cubicBezTo>
                    <a:pt x="37" y="112"/>
                    <a:pt x="40" y="112"/>
                    <a:pt x="42" y="113"/>
                  </a:cubicBezTo>
                  <a:cubicBezTo>
                    <a:pt x="43" y="113"/>
                    <a:pt x="43" y="113"/>
                    <a:pt x="44" y="113"/>
                  </a:cubicBezTo>
                  <a:cubicBezTo>
                    <a:pt x="45" y="113"/>
                    <a:pt x="47" y="112"/>
                    <a:pt x="48" y="111"/>
                  </a:cubicBezTo>
                  <a:cubicBezTo>
                    <a:pt x="53" y="101"/>
                    <a:pt x="53" y="101"/>
                    <a:pt x="53" y="101"/>
                  </a:cubicBezTo>
                  <a:cubicBezTo>
                    <a:pt x="56" y="101"/>
                    <a:pt x="58" y="101"/>
                    <a:pt x="60" y="101"/>
                  </a:cubicBezTo>
                  <a:cubicBezTo>
                    <a:pt x="66" y="111"/>
                    <a:pt x="66" y="111"/>
                    <a:pt x="66" y="111"/>
                  </a:cubicBezTo>
                  <a:cubicBezTo>
                    <a:pt x="67" y="113"/>
                    <a:pt x="69" y="114"/>
                    <a:pt x="71" y="113"/>
                  </a:cubicBezTo>
                  <a:cubicBezTo>
                    <a:pt x="77" y="112"/>
                    <a:pt x="82" y="110"/>
                    <a:pt x="86" y="107"/>
                  </a:cubicBezTo>
                  <a:cubicBezTo>
                    <a:pt x="88" y="106"/>
                    <a:pt x="89" y="104"/>
                    <a:pt x="88" y="101"/>
                  </a:cubicBezTo>
                  <a:cubicBezTo>
                    <a:pt x="85" y="90"/>
                    <a:pt x="85" y="90"/>
                    <a:pt x="85" y="90"/>
                  </a:cubicBezTo>
                  <a:cubicBezTo>
                    <a:pt x="87" y="89"/>
                    <a:pt x="89" y="87"/>
                    <a:pt x="90" y="85"/>
                  </a:cubicBezTo>
                  <a:cubicBezTo>
                    <a:pt x="101" y="88"/>
                    <a:pt x="101" y="88"/>
                    <a:pt x="101" y="88"/>
                  </a:cubicBezTo>
                  <a:cubicBezTo>
                    <a:pt x="103" y="89"/>
                    <a:pt x="106" y="88"/>
                    <a:pt x="107" y="86"/>
                  </a:cubicBezTo>
                  <a:cubicBezTo>
                    <a:pt x="108" y="84"/>
                    <a:pt x="109" y="81"/>
                    <a:pt x="110" y="79"/>
                  </a:cubicBezTo>
                  <a:cubicBezTo>
                    <a:pt x="111" y="77"/>
                    <a:pt x="112" y="74"/>
                    <a:pt x="113" y="71"/>
                  </a:cubicBezTo>
                  <a:cubicBezTo>
                    <a:pt x="113" y="69"/>
                    <a:pt x="112" y="67"/>
                    <a:pt x="110" y="66"/>
                  </a:cubicBezTo>
                  <a:close/>
                  <a:moveTo>
                    <a:pt x="101" y="75"/>
                  </a:moveTo>
                  <a:cubicBezTo>
                    <a:pt x="101" y="76"/>
                    <a:pt x="101" y="77"/>
                    <a:pt x="100" y="78"/>
                  </a:cubicBezTo>
                  <a:cubicBezTo>
                    <a:pt x="90" y="75"/>
                    <a:pt x="90" y="75"/>
                    <a:pt x="90" y="75"/>
                  </a:cubicBezTo>
                  <a:cubicBezTo>
                    <a:pt x="88" y="75"/>
                    <a:pt x="86" y="76"/>
                    <a:pt x="85" y="77"/>
                  </a:cubicBezTo>
                  <a:cubicBezTo>
                    <a:pt x="83" y="80"/>
                    <a:pt x="80" y="83"/>
                    <a:pt x="77" y="85"/>
                  </a:cubicBezTo>
                  <a:cubicBezTo>
                    <a:pt x="75" y="86"/>
                    <a:pt x="75" y="88"/>
                    <a:pt x="75" y="90"/>
                  </a:cubicBezTo>
                  <a:cubicBezTo>
                    <a:pt x="78" y="100"/>
                    <a:pt x="78" y="100"/>
                    <a:pt x="78" y="100"/>
                  </a:cubicBezTo>
                  <a:cubicBezTo>
                    <a:pt x="76" y="101"/>
                    <a:pt x="74" y="102"/>
                    <a:pt x="72" y="103"/>
                  </a:cubicBezTo>
                  <a:cubicBezTo>
                    <a:pt x="67" y="93"/>
                    <a:pt x="67" y="93"/>
                    <a:pt x="67" y="93"/>
                  </a:cubicBezTo>
                  <a:cubicBezTo>
                    <a:pt x="66" y="92"/>
                    <a:pt x="64" y="91"/>
                    <a:pt x="62" y="91"/>
                  </a:cubicBezTo>
                  <a:cubicBezTo>
                    <a:pt x="59" y="92"/>
                    <a:pt x="55" y="92"/>
                    <a:pt x="51" y="91"/>
                  </a:cubicBezTo>
                  <a:cubicBezTo>
                    <a:pt x="49" y="91"/>
                    <a:pt x="48" y="92"/>
                    <a:pt x="47" y="93"/>
                  </a:cubicBezTo>
                  <a:cubicBezTo>
                    <a:pt x="41" y="103"/>
                    <a:pt x="41" y="103"/>
                    <a:pt x="41" y="103"/>
                  </a:cubicBezTo>
                  <a:cubicBezTo>
                    <a:pt x="40" y="102"/>
                    <a:pt x="39" y="102"/>
                    <a:pt x="38" y="102"/>
                  </a:cubicBezTo>
                  <a:cubicBezTo>
                    <a:pt x="37" y="101"/>
                    <a:pt x="36" y="101"/>
                    <a:pt x="36" y="100"/>
                  </a:cubicBezTo>
                  <a:cubicBezTo>
                    <a:pt x="38" y="90"/>
                    <a:pt x="38" y="90"/>
                    <a:pt x="38" y="90"/>
                  </a:cubicBezTo>
                  <a:cubicBezTo>
                    <a:pt x="39" y="88"/>
                    <a:pt x="38" y="86"/>
                    <a:pt x="36" y="85"/>
                  </a:cubicBezTo>
                  <a:cubicBezTo>
                    <a:pt x="34" y="83"/>
                    <a:pt x="31" y="80"/>
                    <a:pt x="29" y="77"/>
                  </a:cubicBezTo>
                  <a:cubicBezTo>
                    <a:pt x="28" y="76"/>
                    <a:pt x="26" y="75"/>
                    <a:pt x="24" y="76"/>
                  </a:cubicBezTo>
                  <a:cubicBezTo>
                    <a:pt x="13" y="78"/>
                    <a:pt x="13" y="78"/>
                    <a:pt x="13" y="78"/>
                  </a:cubicBezTo>
                  <a:cubicBezTo>
                    <a:pt x="13" y="78"/>
                    <a:pt x="13" y="77"/>
                    <a:pt x="12" y="76"/>
                  </a:cubicBezTo>
                  <a:cubicBezTo>
                    <a:pt x="12" y="75"/>
                    <a:pt x="12" y="75"/>
                    <a:pt x="12" y="75"/>
                  </a:cubicBezTo>
                  <a:cubicBezTo>
                    <a:pt x="12" y="74"/>
                    <a:pt x="11" y="74"/>
                    <a:pt x="11" y="73"/>
                  </a:cubicBezTo>
                  <a:cubicBezTo>
                    <a:pt x="20" y="67"/>
                    <a:pt x="20" y="67"/>
                    <a:pt x="20" y="67"/>
                  </a:cubicBezTo>
                  <a:cubicBezTo>
                    <a:pt x="22" y="66"/>
                    <a:pt x="23" y="64"/>
                    <a:pt x="23" y="63"/>
                  </a:cubicBezTo>
                  <a:cubicBezTo>
                    <a:pt x="22" y="59"/>
                    <a:pt x="22" y="55"/>
                    <a:pt x="23" y="52"/>
                  </a:cubicBezTo>
                  <a:cubicBezTo>
                    <a:pt x="23" y="50"/>
                    <a:pt x="22" y="48"/>
                    <a:pt x="20" y="47"/>
                  </a:cubicBezTo>
                  <a:cubicBezTo>
                    <a:pt x="11" y="42"/>
                    <a:pt x="11" y="42"/>
                    <a:pt x="11" y="42"/>
                  </a:cubicBezTo>
                  <a:cubicBezTo>
                    <a:pt x="11" y="41"/>
                    <a:pt x="11" y="40"/>
                    <a:pt x="12" y="39"/>
                  </a:cubicBezTo>
                  <a:cubicBezTo>
                    <a:pt x="12" y="38"/>
                    <a:pt x="12" y="38"/>
                    <a:pt x="12" y="38"/>
                  </a:cubicBezTo>
                  <a:cubicBezTo>
                    <a:pt x="13" y="37"/>
                    <a:pt x="13" y="37"/>
                    <a:pt x="13" y="36"/>
                  </a:cubicBezTo>
                  <a:cubicBezTo>
                    <a:pt x="24" y="39"/>
                    <a:pt x="24" y="39"/>
                    <a:pt x="24" y="39"/>
                  </a:cubicBezTo>
                  <a:cubicBezTo>
                    <a:pt x="25" y="39"/>
                    <a:pt x="27" y="38"/>
                    <a:pt x="29" y="37"/>
                  </a:cubicBezTo>
                  <a:cubicBezTo>
                    <a:pt x="31" y="34"/>
                    <a:pt x="33" y="31"/>
                    <a:pt x="36" y="29"/>
                  </a:cubicBezTo>
                  <a:cubicBezTo>
                    <a:pt x="38" y="28"/>
                    <a:pt x="39" y="26"/>
                    <a:pt x="38" y="24"/>
                  </a:cubicBezTo>
                  <a:cubicBezTo>
                    <a:pt x="35" y="14"/>
                    <a:pt x="35" y="14"/>
                    <a:pt x="35" y="14"/>
                  </a:cubicBezTo>
                  <a:cubicBezTo>
                    <a:pt x="36" y="13"/>
                    <a:pt x="37" y="13"/>
                    <a:pt x="37" y="13"/>
                  </a:cubicBezTo>
                  <a:cubicBezTo>
                    <a:pt x="38" y="12"/>
                    <a:pt x="38" y="12"/>
                    <a:pt x="38" y="12"/>
                  </a:cubicBezTo>
                  <a:cubicBezTo>
                    <a:pt x="39" y="12"/>
                    <a:pt x="40" y="12"/>
                    <a:pt x="41" y="11"/>
                  </a:cubicBezTo>
                  <a:cubicBezTo>
                    <a:pt x="46" y="21"/>
                    <a:pt x="46" y="21"/>
                    <a:pt x="46" y="21"/>
                  </a:cubicBezTo>
                  <a:cubicBezTo>
                    <a:pt x="47" y="22"/>
                    <a:pt x="49" y="23"/>
                    <a:pt x="51" y="23"/>
                  </a:cubicBezTo>
                  <a:cubicBezTo>
                    <a:pt x="55" y="22"/>
                    <a:pt x="58" y="22"/>
                    <a:pt x="62" y="23"/>
                  </a:cubicBezTo>
                  <a:cubicBezTo>
                    <a:pt x="64" y="23"/>
                    <a:pt x="66" y="22"/>
                    <a:pt x="67" y="21"/>
                  </a:cubicBezTo>
                  <a:cubicBezTo>
                    <a:pt x="72" y="11"/>
                    <a:pt x="72" y="11"/>
                    <a:pt x="72" y="11"/>
                  </a:cubicBezTo>
                  <a:cubicBezTo>
                    <a:pt x="73" y="12"/>
                    <a:pt x="74" y="12"/>
                    <a:pt x="75" y="12"/>
                  </a:cubicBezTo>
                  <a:cubicBezTo>
                    <a:pt x="76" y="13"/>
                    <a:pt x="77" y="13"/>
                    <a:pt x="78" y="14"/>
                  </a:cubicBezTo>
                  <a:cubicBezTo>
                    <a:pt x="75" y="24"/>
                    <a:pt x="75" y="24"/>
                    <a:pt x="75" y="24"/>
                  </a:cubicBezTo>
                  <a:cubicBezTo>
                    <a:pt x="75" y="26"/>
                    <a:pt x="75" y="28"/>
                    <a:pt x="77" y="29"/>
                  </a:cubicBezTo>
                  <a:cubicBezTo>
                    <a:pt x="80" y="31"/>
                    <a:pt x="82" y="34"/>
                    <a:pt x="84" y="37"/>
                  </a:cubicBezTo>
                  <a:cubicBezTo>
                    <a:pt x="86" y="38"/>
                    <a:pt x="88" y="39"/>
                    <a:pt x="90" y="38"/>
                  </a:cubicBezTo>
                  <a:cubicBezTo>
                    <a:pt x="100" y="36"/>
                    <a:pt x="100" y="36"/>
                    <a:pt x="100" y="36"/>
                  </a:cubicBezTo>
                  <a:cubicBezTo>
                    <a:pt x="101" y="37"/>
                    <a:pt x="102" y="39"/>
                    <a:pt x="102" y="41"/>
                  </a:cubicBezTo>
                  <a:cubicBezTo>
                    <a:pt x="93" y="47"/>
                    <a:pt x="93" y="47"/>
                    <a:pt x="93" y="47"/>
                  </a:cubicBezTo>
                  <a:cubicBezTo>
                    <a:pt x="91" y="48"/>
                    <a:pt x="90" y="50"/>
                    <a:pt x="91" y="52"/>
                  </a:cubicBezTo>
                  <a:cubicBezTo>
                    <a:pt x="91" y="55"/>
                    <a:pt x="91" y="59"/>
                    <a:pt x="91" y="62"/>
                  </a:cubicBezTo>
                  <a:cubicBezTo>
                    <a:pt x="90" y="64"/>
                    <a:pt x="91" y="66"/>
                    <a:pt x="93" y="67"/>
                  </a:cubicBezTo>
                  <a:cubicBezTo>
                    <a:pt x="102" y="72"/>
                    <a:pt x="102" y="72"/>
                    <a:pt x="102" y="72"/>
                  </a:cubicBezTo>
                  <a:cubicBezTo>
                    <a:pt x="102" y="73"/>
                    <a:pt x="102" y="74"/>
                    <a:pt x="101" y="7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grpSp>
      <p:sp>
        <p:nvSpPr>
          <p:cNvPr id="180" name="Freeform 105">
            <a:extLst>
              <a:ext uri="{FF2B5EF4-FFF2-40B4-BE49-F238E27FC236}">
                <a16:creationId xmlns:a16="http://schemas.microsoft.com/office/drawing/2014/main" id="{DE2A10E9-9726-4CCC-8AE8-1ED1A0D565A9}"/>
              </a:ext>
            </a:extLst>
          </p:cNvPr>
          <p:cNvSpPr>
            <a:spLocks noEditPoints="1"/>
          </p:cNvSpPr>
          <p:nvPr/>
        </p:nvSpPr>
        <p:spPr bwMode="auto">
          <a:xfrm flipH="1">
            <a:off x="6360621" y="2555615"/>
            <a:ext cx="462047" cy="459748"/>
          </a:xfrm>
          <a:custGeom>
            <a:avLst/>
            <a:gdLst>
              <a:gd name="T0" fmla="*/ 232 w 236"/>
              <a:gd name="T1" fmla="*/ 70 h 235"/>
              <a:gd name="T2" fmla="*/ 166 w 236"/>
              <a:gd name="T3" fmla="*/ 3 h 235"/>
              <a:gd name="T4" fmla="*/ 157 w 236"/>
              <a:gd name="T5" fmla="*/ 0 h 235"/>
              <a:gd name="T6" fmla="*/ 149 w 236"/>
              <a:gd name="T7" fmla="*/ 6 h 235"/>
              <a:gd name="T8" fmla="*/ 145 w 236"/>
              <a:gd name="T9" fmla="*/ 42 h 235"/>
              <a:gd name="T10" fmla="*/ 105 w 236"/>
              <a:gd name="T11" fmla="*/ 82 h 235"/>
              <a:gd name="T12" fmla="*/ 70 w 236"/>
              <a:gd name="T13" fmla="*/ 74 h 235"/>
              <a:gd name="T14" fmla="*/ 27 w 236"/>
              <a:gd name="T15" fmla="*/ 91 h 235"/>
              <a:gd name="T16" fmla="*/ 24 w 236"/>
              <a:gd name="T17" fmla="*/ 99 h 235"/>
              <a:gd name="T18" fmla="*/ 27 w 236"/>
              <a:gd name="T19" fmla="*/ 106 h 235"/>
              <a:gd name="T20" fmla="*/ 75 w 236"/>
              <a:gd name="T21" fmla="*/ 154 h 235"/>
              <a:gd name="T22" fmla="*/ 2 w 236"/>
              <a:gd name="T23" fmla="*/ 227 h 235"/>
              <a:gd name="T24" fmla="*/ 2 w 236"/>
              <a:gd name="T25" fmla="*/ 234 h 235"/>
              <a:gd name="T26" fmla="*/ 6 w 236"/>
              <a:gd name="T27" fmla="*/ 235 h 235"/>
              <a:gd name="T28" fmla="*/ 9 w 236"/>
              <a:gd name="T29" fmla="*/ 234 h 235"/>
              <a:gd name="T30" fmla="*/ 82 w 236"/>
              <a:gd name="T31" fmla="*/ 161 h 235"/>
              <a:gd name="T32" fmla="*/ 130 w 236"/>
              <a:gd name="T33" fmla="*/ 209 h 235"/>
              <a:gd name="T34" fmla="*/ 137 w 236"/>
              <a:gd name="T35" fmla="*/ 212 h 235"/>
              <a:gd name="T36" fmla="*/ 137 w 236"/>
              <a:gd name="T37" fmla="*/ 212 h 235"/>
              <a:gd name="T38" fmla="*/ 145 w 236"/>
              <a:gd name="T39" fmla="*/ 209 h 235"/>
              <a:gd name="T40" fmla="*/ 154 w 236"/>
              <a:gd name="T41" fmla="*/ 131 h 235"/>
              <a:gd name="T42" fmla="*/ 194 w 236"/>
              <a:gd name="T43" fmla="*/ 91 h 235"/>
              <a:gd name="T44" fmla="*/ 230 w 236"/>
              <a:gd name="T45" fmla="*/ 87 h 235"/>
              <a:gd name="T46" fmla="*/ 235 w 236"/>
              <a:gd name="T47" fmla="*/ 79 h 235"/>
              <a:gd name="T48" fmla="*/ 232 w 236"/>
              <a:gd name="T49" fmla="*/ 70 h 235"/>
              <a:gd name="T50" fmla="*/ 225 w 236"/>
              <a:gd name="T51" fmla="*/ 78 h 235"/>
              <a:gd name="T52" fmla="*/ 194 w 236"/>
              <a:gd name="T53" fmla="*/ 81 h 235"/>
              <a:gd name="T54" fmla="*/ 191 w 236"/>
              <a:gd name="T55" fmla="*/ 80 h 235"/>
              <a:gd name="T56" fmla="*/ 142 w 236"/>
              <a:gd name="T57" fmla="*/ 129 h 235"/>
              <a:gd name="T58" fmla="*/ 144 w 236"/>
              <a:gd name="T59" fmla="*/ 132 h 235"/>
              <a:gd name="T60" fmla="*/ 138 w 236"/>
              <a:gd name="T61" fmla="*/ 202 h 235"/>
              <a:gd name="T62" fmla="*/ 136 w 236"/>
              <a:gd name="T63" fmla="*/ 202 h 235"/>
              <a:gd name="T64" fmla="*/ 34 w 236"/>
              <a:gd name="T65" fmla="*/ 99 h 235"/>
              <a:gd name="T66" fmla="*/ 33 w 236"/>
              <a:gd name="T67" fmla="*/ 99 h 235"/>
              <a:gd name="T68" fmla="*/ 34 w 236"/>
              <a:gd name="T69" fmla="*/ 98 h 235"/>
              <a:gd name="T70" fmla="*/ 70 w 236"/>
              <a:gd name="T71" fmla="*/ 84 h 235"/>
              <a:gd name="T72" fmla="*/ 104 w 236"/>
              <a:gd name="T73" fmla="*/ 92 h 235"/>
              <a:gd name="T74" fmla="*/ 107 w 236"/>
              <a:gd name="T75" fmla="*/ 93 h 235"/>
              <a:gd name="T76" fmla="*/ 156 w 236"/>
              <a:gd name="T77" fmla="*/ 45 h 235"/>
              <a:gd name="T78" fmla="*/ 155 w 236"/>
              <a:gd name="T79" fmla="*/ 42 h 235"/>
              <a:gd name="T80" fmla="*/ 157 w 236"/>
              <a:gd name="T81" fmla="*/ 10 h 235"/>
              <a:gd name="T82" fmla="*/ 158 w 236"/>
              <a:gd name="T83" fmla="*/ 10 h 235"/>
              <a:gd name="T84" fmla="*/ 159 w 236"/>
              <a:gd name="T85" fmla="*/ 10 h 235"/>
              <a:gd name="T86" fmla="*/ 226 w 236"/>
              <a:gd name="T87" fmla="*/ 77 h 235"/>
              <a:gd name="T88" fmla="*/ 226 w 236"/>
              <a:gd name="T89" fmla="*/ 78 h 235"/>
              <a:gd name="T90" fmla="*/ 225 w 236"/>
              <a:gd name="T91" fmla="*/ 78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36" h="235">
                <a:moveTo>
                  <a:pt x="232" y="70"/>
                </a:moveTo>
                <a:cubicBezTo>
                  <a:pt x="166" y="3"/>
                  <a:pt x="166" y="3"/>
                  <a:pt x="166" y="3"/>
                </a:cubicBezTo>
                <a:cubicBezTo>
                  <a:pt x="164" y="1"/>
                  <a:pt x="160" y="0"/>
                  <a:pt x="157" y="0"/>
                </a:cubicBezTo>
                <a:cubicBezTo>
                  <a:pt x="154" y="1"/>
                  <a:pt x="151" y="3"/>
                  <a:pt x="149" y="6"/>
                </a:cubicBezTo>
                <a:cubicBezTo>
                  <a:pt x="143" y="16"/>
                  <a:pt x="142" y="29"/>
                  <a:pt x="145" y="42"/>
                </a:cubicBezTo>
                <a:cubicBezTo>
                  <a:pt x="105" y="82"/>
                  <a:pt x="105" y="82"/>
                  <a:pt x="105" y="82"/>
                </a:cubicBezTo>
                <a:cubicBezTo>
                  <a:pt x="94" y="77"/>
                  <a:pt x="82" y="74"/>
                  <a:pt x="70" y="74"/>
                </a:cubicBezTo>
                <a:cubicBezTo>
                  <a:pt x="53" y="74"/>
                  <a:pt x="38" y="80"/>
                  <a:pt x="27" y="91"/>
                </a:cubicBezTo>
                <a:cubicBezTo>
                  <a:pt x="25" y="93"/>
                  <a:pt x="24" y="96"/>
                  <a:pt x="24" y="99"/>
                </a:cubicBezTo>
                <a:cubicBezTo>
                  <a:pt x="24" y="101"/>
                  <a:pt x="25" y="104"/>
                  <a:pt x="27" y="106"/>
                </a:cubicBezTo>
                <a:cubicBezTo>
                  <a:pt x="75" y="154"/>
                  <a:pt x="75" y="154"/>
                  <a:pt x="75" y="154"/>
                </a:cubicBezTo>
                <a:cubicBezTo>
                  <a:pt x="2" y="227"/>
                  <a:pt x="2" y="227"/>
                  <a:pt x="2" y="227"/>
                </a:cubicBezTo>
                <a:cubicBezTo>
                  <a:pt x="0" y="229"/>
                  <a:pt x="0" y="232"/>
                  <a:pt x="2" y="234"/>
                </a:cubicBezTo>
                <a:cubicBezTo>
                  <a:pt x="3" y="234"/>
                  <a:pt x="4" y="235"/>
                  <a:pt x="6" y="235"/>
                </a:cubicBezTo>
                <a:cubicBezTo>
                  <a:pt x="7" y="235"/>
                  <a:pt x="8" y="234"/>
                  <a:pt x="9" y="234"/>
                </a:cubicBezTo>
                <a:cubicBezTo>
                  <a:pt x="82" y="161"/>
                  <a:pt x="82" y="161"/>
                  <a:pt x="82" y="161"/>
                </a:cubicBezTo>
                <a:cubicBezTo>
                  <a:pt x="130" y="209"/>
                  <a:pt x="130" y="209"/>
                  <a:pt x="130" y="209"/>
                </a:cubicBezTo>
                <a:cubicBezTo>
                  <a:pt x="132" y="211"/>
                  <a:pt x="134" y="212"/>
                  <a:pt x="137" y="212"/>
                </a:cubicBezTo>
                <a:cubicBezTo>
                  <a:pt x="137" y="212"/>
                  <a:pt x="137" y="212"/>
                  <a:pt x="137" y="212"/>
                </a:cubicBezTo>
                <a:cubicBezTo>
                  <a:pt x="140" y="212"/>
                  <a:pt x="143" y="211"/>
                  <a:pt x="145" y="209"/>
                </a:cubicBezTo>
                <a:cubicBezTo>
                  <a:pt x="164" y="190"/>
                  <a:pt x="167" y="160"/>
                  <a:pt x="154" y="131"/>
                </a:cubicBezTo>
                <a:cubicBezTo>
                  <a:pt x="194" y="91"/>
                  <a:pt x="194" y="91"/>
                  <a:pt x="194" y="91"/>
                </a:cubicBezTo>
                <a:cubicBezTo>
                  <a:pt x="207" y="94"/>
                  <a:pt x="220" y="92"/>
                  <a:pt x="230" y="87"/>
                </a:cubicBezTo>
                <a:cubicBezTo>
                  <a:pt x="233" y="85"/>
                  <a:pt x="235" y="82"/>
                  <a:pt x="235" y="79"/>
                </a:cubicBezTo>
                <a:cubicBezTo>
                  <a:pt x="236" y="76"/>
                  <a:pt x="235" y="72"/>
                  <a:pt x="232" y="70"/>
                </a:cubicBezTo>
                <a:close/>
                <a:moveTo>
                  <a:pt x="225" y="78"/>
                </a:moveTo>
                <a:cubicBezTo>
                  <a:pt x="217" y="83"/>
                  <a:pt x="205" y="84"/>
                  <a:pt x="194" y="81"/>
                </a:cubicBezTo>
                <a:cubicBezTo>
                  <a:pt x="191" y="80"/>
                  <a:pt x="191" y="80"/>
                  <a:pt x="191" y="80"/>
                </a:cubicBezTo>
                <a:cubicBezTo>
                  <a:pt x="142" y="129"/>
                  <a:pt x="142" y="129"/>
                  <a:pt x="142" y="129"/>
                </a:cubicBezTo>
                <a:cubicBezTo>
                  <a:pt x="144" y="132"/>
                  <a:pt x="144" y="132"/>
                  <a:pt x="144" y="132"/>
                </a:cubicBezTo>
                <a:cubicBezTo>
                  <a:pt x="157" y="158"/>
                  <a:pt x="155" y="186"/>
                  <a:pt x="138" y="202"/>
                </a:cubicBezTo>
                <a:cubicBezTo>
                  <a:pt x="137" y="203"/>
                  <a:pt x="137" y="203"/>
                  <a:pt x="136" y="202"/>
                </a:cubicBezTo>
                <a:cubicBezTo>
                  <a:pt x="34" y="99"/>
                  <a:pt x="34" y="99"/>
                  <a:pt x="34" y="99"/>
                </a:cubicBezTo>
                <a:cubicBezTo>
                  <a:pt x="33" y="99"/>
                  <a:pt x="33" y="99"/>
                  <a:pt x="33" y="99"/>
                </a:cubicBezTo>
                <a:cubicBezTo>
                  <a:pt x="33" y="98"/>
                  <a:pt x="33" y="98"/>
                  <a:pt x="34" y="98"/>
                </a:cubicBezTo>
                <a:cubicBezTo>
                  <a:pt x="43" y="89"/>
                  <a:pt x="56" y="84"/>
                  <a:pt x="70" y="84"/>
                </a:cubicBezTo>
                <a:cubicBezTo>
                  <a:pt x="81" y="84"/>
                  <a:pt x="93" y="86"/>
                  <a:pt x="104" y="92"/>
                </a:cubicBezTo>
                <a:cubicBezTo>
                  <a:pt x="107" y="93"/>
                  <a:pt x="107" y="93"/>
                  <a:pt x="107" y="93"/>
                </a:cubicBezTo>
                <a:cubicBezTo>
                  <a:pt x="156" y="45"/>
                  <a:pt x="156" y="45"/>
                  <a:pt x="156" y="45"/>
                </a:cubicBezTo>
                <a:cubicBezTo>
                  <a:pt x="155" y="42"/>
                  <a:pt x="155" y="42"/>
                  <a:pt x="155" y="42"/>
                </a:cubicBezTo>
                <a:cubicBezTo>
                  <a:pt x="151" y="30"/>
                  <a:pt x="152" y="19"/>
                  <a:pt x="157" y="10"/>
                </a:cubicBezTo>
                <a:cubicBezTo>
                  <a:pt x="158" y="10"/>
                  <a:pt x="158" y="10"/>
                  <a:pt x="158" y="10"/>
                </a:cubicBezTo>
                <a:cubicBezTo>
                  <a:pt x="159" y="10"/>
                  <a:pt x="159" y="10"/>
                  <a:pt x="159" y="10"/>
                </a:cubicBezTo>
                <a:cubicBezTo>
                  <a:pt x="226" y="77"/>
                  <a:pt x="226" y="77"/>
                  <a:pt x="226" y="77"/>
                </a:cubicBezTo>
                <a:cubicBezTo>
                  <a:pt x="226" y="77"/>
                  <a:pt x="226" y="77"/>
                  <a:pt x="226" y="78"/>
                </a:cubicBezTo>
                <a:cubicBezTo>
                  <a:pt x="226" y="78"/>
                  <a:pt x="226" y="78"/>
                  <a:pt x="225" y="78"/>
                </a:cubicBezTo>
                <a:close/>
              </a:path>
            </a:pathLst>
          </a:custGeom>
          <a:solidFill>
            <a:schemeClr val="accent5">
              <a:lumMod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grpSp>
        <p:nvGrpSpPr>
          <p:cNvPr id="183" name="Group 182">
            <a:extLst>
              <a:ext uri="{FF2B5EF4-FFF2-40B4-BE49-F238E27FC236}">
                <a16:creationId xmlns:a16="http://schemas.microsoft.com/office/drawing/2014/main" id="{2268848B-3808-409D-B02B-A0B0E49C22B5}"/>
              </a:ext>
            </a:extLst>
          </p:cNvPr>
          <p:cNvGrpSpPr/>
          <p:nvPr/>
        </p:nvGrpSpPr>
        <p:grpSpPr>
          <a:xfrm>
            <a:off x="24727351" y="2596390"/>
            <a:ext cx="457558" cy="378199"/>
            <a:chOff x="1752600" y="177800"/>
            <a:chExt cx="585788" cy="484188"/>
          </a:xfrm>
          <a:solidFill>
            <a:schemeClr val="accent5">
              <a:lumMod val="50000"/>
            </a:schemeClr>
          </a:solidFill>
        </p:grpSpPr>
        <p:sp>
          <p:nvSpPr>
            <p:cNvPr id="184" name="Freeform 91">
              <a:extLst>
                <a:ext uri="{FF2B5EF4-FFF2-40B4-BE49-F238E27FC236}">
                  <a16:creationId xmlns:a16="http://schemas.microsoft.com/office/drawing/2014/main" id="{AA810E47-1E82-4CA4-84DC-AE03AD8F0917}"/>
                </a:ext>
              </a:extLst>
            </p:cNvPr>
            <p:cNvSpPr>
              <a:spLocks noEditPoints="1"/>
            </p:cNvSpPr>
            <p:nvPr/>
          </p:nvSpPr>
          <p:spPr bwMode="auto">
            <a:xfrm>
              <a:off x="1752600" y="177800"/>
              <a:ext cx="585788" cy="484188"/>
            </a:xfrm>
            <a:custGeom>
              <a:avLst/>
              <a:gdLst>
                <a:gd name="T0" fmla="*/ 121 w 241"/>
                <a:gd name="T1" fmla="*/ 0 h 199"/>
                <a:gd name="T2" fmla="*/ 0 w 241"/>
                <a:gd name="T3" fmla="*/ 120 h 199"/>
                <a:gd name="T4" fmla="*/ 28 w 241"/>
                <a:gd name="T5" fmla="*/ 197 h 199"/>
                <a:gd name="T6" fmla="*/ 32 w 241"/>
                <a:gd name="T7" fmla="*/ 199 h 199"/>
                <a:gd name="T8" fmla="*/ 209 w 241"/>
                <a:gd name="T9" fmla="*/ 199 h 199"/>
                <a:gd name="T10" fmla="*/ 213 w 241"/>
                <a:gd name="T11" fmla="*/ 197 h 199"/>
                <a:gd name="T12" fmla="*/ 241 w 241"/>
                <a:gd name="T13" fmla="*/ 120 h 199"/>
                <a:gd name="T14" fmla="*/ 121 w 241"/>
                <a:gd name="T15" fmla="*/ 0 h 199"/>
                <a:gd name="T16" fmla="*/ 207 w 241"/>
                <a:gd name="T17" fmla="*/ 189 h 199"/>
                <a:gd name="T18" fmla="*/ 34 w 241"/>
                <a:gd name="T19" fmla="*/ 189 h 199"/>
                <a:gd name="T20" fmla="*/ 10 w 241"/>
                <a:gd name="T21" fmla="*/ 120 h 199"/>
                <a:gd name="T22" fmla="*/ 121 w 241"/>
                <a:gd name="T23" fmla="*/ 10 h 199"/>
                <a:gd name="T24" fmla="*/ 231 w 241"/>
                <a:gd name="T25" fmla="*/ 120 h 199"/>
                <a:gd name="T26" fmla="*/ 207 w 241"/>
                <a:gd name="T27" fmla="*/ 18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1" h="199">
                  <a:moveTo>
                    <a:pt x="121" y="0"/>
                  </a:moveTo>
                  <a:cubicBezTo>
                    <a:pt x="54" y="0"/>
                    <a:pt x="0" y="54"/>
                    <a:pt x="0" y="120"/>
                  </a:cubicBezTo>
                  <a:cubicBezTo>
                    <a:pt x="0" y="148"/>
                    <a:pt x="10" y="176"/>
                    <a:pt x="28" y="197"/>
                  </a:cubicBezTo>
                  <a:cubicBezTo>
                    <a:pt x="29" y="198"/>
                    <a:pt x="30" y="199"/>
                    <a:pt x="32" y="199"/>
                  </a:cubicBezTo>
                  <a:cubicBezTo>
                    <a:pt x="209" y="199"/>
                    <a:pt x="209" y="199"/>
                    <a:pt x="209" y="199"/>
                  </a:cubicBezTo>
                  <a:cubicBezTo>
                    <a:pt x="211" y="199"/>
                    <a:pt x="212" y="198"/>
                    <a:pt x="213" y="197"/>
                  </a:cubicBezTo>
                  <a:cubicBezTo>
                    <a:pt x="231" y="176"/>
                    <a:pt x="241" y="148"/>
                    <a:pt x="241" y="120"/>
                  </a:cubicBezTo>
                  <a:cubicBezTo>
                    <a:pt x="241" y="54"/>
                    <a:pt x="187" y="0"/>
                    <a:pt x="121" y="0"/>
                  </a:cubicBezTo>
                  <a:close/>
                  <a:moveTo>
                    <a:pt x="207" y="189"/>
                  </a:moveTo>
                  <a:cubicBezTo>
                    <a:pt x="34" y="189"/>
                    <a:pt x="34" y="189"/>
                    <a:pt x="34" y="189"/>
                  </a:cubicBezTo>
                  <a:cubicBezTo>
                    <a:pt x="19" y="170"/>
                    <a:pt x="10" y="145"/>
                    <a:pt x="10" y="120"/>
                  </a:cubicBezTo>
                  <a:cubicBezTo>
                    <a:pt x="10" y="59"/>
                    <a:pt x="60" y="10"/>
                    <a:pt x="121" y="10"/>
                  </a:cubicBezTo>
                  <a:cubicBezTo>
                    <a:pt x="182" y="10"/>
                    <a:pt x="231" y="59"/>
                    <a:pt x="231" y="120"/>
                  </a:cubicBezTo>
                  <a:cubicBezTo>
                    <a:pt x="231" y="145"/>
                    <a:pt x="223" y="170"/>
                    <a:pt x="207" y="18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185" name="Freeform 92">
              <a:extLst>
                <a:ext uri="{FF2B5EF4-FFF2-40B4-BE49-F238E27FC236}">
                  <a16:creationId xmlns:a16="http://schemas.microsoft.com/office/drawing/2014/main" id="{73F56531-E3BB-43D5-9277-4630DECEADBE}"/>
                </a:ext>
              </a:extLst>
            </p:cNvPr>
            <p:cNvSpPr>
              <a:spLocks noEditPoints="1"/>
            </p:cNvSpPr>
            <p:nvPr/>
          </p:nvSpPr>
          <p:spPr bwMode="auto">
            <a:xfrm>
              <a:off x="1884363" y="373063"/>
              <a:ext cx="214313" cy="215900"/>
            </a:xfrm>
            <a:custGeom>
              <a:avLst/>
              <a:gdLst>
                <a:gd name="T0" fmla="*/ 80 w 88"/>
                <a:gd name="T1" fmla="*/ 51 h 89"/>
                <a:gd name="T2" fmla="*/ 79 w 88"/>
                <a:gd name="T3" fmla="*/ 50 h 89"/>
                <a:gd name="T4" fmla="*/ 23 w 88"/>
                <a:gd name="T5" fmla="*/ 5 h 89"/>
                <a:gd name="T6" fmla="*/ 23 w 88"/>
                <a:gd name="T7" fmla="*/ 4 h 89"/>
                <a:gd name="T8" fmla="*/ 4 w 88"/>
                <a:gd name="T9" fmla="*/ 5 h 89"/>
                <a:gd name="T10" fmla="*/ 0 w 88"/>
                <a:gd name="T11" fmla="*/ 15 h 89"/>
                <a:gd name="T12" fmla="*/ 3 w 88"/>
                <a:gd name="T13" fmla="*/ 24 h 89"/>
                <a:gd name="T14" fmla="*/ 3 w 88"/>
                <a:gd name="T15" fmla="*/ 24 h 89"/>
                <a:gd name="T16" fmla="*/ 49 w 88"/>
                <a:gd name="T17" fmla="*/ 80 h 89"/>
                <a:gd name="T18" fmla="*/ 52 w 88"/>
                <a:gd name="T19" fmla="*/ 82 h 89"/>
                <a:gd name="T20" fmla="*/ 52 w 88"/>
                <a:gd name="T21" fmla="*/ 83 h 89"/>
                <a:gd name="T22" fmla="*/ 67 w 88"/>
                <a:gd name="T23" fmla="*/ 89 h 89"/>
                <a:gd name="T24" fmla="*/ 88 w 88"/>
                <a:gd name="T25" fmla="*/ 68 h 89"/>
                <a:gd name="T26" fmla="*/ 80 w 88"/>
                <a:gd name="T27" fmla="*/ 51 h 89"/>
                <a:gd name="T28" fmla="*/ 67 w 88"/>
                <a:gd name="T29" fmla="*/ 79 h 89"/>
                <a:gd name="T30" fmla="*/ 59 w 88"/>
                <a:gd name="T31" fmla="*/ 76 h 89"/>
                <a:gd name="T32" fmla="*/ 59 w 88"/>
                <a:gd name="T33" fmla="*/ 76 h 89"/>
                <a:gd name="T34" fmla="*/ 58 w 88"/>
                <a:gd name="T35" fmla="*/ 74 h 89"/>
                <a:gd name="T36" fmla="*/ 57 w 88"/>
                <a:gd name="T37" fmla="*/ 73 h 89"/>
                <a:gd name="T38" fmla="*/ 11 w 88"/>
                <a:gd name="T39" fmla="*/ 18 h 89"/>
                <a:gd name="T40" fmla="*/ 11 w 88"/>
                <a:gd name="T41" fmla="*/ 18 h 89"/>
                <a:gd name="T42" fmla="*/ 10 w 88"/>
                <a:gd name="T43" fmla="*/ 15 h 89"/>
                <a:gd name="T44" fmla="*/ 11 w 88"/>
                <a:gd name="T45" fmla="*/ 12 h 89"/>
                <a:gd name="T46" fmla="*/ 17 w 88"/>
                <a:gd name="T47" fmla="*/ 12 h 89"/>
                <a:gd name="T48" fmla="*/ 18 w 88"/>
                <a:gd name="T49" fmla="*/ 12 h 89"/>
                <a:gd name="T50" fmla="*/ 73 w 88"/>
                <a:gd name="T51" fmla="*/ 59 h 89"/>
                <a:gd name="T52" fmla="*/ 78 w 88"/>
                <a:gd name="T53" fmla="*/ 68 h 89"/>
                <a:gd name="T54" fmla="*/ 67 w 88"/>
                <a:gd name="T55" fmla="*/ 7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8" h="89">
                  <a:moveTo>
                    <a:pt x="80" y="51"/>
                  </a:moveTo>
                  <a:cubicBezTo>
                    <a:pt x="79" y="51"/>
                    <a:pt x="79" y="51"/>
                    <a:pt x="79" y="50"/>
                  </a:cubicBezTo>
                  <a:cubicBezTo>
                    <a:pt x="23" y="5"/>
                    <a:pt x="23" y="5"/>
                    <a:pt x="23" y="5"/>
                  </a:cubicBezTo>
                  <a:cubicBezTo>
                    <a:pt x="23" y="4"/>
                    <a:pt x="23" y="4"/>
                    <a:pt x="23" y="4"/>
                  </a:cubicBezTo>
                  <a:cubicBezTo>
                    <a:pt x="17" y="0"/>
                    <a:pt x="9" y="1"/>
                    <a:pt x="4" y="5"/>
                  </a:cubicBezTo>
                  <a:cubicBezTo>
                    <a:pt x="2" y="8"/>
                    <a:pt x="0" y="12"/>
                    <a:pt x="0" y="15"/>
                  </a:cubicBezTo>
                  <a:cubicBezTo>
                    <a:pt x="0" y="18"/>
                    <a:pt x="1" y="21"/>
                    <a:pt x="3" y="24"/>
                  </a:cubicBezTo>
                  <a:cubicBezTo>
                    <a:pt x="3" y="24"/>
                    <a:pt x="3" y="24"/>
                    <a:pt x="3" y="24"/>
                  </a:cubicBezTo>
                  <a:cubicBezTo>
                    <a:pt x="49" y="80"/>
                    <a:pt x="49" y="80"/>
                    <a:pt x="49" y="80"/>
                  </a:cubicBezTo>
                  <a:cubicBezTo>
                    <a:pt x="50" y="81"/>
                    <a:pt x="51" y="82"/>
                    <a:pt x="52" y="82"/>
                  </a:cubicBezTo>
                  <a:cubicBezTo>
                    <a:pt x="52" y="82"/>
                    <a:pt x="52" y="83"/>
                    <a:pt x="52" y="83"/>
                  </a:cubicBezTo>
                  <a:cubicBezTo>
                    <a:pt x="56" y="87"/>
                    <a:pt x="61" y="89"/>
                    <a:pt x="67" y="89"/>
                  </a:cubicBezTo>
                  <a:cubicBezTo>
                    <a:pt x="79" y="89"/>
                    <a:pt x="88" y="80"/>
                    <a:pt x="88" y="68"/>
                  </a:cubicBezTo>
                  <a:cubicBezTo>
                    <a:pt x="88" y="61"/>
                    <a:pt x="85" y="55"/>
                    <a:pt x="80" y="51"/>
                  </a:cubicBezTo>
                  <a:close/>
                  <a:moveTo>
                    <a:pt x="67" y="79"/>
                  </a:moveTo>
                  <a:cubicBezTo>
                    <a:pt x="64" y="79"/>
                    <a:pt x="61" y="78"/>
                    <a:pt x="59" y="76"/>
                  </a:cubicBezTo>
                  <a:cubicBezTo>
                    <a:pt x="59" y="76"/>
                    <a:pt x="59" y="76"/>
                    <a:pt x="59" y="76"/>
                  </a:cubicBezTo>
                  <a:cubicBezTo>
                    <a:pt x="58" y="75"/>
                    <a:pt x="58" y="75"/>
                    <a:pt x="58" y="74"/>
                  </a:cubicBezTo>
                  <a:cubicBezTo>
                    <a:pt x="57" y="74"/>
                    <a:pt x="57" y="74"/>
                    <a:pt x="57" y="73"/>
                  </a:cubicBezTo>
                  <a:cubicBezTo>
                    <a:pt x="11" y="18"/>
                    <a:pt x="11" y="18"/>
                    <a:pt x="11" y="18"/>
                  </a:cubicBezTo>
                  <a:cubicBezTo>
                    <a:pt x="11" y="18"/>
                    <a:pt x="11" y="18"/>
                    <a:pt x="11" y="18"/>
                  </a:cubicBezTo>
                  <a:cubicBezTo>
                    <a:pt x="11" y="17"/>
                    <a:pt x="10" y="16"/>
                    <a:pt x="10" y="15"/>
                  </a:cubicBezTo>
                  <a:cubicBezTo>
                    <a:pt x="10" y="14"/>
                    <a:pt x="11" y="13"/>
                    <a:pt x="11" y="12"/>
                  </a:cubicBezTo>
                  <a:cubicBezTo>
                    <a:pt x="13" y="11"/>
                    <a:pt x="16" y="11"/>
                    <a:pt x="17" y="12"/>
                  </a:cubicBezTo>
                  <a:cubicBezTo>
                    <a:pt x="17" y="12"/>
                    <a:pt x="17" y="12"/>
                    <a:pt x="18" y="12"/>
                  </a:cubicBezTo>
                  <a:cubicBezTo>
                    <a:pt x="73" y="59"/>
                    <a:pt x="73" y="59"/>
                    <a:pt x="73" y="59"/>
                  </a:cubicBezTo>
                  <a:cubicBezTo>
                    <a:pt x="76" y="61"/>
                    <a:pt x="78" y="64"/>
                    <a:pt x="78" y="68"/>
                  </a:cubicBezTo>
                  <a:cubicBezTo>
                    <a:pt x="78" y="74"/>
                    <a:pt x="73" y="79"/>
                    <a:pt x="67" y="7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186" name="Freeform 93">
              <a:extLst>
                <a:ext uri="{FF2B5EF4-FFF2-40B4-BE49-F238E27FC236}">
                  <a16:creationId xmlns:a16="http://schemas.microsoft.com/office/drawing/2014/main" id="{13245B85-4F8D-4430-AF92-FFFEAE829AB4}"/>
                </a:ext>
              </a:extLst>
            </p:cNvPr>
            <p:cNvSpPr>
              <a:spLocks/>
            </p:cNvSpPr>
            <p:nvPr/>
          </p:nvSpPr>
          <p:spPr bwMode="auto">
            <a:xfrm>
              <a:off x="1812925" y="461963"/>
              <a:ext cx="46038" cy="25400"/>
            </a:xfrm>
            <a:custGeom>
              <a:avLst/>
              <a:gdLst>
                <a:gd name="T0" fmla="*/ 14 w 19"/>
                <a:gd name="T1" fmla="*/ 0 h 10"/>
                <a:gd name="T2" fmla="*/ 5 w 19"/>
                <a:gd name="T3" fmla="*/ 0 h 10"/>
                <a:gd name="T4" fmla="*/ 0 w 19"/>
                <a:gd name="T5" fmla="*/ 5 h 10"/>
                <a:gd name="T6" fmla="*/ 5 w 19"/>
                <a:gd name="T7" fmla="*/ 10 h 10"/>
                <a:gd name="T8" fmla="*/ 14 w 19"/>
                <a:gd name="T9" fmla="*/ 10 h 10"/>
                <a:gd name="T10" fmla="*/ 19 w 19"/>
                <a:gd name="T11" fmla="*/ 5 h 10"/>
                <a:gd name="T12" fmla="*/ 14 w 19"/>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9" h="10">
                  <a:moveTo>
                    <a:pt x="14" y="0"/>
                  </a:moveTo>
                  <a:cubicBezTo>
                    <a:pt x="5" y="0"/>
                    <a:pt x="5" y="0"/>
                    <a:pt x="5" y="0"/>
                  </a:cubicBezTo>
                  <a:cubicBezTo>
                    <a:pt x="2" y="0"/>
                    <a:pt x="0" y="2"/>
                    <a:pt x="0" y="5"/>
                  </a:cubicBezTo>
                  <a:cubicBezTo>
                    <a:pt x="0" y="7"/>
                    <a:pt x="2" y="10"/>
                    <a:pt x="5" y="10"/>
                  </a:cubicBezTo>
                  <a:cubicBezTo>
                    <a:pt x="14" y="10"/>
                    <a:pt x="14" y="10"/>
                    <a:pt x="14" y="10"/>
                  </a:cubicBezTo>
                  <a:cubicBezTo>
                    <a:pt x="17" y="10"/>
                    <a:pt x="19" y="7"/>
                    <a:pt x="19" y="5"/>
                  </a:cubicBezTo>
                  <a:cubicBezTo>
                    <a:pt x="19" y="2"/>
                    <a:pt x="17" y="0"/>
                    <a:pt x="14"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187" name="Freeform 94">
              <a:extLst>
                <a:ext uri="{FF2B5EF4-FFF2-40B4-BE49-F238E27FC236}">
                  <a16:creationId xmlns:a16="http://schemas.microsoft.com/office/drawing/2014/main" id="{34FA16F2-8507-40D1-A3C8-1853B9EC065E}"/>
                </a:ext>
              </a:extLst>
            </p:cNvPr>
            <p:cNvSpPr>
              <a:spLocks/>
            </p:cNvSpPr>
            <p:nvPr/>
          </p:nvSpPr>
          <p:spPr bwMode="auto">
            <a:xfrm>
              <a:off x="1871663" y="304800"/>
              <a:ext cx="41275" cy="41275"/>
            </a:xfrm>
            <a:custGeom>
              <a:avLst/>
              <a:gdLst>
                <a:gd name="T0" fmla="*/ 12 w 17"/>
                <a:gd name="T1" fmla="*/ 17 h 17"/>
                <a:gd name="T2" fmla="*/ 16 w 17"/>
                <a:gd name="T3" fmla="*/ 16 h 17"/>
                <a:gd name="T4" fmla="*/ 16 w 17"/>
                <a:gd name="T5" fmla="*/ 9 h 17"/>
                <a:gd name="T6" fmla="*/ 9 w 17"/>
                <a:gd name="T7" fmla="*/ 2 h 17"/>
                <a:gd name="T8" fmla="*/ 2 w 17"/>
                <a:gd name="T9" fmla="*/ 2 h 17"/>
                <a:gd name="T10" fmla="*/ 2 w 17"/>
                <a:gd name="T11" fmla="*/ 9 h 17"/>
                <a:gd name="T12" fmla="*/ 9 w 17"/>
                <a:gd name="T13" fmla="*/ 16 h 17"/>
                <a:gd name="T14" fmla="*/ 12 w 17"/>
                <a:gd name="T15" fmla="*/ 17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7">
                  <a:moveTo>
                    <a:pt x="12" y="17"/>
                  </a:moveTo>
                  <a:cubicBezTo>
                    <a:pt x="13" y="17"/>
                    <a:pt x="15" y="17"/>
                    <a:pt x="16" y="16"/>
                  </a:cubicBezTo>
                  <a:cubicBezTo>
                    <a:pt x="17" y="14"/>
                    <a:pt x="17" y="11"/>
                    <a:pt x="16" y="9"/>
                  </a:cubicBezTo>
                  <a:cubicBezTo>
                    <a:pt x="9" y="2"/>
                    <a:pt x="9" y="2"/>
                    <a:pt x="9" y="2"/>
                  </a:cubicBezTo>
                  <a:cubicBezTo>
                    <a:pt x="7" y="0"/>
                    <a:pt x="4" y="0"/>
                    <a:pt x="2" y="2"/>
                  </a:cubicBezTo>
                  <a:cubicBezTo>
                    <a:pt x="0" y="4"/>
                    <a:pt x="0" y="7"/>
                    <a:pt x="2" y="9"/>
                  </a:cubicBezTo>
                  <a:cubicBezTo>
                    <a:pt x="9" y="16"/>
                    <a:pt x="9" y="16"/>
                    <a:pt x="9" y="16"/>
                  </a:cubicBezTo>
                  <a:cubicBezTo>
                    <a:pt x="10" y="17"/>
                    <a:pt x="11" y="17"/>
                    <a:pt x="12"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188" name="Freeform 95">
              <a:extLst>
                <a:ext uri="{FF2B5EF4-FFF2-40B4-BE49-F238E27FC236}">
                  <a16:creationId xmlns:a16="http://schemas.microsoft.com/office/drawing/2014/main" id="{07456E58-C685-41F5-B138-D08282F5CBFC}"/>
                </a:ext>
              </a:extLst>
            </p:cNvPr>
            <p:cNvSpPr>
              <a:spLocks/>
            </p:cNvSpPr>
            <p:nvPr/>
          </p:nvSpPr>
          <p:spPr bwMode="auto">
            <a:xfrm>
              <a:off x="2036763" y="236538"/>
              <a:ext cx="25400" cy="46038"/>
            </a:xfrm>
            <a:custGeom>
              <a:avLst/>
              <a:gdLst>
                <a:gd name="T0" fmla="*/ 5 w 10"/>
                <a:gd name="T1" fmla="*/ 19 h 19"/>
                <a:gd name="T2" fmla="*/ 10 w 10"/>
                <a:gd name="T3" fmla="*/ 14 h 19"/>
                <a:gd name="T4" fmla="*/ 10 w 10"/>
                <a:gd name="T5" fmla="*/ 5 h 19"/>
                <a:gd name="T6" fmla="*/ 5 w 10"/>
                <a:gd name="T7" fmla="*/ 0 h 19"/>
                <a:gd name="T8" fmla="*/ 0 w 10"/>
                <a:gd name="T9" fmla="*/ 5 h 19"/>
                <a:gd name="T10" fmla="*/ 0 w 10"/>
                <a:gd name="T11" fmla="*/ 14 h 19"/>
                <a:gd name="T12" fmla="*/ 5 w 10"/>
                <a:gd name="T13" fmla="*/ 19 h 19"/>
              </a:gdLst>
              <a:ahLst/>
              <a:cxnLst>
                <a:cxn ang="0">
                  <a:pos x="T0" y="T1"/>
                </a:cxn>
                <a:cxn ang="0">
                  <a:pos x="T2" y="T3"/>
                </a:cxn>
                <a:cxn ang="0">
                  <a:pos x="T4" y="T5"/>
                </a:cxn>
                <a:cxn ang="0">
                  <a:pos x="T6" y="T7"/>
                </a:cxn>
                <a:cxn ang="0">
                  <a:pos x="T8" y="T9"/>
                </a:cxn>
                <a:cxn ang="0">
                  <a:pos x="T10" y="T11"/>
                </a:cxn>
                <a:cxn ang="0">
                  <a:pos x="T12" y="T13"/>
                </a:cxn>
              </a:cxnLst>
              <a:rect l="0" t="0" r="r" b="b"/>
              <a:pathLst>
                <a:path w="10" h="19">
                  <a:moveTo>
                    <a:pt x="5" y="19"/>
                  </a:moveTo>
                  <a:cubicBezTo>
                    <a:pt x="7" y="19"/>
                    <a:pt x="10" y="16"/>
                    <a:pt x="10" y="14"/>
                  </a:cubicBezTo>
                  <a:cubicBezTo>
                    <a:pt x="10" y="5"/>
                    <a:pt x="10" y="5"/>
                    <a:pt x="10" y="5"/>
                  </a:cubicBezTo>
                  <a:cubicBezTo>
                    <a:pt x="10" y="2"/>
                    <a:pt x="7" y="0"/>
                    <a:pt x="5" y="0"/>
                  </a:cubicBezTo>
                  <a:cubicBezTo>
                    <a:pt x="2" y="0"/>
                    <a:pt x="0" y="2"/>
                    <a:pt x="0" y="5"/>
                  </a:cubicBezTo>
                  <a:cubicBezTo>
                    <a:pt x="0" y="14"/>
                    <a:pt x="0" y="14"/>
                    <a:pt x="0" y="14"/>
                  </a:cubicBezTo>
                  <a:cubicBezTo>
                    <a:pt x="0" y="16"/>
                    <a:pt x="2" y="19"/>
                    <a:pt x="5" y="1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189" name="Freeform 96">
              <a:extLst>
                <a:ext uri="{FF2B5EF4-FFF2-40B4-BE49-F238E27FC236}">
                  <a16:creationId xmlns:a16="http://schemas.microsoft.com/office/drawing/2014/main" id="{07D0FB17-96F6-45E7-AD8D-A22D7EADB4E8}"/>
                </a:ext>
              </a:extLst>
            </p:cNvPr>
            <p:cNvSpPr>
              <a:spLocks/>
            </p:cNvSpPr>
            <p:nvPr/>
          </p:nvSpPr>
          <p:spPr bwMode="auto">
            <a:xfrm>
              <a:off x="2181225" y="304800"/>
              <a:ext cx="42863" cy="41275"/>
            </a:xfrm>
            <a:custGeom>
              <a:avLst/>
              <a:gdLst>
                <a:gd name="T0" fmla="*/ 9 w 18"/>
                <a:gd name="T1" fmla="*/ 2 h 17"/>
                <a:gd name="T2" fmla="*/ 2 w 18"/>
                <a:gd name="T3" fmla="*/ 9 h 17"/>
                <a:gd name="T4" fmla="*/ 2 w 18"/>
                <a:gd name="T5" fmla="*/ 16 h 17"/>
                <a:gd name="T6" fmla="*/ 6 w 18"/>
                <a:gd name="T7" fmla="*/ 17 h 17"/>
                <a:gd name="T8" fmla="*/ 9 w 18"/>
                <a:gd name="T9" fmla="*/ 16 h 17"/>
                <a:gd name="T10" fmla="*/ 16 w 18"/>
                <a:gd name="T11" fmla="*/ 9 h 17"/>
                <a:gd name="T12" fmla="*/ 16 w 18"/>
                <a:gd name="T13" fmla="*/ 2 h 17"/>
                <a:gd name="T14" fmla="*/ 9 w 18"/>
                <a:gd name="T15" fmla="*/ 2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7">
                  <a:moveTo>
                    <a:pt x="9" y="2"/>
                  </a:moveTo>
                  <a:cubicBezTo>
                    <a:pt x="2" y="9"/>
                    <a:pt x="2" y="9"/>
                    <a:pt x="2" y="9"/>
                  </a:cubicBezTo>
                  <a:cubicBezTo>
                    <a:pt x="0" y="11"/>
                    <a:pt x="0" y="14"/>
                    <a:pt x="2" y="16"/>
                  </a:cubicBezTo>
                  <a:cubicBezTo>
                    <a:pt x="3" y="17"/>
                    <a:pt x="5" y="17"/>
                    <a:pt x="6" y="17"/>
                  </a:cubicBezTo>
                  <a:cubicBezTo>
                    <a:pt x="7" y="17"/>
                    <a:pt x="8" y="17"/>
                    <a:pt x="9" y="16"/>
                  </a:cubicBezTo>
                  <a:cubicBezTo>
                    <a:pt x="16" y="9"/>
                    <a:pt x="16" y="9"/>
                    <a:pt x="16" y="9"/>
                  </a:cubicBezTo>
                  <a:cubicBezTo>
                    <a:pt x="18" y="7"/>
                    <a:pt x="18" y="4"/>
                    <a:pt x="16" y="2"/>
                  </a:cubicBezTo>
                  <a:cubicBezTo>
                    <a:pt x="14" y="0"/>
                    <a:pt x="11" y="0"/>
                    <a:pt x="9" y="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190" name="Freeform 97">
              <a:extLst>
                <a:ext uri="{FF2B5EF4-FFF2-40B4-BE49-F238E27FC236}">
                  <a16:creationId xmlns:a16="http://schemas.microsoft.com/office/drawing/2014/main" id="{DE791806-DB78-461F-AF6A-D0E58E580B08}"/>
                </a:ext>
              </a:extLst>
            </p:cNvPr>
            <p:cNvSpPr>
              <a:spLocks/>
            </p:cNvSpPr>
            <p:nvPr/>
          </p:nvSpPr>
          <p:spPr bwMode="auto">
            <a:xfrm>
              <a:off x="2232025" y="461963"/>
              <a:ext cx="46038" cy="25400"/>
            </a:xfrm>
            <a:custGeom>
              <a:avLst/>
              <a:gdLst>
                <a:gd name="T0" fmla="*/ 14 w 19"/>
                <a:gd name="T1" fmla="*/ 0 h 10"/>
                <a:gd name="T2" fmla="*/ 5 w 19"/>
                <a:gd name="T3" fmla="*/ 0 h 10"/>
                <a:gd name="T4" fmla="*/ 0 w 19"/>
                <a:gd name="T5" fmla="*/ 5 h 10"/>
                <a:gd name="T6" fmla="*/ 5 w 19"/>
                <a:gd name="T7" fmla="*/ 10 h 10"/>
                <a:gd name="T8" fmla="*/ 14 w 19"/>
                <a:gd name="T9" fmla="*/ 10 h 10"/>
                <a:gd name="T10" fmla="*/ 19 w 19"/>
                <a:gd name="T11" fmla="*/ 5 h 10"/>
                <a:gd name="T12" fmla="*/ 14 w 19"/>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9" h="10">
                  <a:moveTo>
                    <a:pt x="14" y="0"/>
                  </a:moveTo>
                  <a:cubicBezTo>
                    <a:pt x="5" y="0"/>
                    <a:pt x="5" y="0"/>
                    <a:pt x="5" y="0"/>
                  </a:cubicBezTo>
                  <a:cubicBezTo>
                    <a:pt x="2" y="0"/>
                    <a:pt x="0" y="2"/>
                    <a:pt x="0" y="5"/>
                  </a:cubicBezTo>
                  <a:cubicBezTo>
                    <a:pt x="0" y="7"/>
                    <a:pt x="2" y="10"/>
                    <a:pt x="5" y="10"/>
                  </a:cubicBezTo>
                  <a:cubicBezTo>
                    <a:pt x="14" y="10"/>
                    <a:pt x="14" y="10"/>
                    <a:pt x="14" y="10"/>
                  </a:cubicBezTo>
                  <a:cubicBezTo>
                    <a:pt x="17" y="10"/>
                    <a:pt x="19" y="7"/>
                    <a:pt x="19" y="5"/>
                  </a:cubicBezTo>
                  <a:cubicBezTo>
                    <a:pt x="19" y="2"/>
                    <a:pt x="17" y="0"/>
                    <a:pt x="14"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grpSp>
      <p:grpSp>
        <p:nvGrpSpPr>
          <p:cNvPr id="191" name="Group 190">
            <a:extLst>
              <a:ext uri="{FF2B5EF4-FFF2-40B4-BE49-F238E27FC236}">
                <a16:creationId xmlns:a16="http://schemas.microsoft.com/office/drawing/2014/main" id="{4FDF13EE-E5EB-439E-BA8E-1AB511E33D7C}"/>
              </a:ext>
            </a:extLst>
          </p:cNvPr>
          <p:cNvGrpSpPr/>
          <p:nvPr/>
        </p:nvGrpSpPr>
        <p:grpSpPr>
          <a:xfrm>
            <a:off x="31179057" y="2599892"/>
            <a:ext cx="448235" cy="371195"/>
            <a:chOff x="3324225" y="200025"/>
            <a:chExt cx="508000" cy="420688"/>
          </a:xfrm>
          <a:solidFill>
            <a:schemeClr val="accent5">
              <a:lumMod val="50000"/>
            </a:schemeClr>
          </a:solidFill>
        </p:grpSpPr>
        <p:sp>
          <p:nvSpPr>
            <p:cNvPr id="192" name="Freeform 207">
              <a:extLst>
                <a:ext uri="{FF2B5EF4-FFF2-40B4-BE49-F238E27FC236}">
                  <a16:creationId xmlns:a16="http://schemas.microsoft.com/office/drawing/2014/main" id="{0F3D0618-AB7A-4610-9A1B-5F4EC8E47660}"/>
                </a:ext>
              </a:extLst>
            </p:cNvPr>
            <p:cNvSpPr>
              <a:spLocks noEditPoints="1"/>
            </p:cNvSpPr>
            <p:nvPr/>
          </p:nvSpPr>
          <p:spPr bwMode="auto">
            <a:xfrm>
              <a:off x="3324225" y="200025"/>
              <a:ext cx="508000" cy="420688"/>
            </a:xfrm>
            <a:custGeom>
              <a:avLst/>
              <a:gdLst>
                <a:gd name="T0" fmla="*/ 119 w 238"/>
                <a:gd name="T1" fmla="*/ 0 h 197"/>
                <a:gd name="T2" fmla="*/ 0 w 238"/>
                <a:gd name="T3" fmla="*/ 119 h 197"/>
                <a:gd name="T4" fmla="*/ 28 w 238"/>
                <a:gd name="T5" fmla="*/ 195 h 197"/>
                <a:gd name="T6" fmla="*/ 31 w 238"/>
                <a:gd name="T7" fmla="*/ 197 h 197"/>
                <a:gd name="T8" fmla="*/ 207 w 238"/>
                <a:gd name="T9" fmla="*/ 197 h 197"/>
                <a:gd name="T10" fmla="*/ 210 w 238"/>
                <a:gd name="T11" fmla="*/ 195 h 197"/>
                <a:gd name="T12" fmla="*/ 238 w 238"/>
                <a:gd name="T13" fmla="*/ 119 h 197"/>
                <a:gd name="T14" fmla="*/ 119 w 238"/>
                <a:gd name="T15" fmla="*/ 0 h 197"/>
                <a:gd name="T16" fmla="*/ 204 w 238"/>
                <a:gd name="T17" fmla="*/ 187 h 197"/>
                <a:gd name="T18" fmla="*/ 34 w 238"/>
                <a:gd name="T19" fmla="*/ 187 h 197"/>
                <a:gd name="T20" fmla="*/ 10 w 238"/>
                <a:gd name="T21" fmla="*/ 119 h 197"/>
                <a:gd name="T22" fmla="*/ 119 w 238"/>
                <a:gd name="T23" fmla="*/ 10 h 197"/>
                <a:gd name="T24" fmla="*/ 228 w 238"/>
                <a:gd name="T25" fmla="*/ 119 h 197"/>
                <a:gd name="T26" fmla="*/ 204 w 238"/>
                <a:gd name="T2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8" h="197">
                  <a:moveTo>
                    <a:pt x="119" y="0"/>
                  </a:moveTo>
                  <a:cubicBezTo>
                    <a:pt x="53" y="0"/>
                    <a:pt x="0" y="53"/>
                    <a:pt x="0" y="119"/>
                  </a:cubicBezTo>
                  <a:cubicBezTo>
                    <a:pt x="0" y="147"/>
                    <a:pt x="10" y="174"/>
                    <a:pt x="28" y="195"/>
                  </a:cubicBezTo>
                  <a:cubicBezTo>
                    <a:pt x="28" y="196"/>
                    <a:pt x="30" y="197"/>
                    <a:pt x="31" y="197"/>
                  </a:cubicBezTo>
                  <a:cubicBezTo>
                    <a:pt x="207" y="197"/>
                    <a:pt x="207" y="197"/>
                    <a:pt x="207" y="197"/>
                  </a:cubicBezTo>
                  <a:cubicBezTo>
                    <a:pt x="208" y="197"/>
                    <a:pt x="209" y="196"/>
                    <a:pt x="210" y="195"/>
                  </a:cubicBezTo>
                  <a:cubicBezTo>
                    <a:pt x="228" y="174"/>
                    <a:pt x="238" y="147"/>
                    <a:pt x="238" y="119"/>
                  </a:cubicBezTo>
                  <a:cubicBezTo>
                    <a:pt x="238" y="53"/>
                    <a:pt x="184" y="0"/>
                    <a:pt x="119" y="0"/>
                  </a:cubicBezTo>
                  <a:close/>
                  <a:moveTo>
                    <a:pt x="204" y="187"/>
                  </a:moveTo>
                  <a:cubicBezTo>
                    <a:pt x="34" y="187"/>
                    <a:pt x="34" y="187"/>
                    <a:pt x="34" y="187"/>
                  </a:cubicBezTo>
                  <a:cubicBezTo>
                    <a:pt x="18" y="168"/>
                    <a:pt x="10" y="144"/>
                    <a:pt x="10" y="119"/>
                  </a:cubicBezTo>
                  <a:cubicBezTo>
                    <a:pt x="10" y="59"/>
                    <a:pt x="59" y="10"/>
                    <a:pt x="119" y="10"/>
                  </a:cubicBezTo>
                  <a:cubicBezTo>
                    <a:pt x="179" y="10"/>
                    <a:pt x="228" y="59"/>
                    <a:pt x="228" y="119"/>
                  </a:cubicBezTo>
                  <a:cubicBezTo>
                    <a:pt x="228" y="144"/>
                    <a:pt x="220" y="168"/>
                    <a:pt x="204" y="18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193" name="Freeform 208">
              <a:extLst>
                <a:ext uri="{FF2B5EF4-FFF2-40B4-BE49-F238E27FC236}">
                  <a16:creationId xmlns:a16="http://schemas.microsoft.com/office/drawing/2014/main" id="{22825F59-7C6B-4835-9B4F-C79B82EA1F13}"/>
                </a:ext>
              </a:extLst>
            </p:cNvPr>
            <p:cNvSpPr>
              <a:spLocks noEditPoints="1"/>
            </p:cNvSpPr>
            <p:nvPr/>
          </p:nvSpPr>
          <p:spPr bwMode="auto">
            <a:xfrm>
              <a:off x="3533775" y="373063"/>
              <a:ext cx="184150" cy="182563"/>
            </a:xfrm>
            <a:custGeom>
              <a:avLst/>
              <a:gdLst>
                <a:gd name="T0" fmla="*/ 73 w 87"/>
                <a:gd name="T1" fmla="*/ 0 h 86"/>
                <a:gd name="T2" fmla="*/ 64 w 87"/>
                <a:gd name="T3" fmla="*/ 2 h 86"/>
                <a:gd name="T4" fmla="*/ 64 w 87"/>
                <a:gd name="T5" fmla="*/ 3 h 86"/>
                <a:gd name="T6" fmla="*/ 9 w 87"/>
                <a:gd name="T7" fmla="*/ 48 h 86"/>
                <a:gd name="T8" fmla="*/ 0 w 87"/>
                <a:gd name="T9" fmla="*/ 65 h 86"/>
                <a:gd name="T10" fmla="*/ 21 w 87"/>
                <a:gd name="T11" fmla="*/ 86 h 86"/>
                <a:gd name="T12" fmla="*/ 36 w 87"/>
                <a:gd name="T13" fmla="*/ 80 h 86"/>
                <a:gd name="T14" fmla="*/ 38 w 87"/>
                <a:gd name="T15" fmla="*/ 77 h 86"/>
                <a:gd name="T16" fmla="*/ 84 w 87"/>
                <a:gd name="T17" fmla="*/ 22 h 86"/>
                <a:gd name="T18" fmla="*/ 84 w 87"/>
                <a:gd name="T19" fmla="*/ 21 h 86"/>
                <a:gd name="T20" fmla="*/ 87 w 87"/>
                <a:gd name="T21" fmla="*/ 13 h 86"/>
                <a:gd name="T22" fmla="*/ 73 w 87"/>
                <a:gd name="T23" fmla="*/ 0 h 86"/>
                <a:gd name="T24" fmla="*/ 76 w 87"/>
                <a:gd name="T25" fmla="*/ 16 h 86"/>
                <a:gd name="T26" fmla="*/ 76 w 87"/>
                <a:gd name="T27" fmla="*/ 16 h 86"/>
                <a:gd name="T28" fmla="*/ 31 w 87"/>
                <a:gd name="T29" fmla="*/ 71 h 86"/>
                <a:gd name="T30" fmla="*/ 30 w 87"/>
                <a:gd name="T31" fmla="*/ 71 h 86"/>
                <a:gd name="T32" fmla="*/ 29 w 87"/>
                <a:gd name="T33" fmla="*/ 73 h 86"/>
                <a:gd name="T34" fmla="*/ 21 w 87"/>
                <a:gd name="T35" fmla="*/ 76 h 86"/>
                <a:gd name="T36" fmla="*/ 10 w 87"/>
                <a:gd name="T37" fmla="*/ 65 h 86"/>
                <a:gd name="T38" fmla="*/ 15 w 87"/>
                <a:gd name="T39" fmla="*/ 56 h 86"/>
                <a:gd name="T40" fmla="*/ 70 w 87"/>
                <a:gd name="T41" fmla="*/ 11 h 86"/>
                <a:gd name="T42" fmla="*/ 70 w 87"/>
                <a:gd name="T43" fmla="*/ 10 h 86"/>
                <a:gd name="T44" fmla="*/ 73 w 87"/>
                <a:gd name="T45" fmla="*/ 9 h 86"/>
                <a:gd name="T46" fmla="*/ 77 w 87"/>
                <a:gd name="T47" fmla="*/ 13 h 86"/>
                <a:gd name="T48" fmla="*/ 76 w 87"/>
                <a:gd name="T49" fmla="*/ 1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7" h="86">
                  <a:moveTo>
                    <a:pt x="73" y="0"/>
                  </a:moveTo>
                  <a:cubicBezTo>
                    <a:pt x="70" y="0"/>
                    <a:pt x="67" y="1"/>
                    <a:pt x="64" y="2"/>
                  </a:cubicBezTo>
                  <a:cubicBezTo>
                    <a:pt x="64" y="3"/>
                    <a:pt x="64" y="3"/>
                    <a:pt x="64" y="3"/>
                  </a:cubicBezTo>
                  <a:cubicBezTo>
                    <a:pt x="9" y="48"/>
                    <a:pt x="9" y="48"/>
                    <a:pt x="9" y="48"/>
                  </a:cubicBezTo>
                  <a:cubicBezTo>
                    <a:pt x="3" y="52"/>
                    <a:pt x="0" y="58"/>
                    <a:pt x="0" y="65"/>
                  </a:cubicBezTo>
                  <a:cubicBezTo>
                    <a:pt x="0" y="77"/>
                    <a:pt x="9" y="86"/>
                    <a:pt x="21" y="86"/>
                  </a:cubicBezTo>
                  <a:cubicBezTo>
                    <a:pt x="26" y="86"/>
                    <a:pt x="32" y="84"/>
                    <a:pt x="36" y="80"/>
                  </a:cubicBezTo>
                  <a:cubicBezTo>
                    <a:pt x="37" y="79"/>
                    <a:pt x="38" y="78"/>
                    <a:pt x="38" y="77"/>
                  </a:cubicBezTo>
                  <a:cubicBezTo>
                    <a:pt x="84" y="22"/>
                    <a:pt x="84" y="22"/>
                    <a:pt x="84" y="22"/>
                  </a:cubicBezTo>
                  <a:cubicBezTo>
                    <a:pt x="84" y="22"/>
                    <a:pt x="84" y="22"/>
                    <a:pt x="84" y="21"/>
                  </a:cubicBezTo>
                  <a:cubicBezTo>
                    <a:pt x="86" y="19"/>
                    <a:pt x="87" y="16"/>
                    <a:pt x="87" y="13"/>
                  </a:cubicBezTo>
                  <a:cubicBezTo>
                    <a:pt x="87" y="6"/>
                    <a:pt x="81" y="0"/>
                    <a:pt x="73" y="0"/>
                  </a:cubicBezTo>
                  <a:close/>
                  <a:moveTo>
                    <a:pt x="76" y="16"/>
                  </a:moveTo>
                  <a:cubicBezTo>
                    <a:pt x="76" y="16"/>
                    <a:pt x="76" y="16"/>
                    <a:pt x="76" y="16"/>
                  </a:cubicBezTo>
                  <a:cubicBezTo>
                    <a:pt x="31" y="71"/>
                    <a:pt x="31" y="71"/>
                    <a:pt x="31" y="71"/>
                  </a:cubicBezTo>
                  <a:cubicBezTo>
                    <a:pt x="31" y="71"/>
                    <a:pt x="30" y="71"/>
                    <a:pt x="30" y="71"/>
                  </a:cubicBezTo>
                  <a:cubicBezTo>
                    <a:pt x="30" y="72"/>
                    <a:pt x="29" y="73"/>
                    <a:pt x="29" y="73"/>
                  </a:cubicBezTo>
                  <a:cubicBezTo>
                    <a:pt x="27" y="75"/>
                    <a:pt x="24" y="76"/>
                    <a:pt x="21" y="76"/>
                  </a:cubicBezTo>
                  <a:cubicBezTo>
                    <a:pt x="15" y="76"/>
                    <a:pt x="10" y="71"/>
                    <a:pt x="10" y="65"/>
                  </a:cubicBezTo>
                  <a:cubicBezTo>
                    <a:pt x="10" y="62"/>
                    <a:pt x="12" y="58"/>
                    <a:pt x="15" y="56"/>
                  </a:cubicBezTo>
                  <a:cubicBezTo>
                    <a:pt x="70" y="11"/>
                    <a:pt x="70" y="11"/>
                    <a:pt x="70" y="11"/>
                  </a:cubicBezTo>
                  <a:cubicBezTo>
                    <a:pt x="70" y="10"/>
                    <a:pt x="70" y="10"/>
                    <a:pt x="70" y="10"/>
                  </a:cubicBezTo>
                  <a:cubicBezTo>
                    <a:pt x="71" y="10"/>
                    <a:pt x="72" y="9"/>
                    <a:pt x="73" y="9"/>
                  </a:cubicBezTo>
                  <a:cubicBezTo>
                    <a:pt x="75" y="9"/>
                    <a:pt x="77" y="11"/>
                    <a:pt x="77" y="13"/>
                  </a:cubicBezTo>
                  <a:cubicBezTo>
                    <a:pt x="77" y="14"/>
                    <a:pt x="77" y="15"/>
                    <a:pt x="76" y="1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194" name="Freeform 209">
              <a:extLst>
                <a:ext uri="{FF2B5EF4-FFF2-40B4-BE49-F238E27FC236}">
                  <a16:creationId xmlns:a16="http://schemas.microsoft.com/office/drawing/2014/main" id="{99688DAF-E0E7-4943-A266-1F5092339DF3}"/>
                </a:ext>
              </a:extLst>
            </p:cNvPr>
            <p:cNvSpPr>
              <a:spLocks/>
            </p:cNvSpPr>
            <p:nvPr/>
          </p:nvSpPr>
          <p:spPr bwMode="auto">
            <a:xfrm>
              <a:off x="3378200" y="447675"/>
              <a:ext cx="38100" cy="19050"/>
            </a:xfrm>
            <a:custGeom>
              <a:avLst/>
              <a:gdLst>
                <a:gd name="T0" fmla="*/ 13 w 18"/>
                <a:gd name="T1" fmla="*/ 0 h 9"/>
                <a:gd name="T2" fmla="*/ 4 w 18"/>
                <a:gd name="T3" fmla="*/ 0 h 9"/>
                <a:gd name="T4" fmla="*/ 0 w 18"/>
                <a:gd name="T5" fmla="*/ 4 h 9"/>
                <a:gd name="T6" fmla="*/ 4 w 18"/>
                <a:gd name="T7" fmla="*/ 9 h 9"/>
                <a:gd name="T8" fmla="*/ 13 w 18"/>
                <a:gd name="T9" fmla="*/ 9 h 9"/>
                <a:gd name="T10" fmla="*/ 18 w 18"/>
                <a:gd name="T11" fmla="*/ 4 h 9"/>
                <a:gd name="T12" fmla="*/ 13 w 18"/>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8" h="9">
                  <a:moveTo>
                    <a:pt x="13" y="0"/>
                  </a:moveTo>
                  <a:cubicBezTo>
                    <a:pt x="4" y="0"/>
                    <a:pt x="4" y="0"/>
                    <a:pt x="4" y="0"/>
                  </a:cubicBezTo>
                  <a:cubicBezTo>
                    <a:pt x="2" y="0"/>
                    <a:pt x="0" y="2"/>
                    <a:pt x="0" y="4"/>
                  </a:cubicBezTo>
                  <a:cubicBezTo>
                    <a:pt x="0" y="7"/>
                    <a:pt x="2" y="9"/>
                    <a:pt x="4" y="9"/>
                  </a:cubicBezTo>
                  <a:cubicBezTo>
                    <a:pt x="13" y="9"/>
                    <a:pt x="13" y="9"/>
                    <a:pt x="13" y="9"/>
                  </a:cubicBezTo>
                  <a:cubicBezTo>
                    <a:pt x="16" y="9"/>
                    <a:pt x="18" y="7"/>
                    <a:pt x="18" y="4"/>
                  </a:cubicBezTo>
                  <a:cubicBezTo>
                    <a:pt x="18" y="2"/>
                    <a:pt x="16" y="0"/>
                    <a:pt x="13"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195" name="Freeform 210">
              <a:extLst>
                <a:ext uri="{FF2B5EF4-FFF2-40B4-BE49-F238E27FC236}">
                  <a16:creationId xmlns:a16="http://schemas.microsoft.com/office/drawing/2014/main" id="{9A96C163-6185-406E-8F87-6FF6D608FFDA}"/>
                </a:ext>
              </a:extLst>
            </p:cNvPr>
            <p:cNvSpPr>
              <a:spLocks/>
            </p:cNvSpPr>
            <p:nvPr/>
          </p:nvSpPr>
          <p:spPr bwMode="auto">
            <a:xfrm>
              <a:off x="3425825" y="311150"/>
              <a:ext cx="36513" cy="36513"/>
            </a:xfrm>
            <a:custGeom>
              <a:avLst/>
              <a:gdLst>
                <a:gd name="T0" fmla="*/ 9 w 17"/>
                <a:gd name="T1" fmla="*/ 2 h 17"/>
                <a:gd name="T2" fmla="*/ 2 w 17"/>
                <a:gd name="T3" fmla="*/ 2 h 17"/>
                <a:gd name="T4" fmla="*/ 2 w 17"/>
                <a:gd name="T5" fmla="*/ 9 h 17"/>
                <a:gd name="T6" fmla="*/ 9 w 17"/>
                <a:gd name="T7" fmla="*/ 15 h 17"/>
                <a:gd name="T8" fmla="*/ 12 w 17"/>
                <a:gd name="T9" fmla="*/ 17 h 17"/>
                <a:gd name="T10" fmla="*/ 15 w 17"/>
                <a:gd name="T11" fmla="*/ 15 h 17"/>
                <a:gd name="T12" fmla="*/ 15 w 17"/>
                <a:gd name="T13" fmla="*/ 8 h 17"/>
                <a:gd name="T14" fmla="*/ 9 w 17"/>
                <a:gd name="T15" fmla="*/ 2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7">
                  <a:moveTo>
                    <a:pt x="9" y="2"/>
                  </a:moveTo>
                  <a:cubicBezTo>
                    <a:pt x="7" y="0"/>
                    <a:pt x="4" y="0"/>
                    <a:pt x="2" y="2"/>
                  </a:cubicBezTo>
                  <a:cubicBezTo>
                    <a:pt x="0" y="4"/>
                    <a:pt x="0" y="7"/>
                    <a:pt x="2" y="9"/>
                  </a:cubicBezTo>
                  <a:cubicBezTo>
                    <a:pt x="9" y="15"/>
                    <a:pt x="9" y="15"/>
                    <a:pt x="9" y="15"/>
                  </a:cubicBezTo>
                  <a:cubicBezTo>
                    <a:pt x="10" y="16"/>
                    <a:pt x="11" y="17"/>
                    <a:pt x="12" y="17"/>
                  </a:cubicBezTo>
                  <a:cubicBezTo>
                    <a:pt x="13" y="17"/>
                    <a:pt x="14" y="16"/>
                    <a:pt x="15" y="15"/>
                  </a:cubicBezTo>
                  <a:cubicBezTo>
                    <a:pt x="17" y="13"/>
                    <a:pt x="17" y="10"/>
                    <a:pt x="15" y="8"/>
                  </a:cubicBezTo>
                  <a:lnTo>
                    <a:pt x="9"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196" name="Freeform 211">
              <a:extLst>
                <a:ext uri="{FF2B5EF4-FFF2-40B4-BE49-F238E27FC236}">
                  <a16:creationId xmlns:a16="http://schemas.microsoft.com/office/drawing/2014/main" id="{AB4C42B1-68E9-420F-991C-B3737BAACB94}"/>
                </a:ext>
              </a:extLst>
            </p:cNvPr>
            <p:cNvSpPr>
              <a:spLocks/>
            </p:cNvSpPr>
            <p:nvPr/>
          </p:nvSpPr>
          <p:spPr bwMode="auto">
            <a:xfrm>
              <a:off x="3568700" y="250825"/>
              <a:ext cx="22225" cy="38100"/>
            </a:xfrm>
            <a:custGeom>
              <a:avLst/>
              <a:gdLst>
                <a:gd name="T0" fmla="*/ 5 w 10"/>
                <a:gd name="T1" fmla="*/ 18 h 18"/>
                <a:gd name="T2" fmla="*/ 10 w 10"/>
                <a:gd name="T3" fmla="*/ 14 h 18"/>
                <a:gd name="T4" fmla="*/ 10 w 10"/>
                <a:gd name="T5" fmla="*/ 5 h 18"/>
                <a:gd name="T6" fmla="*/ 5 w 10"/>
                <a:gd name="T7" fmla="*/ 0 h 18"/>
                <a:gd name="T8" fmla="*/ 0 w 10"/>
                <a:gd name="T9" fmla="*/ 5 h 18"/>
                <a:gd name="T10" fmla="*/ 0 w 10"/>
                <a:gd name="T11" fmla="*/ 14 h 18"/>
                <a:gd name="T12" fmla="*/ 5 w 10"/>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0" h="18">
                  <a:moveTo>
                    <a:pt x="5" y="18"/>
                  </a:moveTo>
                  <a:cubicBezTo>
                    <a:pt x="8" y="18"/>
                    <a:pt x="10" y="16"/>
                    <a:pt x="10" y="14"/>
                  </a:cubicBezTo>
                  <a:cubicBezTo>
                    <a:pt x="10" y="5"/>
                    <a:pt x="10" y="5"/>
                    <a:pt x="10" y="5"/>
                  </a:cubicBezTo>
                  <a:cubicBezTo>
                    <a:pt x="10" y="2"/>
                    <a:pt x="8" y="0"/>
                    <a:pt x="5" y="0"/>
                  </a:cubicBezTo>
                  <a:cubicBezTo>
                    <a:pt x="2" y="0"/>
                    <a:pt x="0" y="2"/>
                    <a:pt x="0" y="5"/>
                  </a:cubicBezTo>
                  <a:cubicBezTo>
                    <a:pt x="0" y="14"/>
                    <a:pt x="0" y="14"/>
                    <a:pt x="0" y="14"/>
                  </a:cubicBezTo>
                  <a:cubicBezTo>
                    <a:pt x="0" y="16"/>
                    <a:pt x="2" y="18"/>
                    <a:pt x="5" y="1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197" name="Freeform 212">
              <a:extLst>
                <a:ext uri="{FF2B5EF4-FFF2-40B4-BE49-F238E27FC236}">
                  <a16:creationId xmlns:a16="http://schemas.microsoft.com/office/drawing/2014/main" id="{52759CEE-4B43-4F7C-8962-2412B721A6EC}"/>
                </a:ext>
              </a:extLst>
            </p:cNvPr>
            <p:cNvSpPr>
              <a:spLocks/>
            </p:cNvSpPr>
            <p:nvPr/>
          </p:nvSpPr>
          <p:spPr bwMode="auto">
            <a:xfrm>
              <a:off x="3695700" y="311150"/>
              <a:ext cx="36513" cy="36513"/>
            </a:xfrm>
            <a:custGeom>
              <a:avLst/>
              <a:gdLst>
                <a:gd name="T0" fmla="*/ 8 w 17"/>
                <a:gd name="T1" fmla="*/ 2 h 17"/>
                <a:gd name="T2" fmla="*/ 2 w 17"/>
                <a:gd name="T3" fmla="*/ 8 h 17"/>
                <a:gd name="T4" fmla="*/ 2 w 17"/>
                <a:gd name="T5" fmla="*/ 15 h 17"/>
                <a:gd name="T6" fmla="*/ 5 w 17"/>
                <a:gd name="T7" fmla="*/ 17 h 17"/>
                <a:gd name="T8" fmla="*/ 9 w 17"/>
                <a:gd name="T9" fmla="*/ 15 h 17"/>
                <a:gd name="T10" fmla="*/ 15 w 17"/>
                <a:gd name="T11" fmla="*/ 9 h 17"/>
                <a:gd name="T12" fmla="*/ 15 w 17"/>
                <a:gd name="T13" fmla="*/ 2 h 17"/>
                <a:gd name="T14" fmla="*/ 8 w 17"/>
                <a:gd name="T15" fmla="*/ 2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7">
                  <a:moveTo>
                    <a:pt x="8" y="2"/>
                  </a:moveTo>
                  <a:cubicBezTo>
                    <a:pt x="2" y="8"/>
                    <a:pt x="2" y="8"/>
                    <a:pt x="2" y="8"/>
                  </a:cubicBezTo>
                  <a:cubicBezTo>
                    <a:pt x="0" y="10"/>
                    <a:pt x="0" y="13"/>
                    <a:pt x="2" y="15"/>
                  </a:cubicBezTo>
                  <a:cubicBezTo>
                    <a:pt x="3" y="16"/>
                    <a:pt x="4" y="17"/>
                    <a:pt x="5" y="17"/>
                  </a:cubicBezTo>
                  <a:cubicBezTo>
                    <a:pt x="6" y="17"/>
                    <a:pt x="8" y="16"/>
                    <a:pt x="9" y="15"/>
                  </a:cubicBezTo>
                  <a:cubicBezTo>
                    <a:pt x="15" y="9"/>
                    <a:pt x="15" y="9"/>
                    <a:pt x="15" y="9"/>
                  </a:cubicBezTo>
                  <a:cubicBezTo>
                    <a:pt x="17" y="7"/>
                    <a:pt x="17" y="4"/>
                    <a:pt x="15" y="2"/>
                  </a:cubicBezTo>
                  <a:cubicBezTo>
                    <a:pt x="13" y="0"/>
                    <a:pt x="10" y="0"/>
                    <a:pt x="8" y="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198" name="Freeform 213">
              <a:extLst>
                <a:ext uri="{FF2B5EF4-FFF2-40B4-BE49-F238E27FC236}">
                  <a16:creationId xmlns:a16="http://schemas.microsoft.com/office/drawing/2014/main" id="{3032D896-17B8-4F9D-A788-F0A419C7A440}"/>
                </a:ext>
              </a:extLst>
            </p:cNvPr>
            <p:cNvSpPr>
              <a:spLocks/>
            </p:cNvSpPr>
            <p:nvPr/>
          </p:nvSpPr>
          <p:spPr bwMode="auto">
            <a:xfrm>
              <a:off x="3738563" y="447675"/>
              <a:ext cx="39688" cy="19050"/>
            </a:xfrm>
            <a:custGeom>
              <a:avLst/>
              <a:gdLst>
                <a:gd name="T0" fmla="*/ 14 w 19"/>
                <a:gd name="T1" fmla="*/ 0 h 9"/>
                <a:gd name="T2" fmla="*/ 5 w 19"/>
                <a:gd name="T3" fmla="*/ 0 h 9"/>
                <a:gd name="T4" fmla="*/ 0 w 19"/>
                <a:gd name="T5" fmla="*/ 4 h 9"/>
                <a:gd name="T6" fmla="*/ 5 w 19"/>
                <a:gd name="T7" fmla="*/ 9 h 9"/>
                <a:gd name="T8" fmla="*/ 14 w 19"/>
                <a:gd name="T9" fmla="*/ 9 h 9"/>
                <a:gd name="T10" fmla="*/ 19 w 19"/>
                <a:gd name="T11" fmla="*/ 4 h 9"/>
                <a:gd name="T12" fmla="*/ 14 w 19"/>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9" h="9">
                  <a:moveTo>
                    <a:pt x="14" y="0"/>
                  </a:moveTo>
                  <a:cubicBezTo>
                    <a:pt x="5" y="0"/>
                    <a:pt x="5" y="0"/>
                    <a:pt x="5" y="0"/>
                  </a:cubicBezTo>
                  <a:cubicBezTo>
                    <a:pt x="2" y="0"/>
                    <a:pt x="0" y="2"/>
                    <a:pt x="0" y="4"/>
                  </a:cubicBezTo>
                  <a:cubicBezTo>
                    <a:pt x="0" y="7"/>
                    <a:pt x="2" y="9"/>
                    <a:pt x="5" y="9"/>
                  </a:cubicBezTo>
                  <a:cubicBezTo>
                    <a:pt x="14" y="9"/>
                    <a:pt x="14" y="9"/>
                    <a:pt x="14" y="9"/>
                  </a:cubicBezTo>
                  <a:cubicBezTo>
                    <a:pt x="17" y="9"/>
                    <a:pt x="19" y="7"/>
                    <a:pt x="19" y="4"/>
                  </a:cubicBezTo>
                  <a:cubicBezTo>
                    <a:pt x="19" y="2"/>
                    <a:pt x="17" y="0"/>
                    <a:pt x="14"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grpSp>
      <p:grpSp>
        <p:nvGrpSpPr>
          <p:cNvPr id="199" name="Group 198">
            <a:extLst>
              <a:ext uri="{FF2B5EF4-FFF2-40B4-BE49-F238E27FC236}">
                <a16:creationId xmlns:a16="http://schemas.microsoft.com/office/drawing/2014/main" id="{01658235-D74C-4D39-AFFF-CD2AA63829B9}"/>
              </a:ext>
            </a:extLst>
          </p:cNvPr>
          <p:cNvGrpSpPr/>
          <p:nvPr/>
        </p:nvGrpSpPr>
        <p:grpSpPr>
          <a:xfrm>
            <a:off x="1919914" y="9613844"/>
            <a:ext cx="449636" cy="372596"/>
            <a:chOff x="4953000" y="152400"/>
            <a:chExt cx="509588" cy="422275"/>
          </a:xfrm>
          <a:solidFill>
            <a:schemeClr val="accent5">
              <a:lumMod val="50000"/>
            </a:schemeClr>
          </a:solidFill>
        </p:grpSpPr>
        <p:sp>
          <p:nvSpPr>
            <p:cNvPr id="200" name="Freeform 179">
              <a:extLst>
                <a:ext uri="{FF2B5EF4-FFF2-40B4-BE49-F238E27FC236}">
                  <a16:creationId xmlns:a16="http://schemas.microsoft.com/office/drawing/2014/main" id="{8F169425-282E-4D8C-B443-741CE45D58B2}"/>
                </a:ext>
              </a:extLst>
            </p:cNvPr>
            <p:cNvSpPr>
              <a:spLocks/>
            </p:cNvSpPr>
            <p:nvPr/>
          </p:nvSpPr>
          <p:spPr bwMode="auto">
            <a:xfrm>
              <a:off x="5011738" y="312738"/>
              <a:ext cx="144463" cy="19050"/>
            </a:xfrm>
            <a:custGeom>
              <a:avLst/>
              <a:gdLst>
                <a:gd name="T0" fmla="*/ 62 w 67"/>
                <a:gd name="T1" fmla="*/ 0 h 9"/>
                <a:gd name="T2" fmla="*/ 5 w 67"/>
                <a:gd name="T3" fmla="*/ 0 h 9"/>
                <a:gd name="T4" fmla="*/ 0 w 67"/>
                <a:gd name="T5" fmla="*/ 4 h 9"/>
                <a:gd name="T6" fmla="*/ 5 w 67"/>
                <a:gd name="T7" fmla="*/ 9 h 9"/>
                <a:gd name="T8" fmla="*/ 62 w 67"/>
                <a:gd name="T9" fmla="*/ 9 h 9"/>
                <a:gd name="T10" fmla="*/ 67 w 67"/>
                <a:gd name="T11" fmla="*/ 4 h 9"/>
                <a:gd name="T12" fmla="*/ 62 w 67"/>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67" h="9">
                  <a:moveTo>
                    <a:pt x="62" y="0"/>
                  </a:moveTo>
                  <a:cubicBezTo>
                    <a:pt x="5" y="0"/>
                    <a:pt x="5" y="0"/>
                    <a:pt x="5" y="0"/>
                  </a:cubicBezTo>
                  <a:cubicBezTo>
                    <a:pt x="3" y="0"/>
                    <a:pt x="0" y="2"/>
                    <a:pt x="0" y="4"/>
                  </a:cubicBezTo>
                  <a:cubicBezTo>
                    <a:pt x="0" y="7"/>
                    <a:pt x="3" y="9"/>
                    <a:pt x="5" y="9"/>
                  </a:cubicBezTo>
                  <a:cubicBezTo>
                    <a:pt x="62" y="9"/>
                    <a:pt x="62" y="9"/>
                    <a:pt x="62" y="9"/>
                  </a:cubicBezTo>
                  <a:cubicBezTo>
                    <a:pt x="65" y="9"/>
                    <a:pt x="67" y="7"/>
                    <a:pt x="67" y="4"/>
                  </a:cubicBezTo>
                  <a:cubicBezTo>
                    <a:pt x="67" y="2"/>
                    <a:pt x="65" y="0"/>
                    <a:pt x="62"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201" name="Freeform 180">
              <a:extLst>
                <a:ext uri="{FF2B5EF4-FFF2-40B4-BE49-F238E27FC236}">
                  <a16:creationId xmlns:a16="http://schemas.microsoft.com/office/drawing/2014/main" id="{BF1A8F9A-9854-4A01-851D-731504C65099}"/>
                </a:ext>
              </a:extLst>
            </p:cNvPr>
            <p:cNvSpPr>
              <a:spLocks/>
            </p:cNvSpPr>
            <p:nvPr/>
          </p:nvSpPr>
          <p:spPr bwMode="auto">
            <a:xfrm>
              <a:off x="5011738" y="371475"/>
              <a:ext cx="144463" cy="22225"/>
            </a:xfrm>
            <a:custGeom>
              <a:avLst/>
              <a:gdLst>
                <a:gd name="T0" fmla="*/ 62 w 67"/>
                <a:gd name="T1" fmla="*/ 0 h 10"/>
                <a:gd name="T2" fmla="*/ 5 w 67"/>
                <a:gd name="T3" fmla="*/ 0 h 10"/>
                <a:gd name="T4" fmla="*/ 0 w 67"/>
                <a:gd name="T5" fmla="*/ 5 h 10"/>
                <a:gd name="T6" fmla="*/ 5 w 67"/>
                <a:gd name="T7" fmla="*/ 10 h 10"/>
                <a:gd name="T8" fmla="*/ 62 w 67"/>
                <a:gd name="T9" fmla="*/ 10 h 10"/>
                <a:gd name="T10" fmla="*/ 67 w 67"/>
                <a:gd name="T11" fmla="*/ 5 h 10"/>
                <a:gd name="T12" fmla="*/ 62 w 67"/>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67" h="10">
                  <a:moveTo>
                    <a:pt x="62" y="0"/>
                  </a:moveTo>
                  <a:cubicBezTo>
                    <a:pt x="5" y="0"/>
                    <a:pt x="5" y="0"/>
                    <a:pt x="5" y="0"/>
                  </a:cubicBezTo>
                  <a:cubicBezTo>
                    <a:pt x="3" y="0"/>
                    <a:pt x="0" y="3"/>
                    <a:pt x="0" y="5"/>
                  </a:cubicBezTo>
                  <a:cubicBezTo>
                    <a:pt x="0" y="8"/>
                    <a:pt x="3" y="10"/>
                    <a:pt x="5" y="10"/>
                  </a:cubicBezTo>
                  <a:cubicBezTo>
                    <a:pt x="62" y="10"/>
                    <a:pt x="62" y="10"/>
                    <a:pt x="62" y="10"/>
                  </a:cubicBezTo>
                  <a:cubicBezTo>
                    <a:pt x="65" y="10"/>
                    <a:pt x="67" y="8"/>
                    <a:pt x="67" y="5"/>
                  </a:cubicBezTo>
                  <a:cubicBezTo>
                    <a:pt x="67" y="3"/>
                    <a:pt x="65" y="0"/>
                    <a:pt x="62"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202" name="Freeform 181">
              <a:extLst>
                <a:ext uri="{FF2B5EF4-FFF2-40B4-BE49-F238E27FC236}">
                  <a16:creationId xmlns:a16="http://schemas.microsoft.com/office/drawing/2014/main" id="{EF2A4A64-7B26-4272-9C92-57740AB6AB47}"/>
                </a:ext>
              </a:extLst>
            </p:cNvPr>
            <p:cNvSpPr>
              <a:spLocks/>
            </p:cNvSpPr>
            <p:nvPr/>
          </p:nvSpPr>
          <p:spPr bwMode="auto">
            <a:xfrm>
              <a:off x="5011738" y="431800"/>
              <a:ext cx="144463" cy="22225"/>
            </a:xfrm>
            <a:custGeom>
              <a:avLst/>
              <a:gdLst>
                <a:gd name="T0" fmla="*/ 62 w 67"/>
                <a:gd name="T1" fmla="*/ 0 h 10"/>
                <a:gd name="T2" fmla="*/ 5 w 67"/>
                <a:gd name="T3" fmla="*/ 0 h 10"/>
                <a:gd name="T4" fmla="*/ 0 w 67"/>
                <a:gd name="T5" fmla="*/ 5 h 10"/>
                <a:gd name="T6" fmla="*/ 5 w 67"/>
                <a:gd name="T7" fmla="*/ 10 h 10"/>
                <a:gd name="T8" fmla="*/ 62 w 67"/>
                <a:gd name="T9" fmla="*/ 10 h 10"/>
                <a:gd name="T10" fmla="*/ 67 w 67"/>
                <a:gd name="T11" fmla="*/ 5 h 10"/>
                <a:gd name="T12" fmla="*/ 62 w 67"/>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67" h="10">
                  <a:moveTo>
                    <a:pt x="62" y="0"/>
                  </a:moveTo>
                  <a:cubicBezTo>
                    <a:pt x="5" y="0"/>
                    <a:pt x="5" y="0"/>
                    <a:pt x="5" y="0"/>
                  </a:cubicBezTo>
                  <a:cubicBezTo>
                    <a:pt x="3" y="0"/>
                    <a:pt x="0" y="2"/>
                    <a:pt x="0" y="5"/>
                  </a:cubicBezTo>
                  <a:cubicBezTo>
                    <a:pt x="0" y="7"/>
                    <a:pt x="3" y="10"/>
                    <a:pt x="5" y="10"/>
                  </a:cubicBezTo>
                  <a:cubicBezTo>
                    <a:pt x="62" y="10"/>
                    <a:pt x="62" y="10"/>
                    <a:pt x="62" y="10"/>
                  </a:cubicBezTo>
                  <a:cubicBezTo>
                    <a:pt x="65" y="10"/>
                    <a:pt x="67" y="7"/>
                    <a:pt x="67" y="5"/>
                  </a:cubicBezTo>
                  <a:cubicBezTo>
                    <a:pt x="67" y="2"/>
                    <a:pt x="65" y="0"/>
                    <a:pt x="62"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203" name="Freeform 182">
              <a:extLst>
                <a:ext uri="{FF2B5EF4-FFF2-40B4-BE49-F238E27FC236}">
                  <a16:creationId xmlns:a16="http://schemas.microsoft.com/office/drawing/2014/main" id="{5B24D7FD-3FEF-4672-8759-661E08DE55F5}"/>
                </a:ext>
              </a:extLst>
            </p:cNvPr>
            <p:cNvSpPr>
              <a:spLocks noEditPoints="1"/>
            </p:cNvSpPr>
            <p:nvPr/>
          </p:nvSpPr>
          <p:spPr bwMode="auto">
            <a:xfrm>
              <a:off x="4953000" y="152400"/>
              <a:ext cx="509588" cy="422275"/>
            </a:xfrm>
            <a:custGeom>
              <a:avLst/>
              <a:gdLst>
                <a:gd name="T0" fmla="*/ 205 w 235"/>
                <a:gd name="T1" fmla="*/ 25 h 195"/>
                <a:gd name="T2" fmla="*/ 205 w 235"/>
                <a:gd name="T3" fmla="*/ 8 h 195"/>
                <a:gd name="T4" fmla="*/ 202 w 235"/>
                <a:gd name="T5" fmla="*/ 2 h 195"/>
                <a:gd name="T6" fmla="*/ 197 w 235"/>
                <a:gd name="T7" fmla="*/ 0 h 195"/>
                <a:gd name="T8" fmla="*/ 151 w 235"/>
                <a:gd name="T9" fmla="*/ 0 h 195"/>
                <a:gd name="T10" fmla="*/ 143 w 235"/>
                <a:gd name="T11" fmla="*/ 8 h 195"/>
                <a:gd name="T12" fmla="*/ 143 w 235"/>
                <a:gd name="T13" fmla="*/ 24 h 195"/>
                <a:gd name="T14" fmla="*/ 117 w 235"/>
                <a:gd name="T15" fmla="*/ 34 h 195"/>
                <a:gd name="T16" fmla="*/ 61 w 235"/>
                <a:gd name="T17" fmla="*/ 22 h 195"/>
                <a:gd name="T18" fmla="*/ 0 w 235"/>
                <a:gd name="T19" fmla="*/ 43 h 195"/>
                <a:gd name="T20" fmla="*/ 0 w 235"/>
                <a:gd name="T21" fmla="*/ 190 h 195"/>
                <a:gd name="T22" fmla="*/ 2 w 235"/>
                <a:gd name="T23" fmla="*/ 194 h 195"/>
                <a:gd name="T24" fmla="*/ 5 w 235"/>
                <a:gd name="T25" fmla="*/ 195 h 195"/>
                <a:gd name="T26" fmla="*/ 6 w 235"/>
                <a:gd name="T27" fmla="*/ 195 h 195"/>
                <a:gd name="T28" fmla="*/ 117 w 235"/>
                <a:gd name="T29" fmla="*/ 195 h 195"/>
                <a:gd name="T30" fmla="*/ 117 w 235"/>
                <a:gd name="T31" fmla="*/ 195 h 195"/>
                <a:gd name="T32" fmla="*/ 118 w 235"/>
                <a:gd name="T33" fmla="*/ 195 h 195"/>
                <a:gd name="T34" fmla="*/ 229 w 235"/>
                <a:gd name="T35" fmla="*/ 195 h 195"/>
                <a:gd name="T36" fmla="*/ 230 w 235"/>
                <a:gd name="T37" fmla="*/ 195 h 195"/>
                <a:gd name="T38" fmla="*/ 233 w 235"/>
                <a:gd name="T39" fmla="*/ 194 h 195"/>
                <a:gd name="T40" fmla="*/ 235 w 235"/>
                <a:gd name="T41" fmla="*/ 190 h 195"/>
                <a:gd name="T42" fmla="*/ 235 w 235"/>
                <a:gd name="T43" fmla="*/ 43 h 195"/>
                <a:gd name="T44" fmla="*/ 205 w 235"/>
                <a:gd name="T45" fmla="*/ 25 h 195"/>
                <a:gd name="T46" fmla="*/ 113 w 235"/>
                <a:gd name="T47" fmla="*/ 184 h 195"/>
                <a:gd name="T48" fmla="*/ 61 w 235"/>
                <a:gd name="T49" fmla="*/ 181 h 195"/>
                <a:gd name="T50" fmla="*/ 10 w 235"/>
                <a:gd name="T51" fmla="*/ 184 h 195"/>
                <a:gd name="T52" fmla="*/ 10 w 235"/>
                <a:gd name="T53" fmla="*/ 43 h 195"/>
                <a:gd name="T54" fmla="*/ 61 w 235"/>
                <a:gd name="T55" fmla="*/ 31 h 195"/>
                <a:gd name="T56" fmla="*/ 113 w 235"/>
                <a:gd name="T57" fmla="*/ 43 h 195"/>
                <a:gd name="T58" fmla="*/ 113 w 235"/>
                <a:gd name="T59" fmla="*/ 184 h 195"/>
                <a:gd name="T60" fmla="*/ 153 w 235"/>
                <a:gd name="T61" fmla="*/ 9 h 195"/>
                <a:gd name="T62" fmla="*/ 195 w 235"/>
                <a:gd name="T63" fmla="*/ 9 h 195"/>
                <a:gd name="T64" fmla="*/ 195 w 235"/>
                <a:gd name="T65" fmla="*/ 122 h 195"/>
                <a:gd name="T66" fmla="*/ 174 w 235"/>
                <a:gd name="T67" fmla="*/ 101 h 195"/>
                <a:gd name="T68" fmla="*/ 153 w 235"/>
                <a:gd name="T69" fmla="*/ 122 h 195"/>
                <a:gd name="T70" fmla="*/ 153 w 235"/>
                <a:gd name="T71" fmla="*/ 9 h 195"/>
                <a:gd name="T72" fmla="*/ 225 w 235"/>
                <a:gd name="T73" fmla="*/ 184 h 195"/>
                <a:gd name="T74" fmla="*/ 122 w 235"/>
                <a:gd name="T75" fmla="*/ 184 h 195"/>
                <a:gd name="T76" fmla="*/ 122 w 235"/>
                <a:gd name="T77" fmla="*/ 43 h 195"/>
                <a:gd name="T78" fmla="*/ 143 w 235"/>
                <a:gd name="T79" fmla="*/ 34 h 195"/>
                <a:gd name="T80" fmla="*/ 143 w 235"/>
                <a:gd name="T81" fmla="*/ 125 h 195"/>
                <a:gd name="T82" fmla="*/ 148 w 235"/>
                <a:gd name="T83" fmla="*/ 133 h 195"/>
                <a:gd name="T84" fmla="*/ 151 w 235"/>
                <a:gd name="T85" fmla="*/ 133 h 195"/>
                <a:gd name="T86" fmla="*/ 157 w 235"/>
                <a:gd name="T87" fmla="*/ 131 h 195"/>
                <a:gd name="T88" fmla="*/ 174 w 235"/>
                <a:gd name="T89" fmla="*/ 114 h 195"/>
                <a:gd name="T90" fmla="*/ 191 w 235"/>
                <a:gd name="T91" fmla="*/ 131 h 195"/>
                <a:gd name="T92" fmla="*/ 200 w 235"/>
                <a:gd name="T93" fmla="*/ 133 h 195"/>
                <a:gd name="T94" fmla="*/ 202 w 235"/>
                <a:gd name="T95" fmla="*/ 131 h 195"/>
                <a:gd name="T96" fmla="*/ 205 w 235"/>
                <a:gd name="T97" fmla="*/ 125 h 195"/>
                <a:gd name="T98" fmla="*/ 205 w 235"/>
                <a:gd name="T99" fmla="*/ 34 h 195"/>
                <a:gd name="T100" fmla="*/ 225 w 235"/>
                <a:gd name="T101" fmla="*/ 43 h 195"/>
                <a:gd name="T102" fmla="*/ 225 w 235"/>
                <a:gd name="T103" fmla="*/ 184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5" h="195">
                  <a:moveTo>
                    <a:pt x="205" y="25"/>
                  </a:moveTo>
                  <a:cubicBezTo>
                    <a:pt x="205" y="8"/>
                    <a:pt x="205" y="8"/>
                    <a:pt x="205" y="8"/>
                  </a:cubicBezTo>
                  <a:cubicBezTo>
                    <a:pt x="205" y="6"/>
                    <a:pt x="204" y="4"/>
                    <a:pt x="202" y="2"/>
                  </a:cubicBezTo>
                  <a:cubicBezTo>
                    <a:pt x="201" y="1"/>
                    <a:pt x="199" y="0"/>
                    <a:pt x="197" y="0"/>
                  </a:cubicBezTo>
                  <a:cubicBezTo>
                    <a:pt x="151" y="0"/>
                    <a:pt x="151" y="0"/>
                    <a:pt x="151" y="0"/>
                  </a:cubicBezTo>
                  <a:cubicBezTo>
                    <a:pt x="147" y="0"/>
                    <a:pt x="143" y="3"/>
                    <a:pt x="143" y="8"/>
                  </a:cubicBezTo>
                  <a:cubicBezTo>
                    <a:pt x="143" y="24"/>
                    <a:pt x="143" y="24"/>
                    <a:pt x="143" y="24"/>
                  </a:cubicBezTo>
                  <a:cubicBezTo>
                    <a:pt x="132" y="26"/>
                    <a:pt x="123" y="30"/>
                    <a:pt x="117" y="34"/>
                  </a:cubicBezTo>
                  <a:cubicBezTo>
                    <a:pt x="107" y="26"/>
                    <a:pt x="84" y="22"/>
                    <a:pt x="61" y="22"/>
                  </a:cubicBezTo>
                  <a:cubicBezTo>
                    <a:pt x="32" y="22"/>
                    <a:pt x="0" y="29"/>
                    <a:pt x="0" y="43"/>
                  </a:cubicBezTo>
                  <a:cubicBezTo>
                    <a:pt x="0" y="190"/>
                    <a:pt x="0" y="190"/>
                    <a:pt x="0" y="190"/>
                  </a:cubicBezTo>
                  <a:cubicBezTo>
                    <a:pt x="0" y="191"/>
                    <a:pt x="1" y="193"/>
                    <a:pt x="2" y="194"/>
                  </a:cubicBezTo>
                  <a:cubicBezTo>
                    <a:pt x="3" y="194"/>
                    <a:pt x="4" y="195"/>
                    <a:pt x="5" y="195"/>
                  </a:cubicBezTo>
                  <a:cubicBezTo>
                    <a:pt x="5" y="195"/>
                    <a:pt x="5" y="195"/>
                    <a:pt x="6" y="195"/>
                  </a:cubicBezTo>
                  <a:cubicBezTo>
                    <a:pt x="39" y="189"/>
                    <a:pt x="83" y="189"/>
                    <a:pt x="117" y="195"/>
                  </a:cubicBezTo>
                  <a:cubicBezTo>
                    <a:pt x="117" y="195"/>
                    <a:pt x="117" y="195"/>
                    <a:pt x="117" y="195"/>
                  </a:cubicBezTo>
                  <a:cubicBezTo>
                    <a:pt x="118" y="195"/>
                    <a:pt x="118" y="195"/>
                    <a:pt x="118" y="195"/>
                  </a:cubicBezTo>
                  <a:cubicBezTo>
                    <a:pt x="152" y="189"/>
                    <a:pt x="196" y="189"/>
                    <a:pt x="229" y="195"/>
                  </a:cubicBezTo>
                  <a:cubicBezTo>
                    <a:pt x="229" y="195"/>
                    <a:pt x="230" y="195"/>
                    <a:pt x="230" y="195"/>
                  </a:cubicBezTo>
                  <a:cubicBezTo>
                    <a:pt x="231" y="195"/>
                    <a:pt x="232" y="194"/>
                    <a:pt x="233" y="194"/>
                  </a:cubicBezTo>
                  <a:cubicBezTo>
                    <a:pt x="234" y="193"/>
                    <a:pt x="235" y="191"/>
                    <a:pt x="235" y="190"/>
                  </a:cubicBezTo>
                  <a:cubicBezTo>
                    <a:pt x="235" y="43"/>
                    <a:pt x="235" y="43"/>
                    <a:pt x="235" y="43"/>
                  </a:cubicBezTo>
                  <a:cubicBezTo>
                    <a:pt x="235" y="34"/>
                    <a:pt x="222" y="28"/>
                    <a:pt x="205" y="25"/>
                  </a:cubicBezTo>
                  <a:close/>
                  <a:moveTo>
                    <a:pt x="113" y="184"/>
                  </a:moveTo>
                  <a:cubicBezTo>
                    <a:pt x="97" y="182"/>
                    <a:pt x="79" y="181"/>
                    <a:pt x="61" y="181"/>
                  </a:cubicBezTo>
                  <a:cubicBezTo>
                    <a:pt x="43" y="181"/>
                    <a:pt x="26" y="182"/>
                    <a:pt x="10" y="184"/>
                  </a:cubicBezTo>
                  <a:cubicBezTo>
                    <a:pt x="10" y="43"/>
                    <a:pt x="10" y="43"/>
                    <a:pt x="10" y="43"/>
                  </a:cubicBezTo>
                  <a:cubicBezTo>
                    <a:pt x="10" y="40"/>
                    <a:pt x="28" y="31"/>
                    <a:pt x="61" y="31"/>
                  </a:cubicBezTo>
                  <a:cubicBezTo>
                    <a:pt x="95" y="31"/>
                    <a:pt x="113" y="40"/>
                    <a:pt x="113" y="43"/>
                  </a:cubicBezTo>
                  <a:lnTo>
                    <a:pt x="113" y="184"/>
                  </a:lnTo>
                  <a:close/>
                  <a:moveTo>
                    <a:pt x="153" y="9"/>
                  </a:moveTo>
                  <a:cubicBezTo>
                    <a:pt x="195" y="9"/>
                    <a:pt x="195" y="9"/>
                    <a:pt x="195" y="9"/>
                  </a:cubicBezTo>
                  <a:cubicBezTo>
                    <a:pt x="195" y="122"/>
                    <a:pt x="195" y="122"/>
                    <a:pt x="195" y="122"/>
                  </a:cubicBezTo>
                  <a:cubicBezTo>
                    <a:pt x="174" y="101"/>
                    <a:pt x="174" y="101"/>
                    <a:pt x="174" y="101"/>
                  </a:cubicBezTo>
                  <a:cubicBezTo>
                    <a:pt x="153" y="122"/>
                    <a:pt x="153" y="122"/>
                    <a:pt x="153" y="122"/>
                  </a:cubicBezTo>
                  <a:lnTo>
                    <a:pt x="153" y="9"/>
                  </a:lnTo>
                  <a:close/>
                  <a:moveTo>
                    <a:pt x="225" y="184"/>
                  </a:moveTo>
                  <a:cubicBezTo>
                    <a:pt x="193" y="179"/>
                    <a:pt x="154" y="179"/>
                    <a:pt x="122" y="184"/>
                  </a:cubicBezTo>
                  <a:cubicBezTo>
                    <a:pt x="122" y="43"/>
                    <a:pt x="122" y="43"/>
                    <a:pt x="122" y="43"/>
                  </a:cubicBezTo>
                  <a:cubicBezTo>
                    <a:pt x="122" y="41"/>
                    <a:pt x="129" y="37"/>
                    <a:pt x="143" y="34"/>
                  </a:cubicBezTo>
                  <a:cubicBezTo>
                    <a:pt x="143" y="125"/>
                    <a:pt x="143" y="125"/>
                    <a:pt x="143" y="125"/>
                  </a:cubicBezTo>
                  <a:cubicBezTo>
                    <a:pt x="143" y="128"/>
                    <a:pt x="145" y="131"/>
                    <a:pt x="148" y="133"/>
                  </a:cubicBezTo>
                  <a:cubicBezTo>
                    <a:pt x="149" y="133"/>
                    <a:pt x="150" y="133"/>
                    <a:pt x="151" y="133"/>
                  </a:cubicBezTo>
                  <a:cubicBezTo>
                    <a:pt x="154" y="133"/>
                    <a:pt x="156" y="132"/>
                    <a:pt x="157" y="131"/>
                  </a:cubicBezTo>
                  <a:cubicBezTo>
                    <a:pt x="174" y="114"/>
                    <a:pt x="174" y="114"/>
                    <a:pt x="174" y="114"/>
                  </a:cubicBezTo>
                  <a:cubicBezTo>
                    <a:pt x="191" y="131"/>
                    <a:pt x="191" y="131"/>
                    <a:pt x="191" y="131"/>
                  </a:cubicBezTo>
                  <a:cubicBezTo>
                    <a:pt x="193" y="133"/>
                    <a:pt x="197" y="134"/>
                    <a:pt x="200" y="133"/>
                  </a:cubicBezTo>
                  <a:cubicBezTo>
                    <a:pt x="201" y="132"/>
                    <a:pt x="202" y="131"/>
                    <a:pt x="202" y="131"/>
                  </a:cubicBezTo>
                  <a:cubicBezTo>
                    <a:pt x="204" y="129"/>
                    <a:pt x="205" y="127"/>
                    <a:pt x="205" y="125"/>
                  </a:cubicBezTo>
                  <a:cubicBezTo>
                    <a:pt x="205" y="34"/>
                    <a:pt x="205" y="34"/>
                    <a:pt x="205" y="34"/>
                  </a:cubicBezTo>
                  <a:cubicBezTo>
                    <a:pt x="218" y="37"/>
                    <a:pt x="225" y="41"/>
                    <a:pt x="225" y="43"/>
                  </a:cubicBezTo>
                  <a:lnTo>
                    <a:pt x="225" y="18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grpSp>
      <p:grpSp>
        <p:nvGrpSpPr>
          <p:cNvPr id="204" name="Group 203">
            <a:extLst>
              <a:ext uri="{FF2B5EF4-FFF2-40B4-BE49-F238E27FC236}">
                <a16:creationId xmlns:a16="http://schemas.microsoft.com/office/drawing/2014/main" id="{792B2782-686E-4EFC-BC02-EB4A21ACA9A9}"/>
              </a:ext>
            </a:extLst>
          </p:cNvPr>
          <p:cNvGrpSpPr/>
          <p:nvPr/>
        </p:nvGrpSpPr>
        <p:grpSpPr>
          <a:xfrm flipH="1">
            <a:off x="7199216" y="9579586"/>
            <a:ext cx="449636" cy="372596"/>
            <a:chOff x="4953000" y="152400"/>
            <a:chExt cx="509588" cy="422275"/>
          </a:xfrm>
          <a:solidFill>
            <a:schemeClr val="accent5">
              <a:lumMod val="50000"/>
            </a:schemeClr>
          </a:solidFill>
        </p:grpSpPr>
        <p:sp>
          <p:nvSpPr>
            <p:cNvPr id="205" name="Freeform 179">
              <a:extLst>
                <a:ext uri="{FF2B5EF4-FFF2-40B4-BE49-F238E27FC236}">
                  <a16:creationId xmlns:a16="http://schemas.microsoft.com/office/drawing/2014/main" id="{4483CF51-FA93-4A1F-8884-E56641C577C3}"/>
                </a:ext>
              </a:extLst>
            </p:cNvPr>
            <p:cNvSpPr>
              <a:spLocks/>
            </p:cNvSpPr>
            <p:nvPr/>
          </p:nvSpPr>
          <p:spPr bwMode="auto">
            <a:xfrm>
              <a:off x="5011738" y="312738"/>
              <a:ext cx="144463" cy="19050"/>
            </a:xfrm>
            <a:custGeom>
              <a:avLst/>
              <a:gdLst>
                <a:gd name="T0" fmla="*/ 62 w 67"/>
                <a:gd name="T1" fmla="*/ 0 h 9"/>
                <a:gd name="T2" fmla="*/ 5 w 67"/>
                <a:gd name="T3" fmla="*/ 0 h 9"/>
                <a:gd name="T4" fmla="*/ 0 w 67"/>
                <a:gd name="T5" fmla="*/ 4 h 9"/>
                <a:gd name="T6" fmla="*/ 5 w 67"/>
                <a:gd name="T7" fmla="*/ 9 h 9"/>
                <a:gd name="T8" fmla="*/ 62 w 67"/>
                <a:gd name="T9" fmla="*/ 9 h 9"/>
                <a:gd name="T10" fmla="*/ 67 w 67"/>
                <a:gd name="T11" fmla="*/ 4 h 9"/>
                <a:gd name="T12" fmla="*/ 62 w 67"/>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67" h="9">
                  <a:moveTo>
                    <a:pt x="62" y="0"/>
                  </a:moveTo>
                  <a:cubicBezTo>
                    <a:pt x="5" y="0"/>
                    <a:pt x="5" y="0"/>
                    <a:pt x="5" y="0"/>
                  </a:cubicBezTo>
                  <a:cubicBezTo>
                    <a:pt x="3" y="0"/>
                    <a:pt x="0" y="2"/>
                    <a:pt x="0" y="4"/>
                  </a:cubicBezTo>
                  <a:cubicBezTo>
                    <a:pt x="0" y="7"/>
                    <a:pt x="3" y="9"/>
                    <a:pt x="5" y="9"/>
                  </a:cubicBezTo>
                  <a:cubicBezTo>
                    <a:pt x="62" y="9"/>
                    <a:pt x="62" y="9"/>
                    <a:pt x="62" y="9"/>
                  </a:cubicBezTo>
                  <a:cubicBezTo>
                    <a:pt x="65" y="9"/>
                    <a:pt x="67" y="7"/>
                    <a:pt x="67" y="4"/>
                  </a:cubicBezTo>
                  <a:cubicBezTo>
                    <a:pt x="67" y="2"/>
                    <a:pt x="65" y="0"/>
                    <a:pt x="62"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206" name="Freeform 180">
              <a:extLst>
                <a:ext uri="{FF2B5EF4-FFF2-40B4-BE49-F238E27FC236}">
                  <a16:creationId xmlns:a16="http://schemas.microsoft.com/office/drawing/2014/main" id="{0AD79438-8D26-416E-9F73-6031180078CC}"/>
                </a:ext>
              </a:extLst>
            </p:cNvPr>
            <p:cNvSpPr>
              <a:spLocks/>
            </p:cNvSpPr>
            <p:nvPr/>
          </p:nvSpPr>
          <p:spPr bwMode="auto">
            <a:xfrm>
              <a:off x="5011738" y="371475"/>
              <a:ext cx="144463" cy="22225"/>
            </a:xfrm>
            <a:custGeom>
              <a:avLst/>
              <a:gdLst>
                <a:gd name="T0" fmla="*/ 62 w 67"/>
                <a:gd name="T1" fmla="*/ 0 h 10"/>
                <a:gd name="T2" fmla="*/ 5 w 67"/>
                <a:gd name="T3" fmla="*/ 0 h 10"/>
                <a:gd name="T4" fmla="*/ 0 w 67"/>
                <a:gd name="T5" fmla="*/ 5 h 10"/>
                <a:gd name="T6" fmla="*/ 5 w 67"/>
                <a:gd name="T7" fmla="*/ 10 h 10"/>
                <a:gd name="T8" fmla="*/ 62 w 67"/>
                <a:gd name="T9" fmla="*/ 10 h 10"/>
                <a:gd name="T10" fmla="*/ 67 w 67"/>
                <a:gd name="T11" fmla="*/ 5 h 10"/>
                <a:gd name="T12" fmla="*/ 62 w 67"/>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67" h="10">
                  <a:moveTo>
                    <a:pt x="62" y="0"/>
                  </a:moveTo>
                  <a:cubicBezTo>
                    <a:pt x="5" y="0"/>
                    <a:pt x="5" y="0"/>
                    <a:pt x="5" y="0"/>
                  </a:cubicBezTo>
                  <a:cubicBezTo>
                    <a:pt x="3" y="0"/>
                    <a:pt x="0" y="3"/>
                    <a:pt x="0" y="5"/>
                  </a:cubicBezTo>
                  <a:cubicBezTo>
                    <a:pt x="0" y="8"/>
                    <a:pt x="3" y="10"/>
                    <a:pt x="5" y="10"/>
                  </a:cubicBezTo>
                  <a:cubicBezTo>
                    <a:pt x="62" y="10"/>
                    <a:pt x="62" y="10"/>
                    <a:pt x="62" y="10"/>
                  </a:cubicBezTo>
                  <a:cubicBezTo>
                    <a:pt x="65" y="10"/>
                    <a:pt x="67" y="8"/>
                    <a:pt x="67" y="5"/>
                  </a:cubicBezTo>
                  <a:cubicBezTo>
                    <a:pt x="67" y="3"/>
                    <a:pt x="65" y="0"/>
                    <a:pt x="62"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207" name="Freeform 181">
              <a:extLst>
                <a:ext uri="{FF2B5EF4-FFF2-40B4-BE49-F238E27FC236}">
                  <a16:creationId xmlns:a16="http://schemas.microsoft.com/office/drawing/2014/main" id="{83519B2E-5E51-455D-9D71-9CDB851ECA1B}"/>
                </a:ext>
              </a:extLst>
            </p:cNvPr>
            <p:cNvSpPr>
              <a:spLocks/>
            </p:cNvSpPr>
            <p:nvPr/>
          </p:nvSpPr>
          <p:spPr bwMode="auto">
            <a:xfrm>
              <a:off x="5011738" y="431800"/>
              <a:ext cx="144463" cy="22225"/>
            </a:xfrm>
            <a:custGeom>
              <a:avLst/>
              <a:gdLst>
                <a:gd name="T0" fmla="*/ 62 w 67"/>
                <a:gd name="T1" fmla="*/ 0 h 10"/>
                <a:gd name="T2" fmla="*/ 5 w 67"/>
                <a:gd name="T3" fmla="*/ 0 h 10"/>
                <a:gd name="T4" fmla="*/ 0 w 67"/>
                <a:gd name="T5" fmla="*/ 5 h 10"/>
                <a:gd name="T6" fmla="*/ 5 w 67"/>
                <a:gd name="T7" fmla="*/ 10 h 10"/>
                <a:gd name="T8" fmla="*/ 62 w 67"/>
                <a:gd name="T9" fmla="*/ 10 h 10"/>
                <a:gd name="T10" fmla="*/ 67 w 67"/>
                <a:gd name="T11" fmla="*/ 5 h 10"/>
                <a:gd name="T12" fmla="*/ 62 w 67"/>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67" h="10">
                  <a:moveTo>
                    <a:pt x="62" y="0"/>
                  </a:moveTo>
                  <a:cubicBezTo>
                    <a:pt x="5" y="0"/>
                    <a:pt x="5" y="0"/>
                    <a:pt x="5" y="0"/>
                  </a:cubicBezTo>
                  <a:cubicBezTo>
                    <a:pt x="3" y="0"/>
                    <a:pt x="0" y="2"/>
                    <a:pt x="0" y="5"/>
                  </a:cubicBezTo>
                  <a:cubicBezTo>
                    <a:pt x="0" y="7"/>
                    <a:pt x="3" y="10"/>
                    <a:pt x="5" y="10"/>
                  </a:cubicBezTo>
                  <a:cubicBezTo>
                    <a:pt x="62" y="10"/>
                    <a:pt x="62" y="10"/>
                    <a:pt x="62" y="10"/>
                  </a:cubicBezTo>
                  <a:cubicBezTo>
                    <a:pt x="65" y="10"/>
                    <a:pt x="67" y="7"/>
                    <a:pt x="67" y="5"/>
                  </a:cubicBezTo>
                  <a:cubicBezTo>
                    <a:pt x="67" y="2"/>
                    <a:pt x="65" y="0"/>
                    <a:pt x="62"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208" name="Freeform 182">
              <a:extLst>
                <a:ext uri="{FF2B5EF4-FFF2-40B4-BE49-F238E27FC236}">
                  <a16:creationId xmlns:a16="http://schemas.microsoft.com/office/drawing/2014/main" id="{CB35D8D9-1816-426E-8B4D-D18943A79801}"/>
                </a:ext>
              </a:extLst>
            </p:cNvPr>
            <p:cNvSpPr>
              <a:spLocks noEditPoints="1"/>
            </p:cNvSpPr>
            <p:nvPr/>
          </p:nvSpPr>
          <p:spPr bwMode="auto">
            <a:xfrm>
              <a:off x="4953000" y="152400"/>
              <a:ext cx="509588" cy="422275"/>
            </a:xfrm>
            <a:custGeom>
              <a:avLst/>
              <a:gdLst>
                <a:gd name="T0" fmla="*/ 205 w 235"/>
                <a:gd name="T1" fmla="*/ 25 h 195"/>
                <a:gd name="T2" fmla="*/ 205 w 235"/>
                <a:gd name="T3" fmla="*/ 8 h 195"/>
                <a:gd name="T4" fmla="*/ 202 w 235"/>
                <a:gd name="T5" fmla="*/ 2 h 195"/>
                <a:gd name="T6" fmla="*/ 197 w 235"/>
                <a:gd name="T7" fmla="*/ 0 h 195"/>
                <a:gd name="T8" fmla="*/ 151 w 235"/>
                <a:gd name="T9" fmla="*/ 0 h 195"/>
                <a:gd name="T10" fmla="*/ 143 w 235"/>
                <a:gd name="T11" fmla="*/ 8 h 195"/>
                <a:gd name="T12" fmla="*/ 143 w 235"/>
                <a:gd name="T13" fmla="*/ 24 h 195"/>
                <a:gd name="T14" fmla="*/ 117 w 235"/>
                <a:gd name="T15" fmla="*/ 34 h 195"/>
                <a:gd name="T16" fmla="*/ 61 w 235"/>
                <a:gd name="T17" fmla="*/ 22 h 195"/>
                <a:gd name="T18" fmla="*/ 0 w 235"/>
                <a:gd name="T19" fmla="*/ 43 h 195"/>
                <a:gd name="T20" fmla="*/ 0 w 235"/>
                <a:gd name="T21" fmla="*/ 190 h 195"/>
                <a:gd name="T22" fmla="*/ 2 w 235"/>
                <a:gd name="T23" fmla="*/ 194 h 195"/>
                <a:gd name="T24" fmla="*/ 5 w 235"/>
                <a:gd name="T25" fmla="*/ 195 h 195"/>
                <a:gd name="T26" fmla="*/ 6 w 235"/>
                <a:gd name="T27" fmla="*/ 195 h 195"/>
                <a:gd name="T28" fmla="*/ 117 w 235"/>
                <a:gd name="T29" fmla="*/ 195 h 195"/>
                <a:gd name="T30" fmla="*/ 117 w 235"/>
                <a:gd name="T31" fmla="*/ 195 h 195"/>
                <a:gd name="T32" fmla="*/ 118 w 235"/>
                <a:gd name="T33" fmla="*/ 195 h 195"/>
                <a:gd name="T34" fmla="*/ 229 w 235"/>
                <a:gd name="T35" fmla="*/ 195 h 195"/>
                <a:gd name="T36" fmla="*/ 230 w 235"/>
                <a:gd name="T37" fmla="*/ 195 h 195"/>
                <a:gd name="T38" fmla="*/ 233 w 235"/>
                <a:gd name="T39" fmla="*/ 194 h 195"/>
                <a:gd name="T40" fmla="*/ 235 w 235"/>
                <a:gd name="T41" fmla="*/ 190 h 195"/>
                <a:gd name="T42" fmla="*/ 235 w 235"/>
                <a:gd name="T43" fmla="*/ 43 h 195"/>
                <a:gd name="T44" fmla="*/ 205 w 235"/>
                <a:gd name="T45" fmla="*/ 25 h 195"/>
                <a:gd name="T46" fmla="*/ 113 w 235"/>
                <a:gd name="T47" fmla="*/ 184 h 195"/>
                <a:gd name="T48" fmla="*/ 61 w 235"/>
                <a:gd name="T49" fmla="*/ 181 h 195"/>
                <a:gd name="T50" fmla="*/ 10 w 235"/>
                <a:gd name="T51" fmla="*/ 184 h 195"/>
                <a:gd name="T52" fmla="*/ 10 w 235"/>
                <a:gd name="T53" fmla="*/ 43 h 195"/>
                <a:gd name="T54" fmla="*/ 61 w 235"/>
                <a:gd name="T55" fmla="*/ 31 h 195"/>
                <a:gd name="T56" fmla="*/ 113 w 235"/>
                <a:gd name="T57" fmla="*/ 43 h 195"/>
                <a:gd name="T58" fmla="*/ 113 w 235"/>
                <a:gd name="T59" fmla="*/ 184 h 195"/>
                <a:gd name="T60" fmla="*/ 153 w 235"/>
                <a:gd name="T61" fmla="*/ 9 h 195"/>
                <a:gd name="T62" fmla="*/ 195 w 235"/>
                <a:gd name="T63" fmla="*/ 9 h 195"/>
                <a:gd name="T64" fmla="*/ 195 w 235"/>
                <a:gd name="T65" fmla="*/ 122 h 195"/>
                <a:gd name="T66" fmla="*/ 174 w 235"/>
                <a:gd name="T67" fmla="*/ 101 h 195"/>
                <a:gd name="T68" fmla="*/ 153 w 235"/>
                <a:gd name="T69" fmla="*/ 122 h 195"/>
                <a:gd name="T70" fmla="*/ 153 w 235"/>
                <a:gd name="T71" fmla="*/ 9 h 195"/>
                <a:gd name="T72" fmla="*/ 225 w 235"/>
                <a:gd name="T73" fmla="*/ 184 h 195"/>
                <a:gd name="T74" fmla="*/ 122 w 235"/>
                <a:gd name="T75" fmla="*/ 184 h 195"/>
                <a:gd name="T76" fmla="*/ 122 w 235"/>
                <a:gd name="T77" fmla="*/ 43 h 195"/>
                <a:gd name="T78" fmla="*/ 143 w 235"/>
                <a:gd name="T79" fmla="*/ 34 h 195"/>
                <a:gd name="T80" fmla="*/ 143 w 235"/>
                <a:gd name="T81" fmla="*/ 125 h 195"/>
                <a:gd name="T82" fmla="*/ 148 w 235"/>
                <a:gd name="T83" fmla="*/ 133 h 195"/>
                <a:gd name="T84" fmla="*/ 151 w 235"/>
                <a:gd name="T85" fmla="*/ 133 h 195"/>
                <a:gd name="T86" fmla="*/ 157 w 235"/>
                <a:gd name="T87" fmla="*/ 131 h 195"/>
                <a:gd name="T88" fmla="*/ 174 w 235"/>
                <a:gd name="T89" fmla="*/ 114 h 195"/>
                <a:gd name="T90" fmla="*/ 191 w 235"/>
                <a:gd name="T91" fmla="*/ 131 h 195"/>
                <a:gd name="T92" fmla="*/ 200 w 235"/>
                <a:gd name="T93" fmla="*/ 133 h 195"/>
                <a:gd name="T94" fmla="*/ 202 w 235"/>
                <a:gd name="T95" fmla="*/ 131 h 195"/>
                <a:gd name="T96" fmla="*/ 205 w 235"/>
                <a:gd name="T97" fmla="*/ 125 h 195"/>
                <a:gd name="T98" fmla="*/ 205 w 235"/>
                <a:gd name="T99" fmla="*/ 34 h 195"/>
                <a:gd name="T100" fmla="*/ 225 w 235"/>
                <a:gd name="T101" fmla="*/ 43 h 195"/>
                <a:gd name="T102" fmla="*/ 225 w 235"/>
                <a:gd name="T103" fmla="*/ 184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5" h="195">
                  <a:moveTo>
                    <a:pt x="205" y="25"/>
                  </a:moveTo>
                  <a:cubicBezTo>
                    <a:pt x="205" y="8"/>
                    <a:pt x="205" y="8"/>
                    <a:pt x="205" y="8"/>
                  </a:cubicBezTo>
                  <a:cubicBezTo>
                    <a:pt x="205" y="6"/>
                    <a:pt x="204" y="4"/>
                    <a:pt x="202" y="2"/>
                  </a:cubicBezTo>
                  <a:cubicBezTo>
                    <a:pt x="201" y="1"/>
                    <a:pt x="199" y="0"/>
                    <a:pt x="197" y="0"/>
                  </a:cubicBezTo>
                  <a:cubicBezTo>
                    <a:pt x="151" y="0"/>
                    <a:pt x="151" y="0"/>
                    <a:pt x="151" y="0"/>
                  </a:cubicBezTo>
                  <a:cubicBezTo>
                    <a:pt x="147" y="0"/>
                    <a:pt x="143" y="3"/>
                    <a:pt x="143" y="8"/>
                  </a:cubicBezTo>
                  <a:cubicBezTo>
                    <a:pt x="143" y="24"/>
                    <a:pt x="143" y="24"/>
                    <a:pt x="143" y="24"/>
                  </a:cubicBezTo>
                  <a:cubicBezTo>
                    <a:pt x="132" y="26"/>
                    <a:pt x="123" y="30"/>
                    <a:pt x="117" y="34"/>
                  </a:cubicBezTo>
                  <a:cubicBezTo>
                    <a:pt x="107" y="26"/>
                    <a:pt x="84" y="22"/>
                    <a:pt x="61" y="22"/>
                  </a:cubicBezTo>
                  <a:cubicBezTo>
                    <a:pt x="32" y="22"/>
                    <a:pt x="0" y="29"/>
                    <a:pt x="0" y="43"/>
                  </a:cubicBezTo>
                  <a:cubicBezTo>
                    <a:pt x="0" y="190"/>
                    <a:pt x="0" y="190"/>
                    <a:pt x="0" y="190"/>
                  </a:cubicBezTo>
                  <a:cubicBezTo>
                    <a:pt x="0" y="191"/>
                    <a:pt x="1" y="193"/>
                    <a:pt x="2" y="194"/>
                  </a:cubicBezTo>
                  <a:cubicBezTo>
                    <a:pt x="3" y="194"/>
                    <a:pt x="4" y="195"/>
                    <a:pt x="5" y="195"/>
                  </a:cubicBezTo>
                  <a:cubicBezTo>
                    <a:pt x="5" y="195"/>
                    <a:pt x="5" y="195"/>
                    <a:pt x="6" y="195"/>
                  </a:cubicBezTo>
                  <a:cubicBezTo>
                    <a:pt x="39" y="189"/>
                    <a:pt x="83" y="189"/>
                    <a:pt x="117" y="195"/>
                  </a:cubicBezTo>
                  <a:cubicBezTo>
                    <a:pt x="117" y="195"/>
                    <a:pt x="117" y="195"/>
                    <a:pt x="117" y="195"/>
                  </a:cubicBezTo>
                  <a:cubicBezTo>
                    <a:pt x="118" y="195"/>
                    <a:pt x="118" y="195"/>
                    <a:pt x="118" y="195"/>
                  </a:cubicBezTo>
                  <a:cubicBezTo>
                    <a:pt x="152" y="189"/>
                    <a:pt x="196" y="189"/>
                    <a:pt x="229" y="195"/>
                  </a:cubicBezTo>
                  <a:cubicBezTo>
                    <a:pt x="229" y="195"/>
                    <a:pt x="230" y="195"/>
                    <a:pt x="230" y="195"/>
                  </a:cubicBezTo>
                  <a:cubicBezTo>
                    <a:pt x="231" y="195"/>
                    <a:pt x="232" y="194"/>
                    <a:pt x="233" y="194"/>
                  </a:cubicBezTo>
                  <a:cubicBezTo>
                    <a:pt x="234" y="193"/>
                    <a:pt x="235" y="191"/>
                    <a:pt x="235" y="190"/>
                  </a:cubicBezTo>
                  <a:cubicBezTo>
                    <a:pt x="235" y="43"/>
                    <a:pt x="235" y="43"/>
                    <a:pt x="235" y="43"/>
                  </a:cubicBezTo>
                  <a:cubicBezTo>
                    <a:pt x="235" y="34"/>
                    <a:pt x="222" y="28"/>
                    <a:pt x="205" y="25"/>
                  </a:cubicBezTo>
                  <a:close/>
                  <a:moveTo>
                    <a:pt x="113" y="184"/>
                  </a:moveTo>
                  <a:cubicBezTo>
                    <a:pt x="97" y="182"/>
                    <a:pt x="79" y="181"/>
                    <a:pt x="61" y="181"/>
                  </a:cubicBezTo>
                  <a:cubicBezTo>
                    <a:pt x="43" y="181"/>
                    <a:pt x="26" y="182"/>
                    <a:pt x="10" y="184"/>
                  </a:cubicBezTo>
                  <a:cubicBezTo>
                    <a:pt x="10" y="43"/>
                    <a:pt x="10" y="43"/>
                    <a:pt x="10" y="43"/>
                  </a:cubicBezTo>
                  <a:cubicBezTo>
                    <a:pt x="10" y="40"/>
                    <a:pt x="28" y="31"/>
                    <a:pt x="61" y="31"/>
                  </a:cubicBezTo>
                  <a:cubicBezTo>
                    <a:pt x="95" y="31"/>
                    <a:pt x="113" y="40"/>
                    <a:pt x="113" y="43"/>
                  </a:cubicBezTo>
                  <a:lnTo>
                    <a:pt x="113" y="184"/>
                  </a:lnTo>
                  <a:close/>
                  <a:moveTo>
                    <a:pt x="153" y="9"/>
                  </a:moveTo>
                  <a:cubicBezTo>
                    <a:pt x="195" y="9"/>
                    <a:pt x="195" y="9"/>
                    <a:pt x="195" y="9"/>
                  </a:cubicBezTo>
                  <a:cubicBezTo>
                    <a:pt x="195" y="122"/>
                    <a:pt x="195" y="122"/>
                    <a:pt x="195" y="122"/>
                  </a:cubicBezTo>
                  <a:cubicBezTo>
                    <a:pt x="174" y="101"/>
                    <a:pt x="174" y="101"/>
                    <a:pt x="174" y="101"/>
                  </a:cubicBezTo>
                  <a:cubicBezTo>
                    <a:pt x="153" y="122"/>
                    <a:pt x="153" y="122"/>
                    <a:pt x="153" y="122"/>
                  </a:cubicBezTo>
                  <a:lnTo>
                    <a:pt x="153" y="9"/>
                  </a:lnTo>
                  <a:close/>
                  <a:moveTo>
                    <a:pt x="225" y="184"/>
                  </a:moveTo>
                  <a:cubicBezTo>
                    <a:pt x="193" y="179"/>
                    <a:pt x="154" y="179"/>
                    <a:pt x="122" y="184"/>
                  </a:cubicBezTo>
                  <a:cubicBezTo>
                    <a:pt x="122" y="43"/>
                    <a:pt x="122" y="43"/>
                    <a:pt x="122" y="43"/>
                  </a:cubicBezTo>
                  <a:cubicBezTo>
                    <a:pt x="122" y="41"/>
                    <a:pt x="129" y="37"/>
                    <a:pt x="143" y="34"/>
                  </a:cubicBezTo>
                  <a:cubicBezTo>
                    <a:pt x="143" y="125"/>
                    <a:pt x="143" y="125"/>
                    <a:pt x="143" y="125"/>
                  </a:cubicBezTo>
                  <a:cubicBezTo>
                    <a:pt x="143" y="128"/>
                    <a:pt x="145" y="131"/>
                    <a:pt x="148" y="133"/>
                  </a:cubicBezTo>
                  <a:cubicBezTo>
                    <a:pt x="149" y="133"/>
                    <a:pt x="150" y="133"/>
                    <a:pt x="151" y="133"/>
                  </a:cubicBezTo>
                  <a:cubicBezTo>
                    <a:pt x="154" y="133"/>
                    <a:pt x="156" y="132"/>
                    <a:pt x="157" y="131"/>
                  </a:cubicBezTo>
                  <a:cubicBezTo>
                    <a:pt x="174" y="114"/>
                    <a:pt x="174" y="114"/>
                    <a:pt x="174" y="114"/>
                  </a:cubicBezTo>
                  <a:cubicBezTo>
                    <a:pt x="191" y="131"/>
                    <a:pt x="191" y="131"/>
                    <a:pt x="191" y="131"/>
                  </a:cubicBezTo>
                  <a:cubicBezTo>
                    <a:pt x="193" y="133"/>
                    <a:pt x="197" y="134"/>
                    <a:pt x="200" y="133"/>
                  </a:cubicBezTo>
                  <a:cubicBezTo>
                    <a:pt x="201" y="132"/>
                    <a:pt x="202" y="131"/>
                    <a:pt x="202" y="131"/>
                  </a:cubicBezTo>
                  <a:cubicBezTo>
                    <a:pt x="204" y="129"/>
                    <a:pt x="205" y="127"/>
                    <a:pt x="205" y="125"/>
                  </a:cubicBezTo>
                  <a:cubicBezTo>
                    <a:pt x="205" y="34"/>
                    <a:pt x="205" y="34"/>
                    <a:pt x="205" y="34"/>
                  </a:cubicBezTo>
                  <a:cubicBezTo>
                    <a:pt x="218" y="37"/>
                    <a:pt x="225" y="41"/>
                    <a:pt x="225" y="43"/>
                  </a:cubicBezTo>
                  <a:lnTo>
                    <a:pt x="225" y="18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grpSp>
      <p:grpSp>
        <p:nvGrpSpPr>
          <p:cNvPr id="209" name="Group 208">
            <a:extLst>
              <a:ext uri="{FF2B5EF4-FFF2-40B4-BE49-F238E27FC236}">
                <a16:creationId xmlns:a16="http://schemas.microsoft.com/office/drawing/2014/main" id="{822FDE81-7B1B-43EB-8BBD-87EAD9126AC1}"/>
              </a:ext>
            </a:extLst>
          </p:cNvPr>
          <p:cNvGrpSpPr/>
          <p:nvPr/>
        </p:nvGrpSpPr>
        <p:grpSpPr>
          <a:xfrm>
            <a:off x="12883898" y="2528575"/>
            <a:ext cx="390626" cy="513829"/>
            <a:chOff x="3727450" y="5280026"/>
            <a:chExt cx="627063" cy="781050"/>
          </a:xfrm>
          <a:solidFill>
            <a:schemeClr val="accent5">
              <a:lumMod val="50000"/>
            </a:schemeClr>
          </a:solidFill>
        </p:grpSpPr>
        <p:sp>
          <p:nvSpPr>
            <p:cNvPr id="210" name="Freeform 45">
              <a:extLst>
                <a:ext uri="{FF2B5EF4-FFF2-40B4-BE49-F238E27FC236}">
                  <a16:creationId xmlns:a16="http://schemas.microsoft.com/office/drawing/2014/main" id="{CD338729-AD76-4C8A-8889-95B0C25A0875}"/>
                </a:ext>
              </a:extLst>
            </p:cNvPr>
            <p:cNvSpPr>
              <a:spLocks/>
            </p:cNvSpPr>
            <p:nvPr/>
          </p:nvSpPr>
          <p:spPr bwMode="auto">
            <a:xfrm>
              <a:off x="3848100" y="5553076"/>
              <a:ext cx="71438" cy="177800"/>
            </a:xfrm>
            <a:custGeom>
              <a:avLst/>
              <a:gdLst>
                <a:gd name="T0" fmla="*/ 6 w 17"/>
                <a:gd name="T1" fmla="*/ 10 h 43"/>
                <a:gd name="T2" fmla="*/ 9 w 17"/>
                <a:gd name="T3" fmla="*/ 9 h 43"/>
                <a:gd name="T4" fmla="*/ 9 w 17"/>
                <a:gd name="T5" fmla="*/ 39 h 43"/>
                <a:gd name="T6" fmla="*/ 13 w 17"/>
                <a:gd name="T7" fmla="*/ 43 h 43"/>
                <a:gd name="T8" fmla="*/ 17 w 17"/>
                <a:gd name="T9" fmla="*/ 39 h 43"/>
                <a:gd name="T10" fmla="*/ 17 w 17"/>
                <a:gd name="T11" fmla="*/ 4 h 43"/>
                <a:gd name="T12" fmla="*/ 13 w 17"/>
                <a:gd name="T13" fmla="*/ 0 h 43"/>
                <a:gd name="T14" fmla="*/ 10 w 17"/>
                <a:gd name="T15" fmla="*/ 1 h 43"/>
                <a:gd name="T16" fmla="*/ 3 w 17"/>
                <a:gd name="T17" fmla="*/ 3 h 43"/>
                <a:gd name="T18" fmla="*/ 0 w 17"/>
                <a:gd name="T19" fmla="*/ 6 h 43"/>
                <a:gd name="T20" fmla="*/ 6 w 17"/>
                <a:gd name="T21" fmla="*/ 1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43">
                  <a:moveTo>
                    <a:pt x="6" y="10"/>
                  </a:moveTo>
                  <a:cubicBezTo>
                    <a:pt x="9" y="9"/>
                    <a:pt x="9" y="9"/>
                    <a:pt x="9" y="9"/>
                  </a:cubicBezTo>
                  <a:cubicBezTo>
                    <a:pt x="9" y="39"/>
                    <a:pt x="9" y="39"/>
                    <a:pt x="9" y="39"/>
                  </a:cubicBezTo>
                  <a:cubicBezTo>
                    <a:pt x="9" y="41"/>
                    <a:pt x="10" y="43"/>
                    <a:pt x="13" y="43"/>
                  </a:cubicBezTo>
                  <a:cubicBezTo>
                    <a:pt x="15" y="43"/>
                    <a:pt x="17" y="41"/>
                    <a:pt x="17" y="39"/>
                  </a:cubicBezTo>
                  <a:cubicBezTo>
                    <a:pt x="17" y="4"/>
                    <a:pt x="17" y="4"/>
                    <a:pt x="17" y="4"/>
                  </a:cubicBezTo>
                  <a:cubicBezTo>
                    <a:pt x="17" y="2"/>
                    <a:pt x="15" y="0"/>
                    <a:pt x="13" y="0"/>
                  </a:cubicBezTo>
                  <a:cubicBezTo>
                    <a:pt x="12" y="0"/>
                    <a:pt x="11" y="0"/>
                    <a:pt x="10" y="1"/>
                  </a:cubicBezTo>
                  <a:cubicBezTo>
                    <a:pt x="3" y="3"/>
                    <a:pt x="3" y="3"/>
                    <a:pt x="3" y="3"/>
                  </a:cubicBezTo>
                  <a:cubicBezTo>
                    <a:pt x="1" y="3"/>
                    <a:pt x="0" y="5"/>
                    <a:pt x="0" y="6"/>
                  </a:cubicBezTo>
                  <a:cubicBezTo>
                    <a:pt x="0" y="9"/>
                    <a:pt x="3" y="11"/>
                    <a:pt x="6" y="1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211" name="Freeform 46">
              <a:extLst>
                <a:ext uri="{FF2B5EF4-FFF2-40B4-BE49-F238E27FC236}">
                  <a16:creationId xmlns:a16="http://schemas.microsoft.com/office/drawing/2014/main" id="{EC25A06E-551B-4333-A512-615FE3EB521A}"/>
                </a:ext>
              </a:extLst>
            </p:cNvPr>
            <p:cNvSpPr>
              <a:spLocks noEditPoints="1"/>
            </p:cNvSpPr>
            <p:nvPr/>
          </p:nvSpPr>
          <p:spPr bwMode="auto">
            <a:xfrm>
              <a:off x="3960813" y="5553076"/>
              <a:ext cx="149225" cy="177800"/>
            </a:xfrm>
            <a:custGeom>
              <a:avLst/>
              <a:gdLst>
                <a:gd name="T0" fmla="*/ 18 w 36"/>
                <a:gd name="T1" fmla="*/ 0 h 43"/>
                <a:gd name="T2" fmla="*/ 0 w 36"/>
                <a:gd name="T3" fmla="*/ 22 h 43"/>
                <a:gd name="T4" fmla="*/ 18 w 36"/>
                <a:gd name="T5" fmla="*/ 43 h 43"/>
                <a:gd name="T6" fmla="*/ 36 w 36"/>
                <a:gd name="T7" fmla="*/ 21 h 43"/>
                <a:gd name="T8" fmla="*/ 18 w 36"/>
                <a:gd name="T9" fmla="*/ 0 h 43"/>
                <a:gd name="T10" fmla="*/ 18 w 36"/>
                <a:gd name="T11" fmla="*/ 35 h 43"/>
                <a:gd name="T12" fmla="*/ 9 w 36"/>
                <a:gd name="T13" fmla="*/ 21 h 43"/>
                <a:gd name="T14" fmla="*/ 18 w 36"/>
                <a:gd name="T15" fmla="*/ 7 h 43"/>
                <a:gd name="T16" fmla="*/ 28 w 36"/>
                <a:gd name="T17" fmla="*/ 22 h 43"/>
                <a:gd name="T18" fmla="*/ 18 w 36"/>
                <a:gd name="T19" fmla="*/ 3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43">
                  <a:moveTo>
                    <a:pt x="18" y="0"/>
                  </a:moveTo>
                  <a:cubicBezTo>
                    <a:pt x="8" y="0"/>
                    <a:pt x="0" y="9"/>
                    <a:pt x="0" y="22"/>
                  </a:cubicBezTo>
                  <a:cubicBezTo>
                    <a:pt x="0" y="34"/>
                    <a:pt x="8" y="43"/>
                    <a:pt x="18" y="43"/>
                  </a:cubicBezTo>
                  <a:cubicBezTo>
                    <a:pt x="29" y="43"/>
                    <a:pt x="36" y="34"/>
                    <a:pt x="36" y="21"/>
                  </a:cubicBezTo>
                  <a:cubicBezTo>
                    <a:pt x="36" y="9"/>
                    <a:pt x="29" y="0"/>
                    <a:pt x="18" y="0"/>
                  </a:cubicBezTo>
                  <a:close/>
                  <a:moveTo>
                    <a:pt x="18" y="35"/>
                  </a:moveTo>
                  <a:cubicBezTo>
                    <a:pt x="12" y="35"/>
                    <a:pt x="9" y="28"/>
                    <a:pt x="9" y="21"/>
                  </a:cubicBezTo>
                  <a:cubicBezTo>
                    <a:pt x="9" y="14"/>
                    <a:pt x="12" y="7"/>
                    <a:pt x="18" y="7"/>
                  </a:cubicBezTo>
                  <a:cubicBezTo>
                    <a:pt x="25" y="7"/>
                    <a:pt x="28" y="15"/>
                    <a:pt x="28" y="22"/>
                  </a:cubicBezTo>
                  <a:cubicBezTo>
                    <a:pt x="28" y="28"/>
                    <a:pt x="25" y="35"/>
                    <a:pt x="18" y="3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212" name="Freeform 47">
              <a:extLst>
                <a:ext uri="{FF2B5EF4-FFF2-40B4-BE49-F238E27FC236}">
                  <a16:creationId xmlns:a16="http://schemas.microsoft.com/office/drawing/2014/main" id="{3F31A98F-C0A2-45D1-9B3F-F42D350CEFB5}"/>
                </a:ext>
              </a:extLst>
            </p:cNvPr>
            <p:cNvSpPr>
              <a:spLocks/>
            </p:cNvSpPr>
            <p:nvPr/>
          </p:nvSpPr>
          <p:spPr bwMode="auto">
            <a:xfrm>
              <a:off x="4138613" y="5553076"/>
              <a:ext cx="66675" cy="177800"/>
            </a:xfrm>
            <a:custGeom>
              <a:avLst/>
              <a:gdLst>
                <a:gd name="T0" fmla="*/ 12 w 16"/>
                <a:gd name="T1" fmla="*/ 0 h 43"/>
                <a:gd name="T2" fmla="*/ 9 w 16"/>
                <a:gd name="T3" fmla="*/ 1 h 43"/>
                <a:gd name="T4" fmla="*/ 3 w 16"/>
                <a:gd name="T5" fmla="*/ 3 h 43"/>
                <a:gd name="T6" fmla="*/ 0 w 16"/>
                <a:gd name="T7" fmla="*/ 6 h 43"/>
                <a:gd name="T8" fmla="*/ 5 w 16"/>
                <a:gd name="T9" fmla="*/ 10 h 43"/>
                <a:gd name="T10" fmla="*/ 8 w 16"/>
                <a:gd name="T11" fmla="*/ 9 h 43"/>
                <a:gd name="T12" fmla="*/ 8 w 16"/>
                <a:gd name="T13" fmla="*/ 39 h 43"/>
                <a:gd name="T14" fmla="*/ 12 w 16"/>
                <a:gd name="T15" fmla="*/ 43 h 43"/>
                <a:gd name="T16" fmla="*/ 16 w 16"/>
                <a:gd name="T17" fmla="*/ 39 h 43"/>
                <a:gd name="T18" fmla="*/ 16 w 16"/>
                <a:gd name="T19" fmla="*/ 4 h 43"/>
                <a:gd name="T20" fmla="*/ 12 w 16"/>
                <a:gd name="T21"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43">
                  <a:moveTo>
                    <a:pt x="12" y="0"/>
                  </a:moveTo>
                  <a:cubicBezTo>
                    <a:pt x="11" y="0"/>
                    <a:pt x="10" y="0"/>
                    <a:pt x="9" y="1"/>
                  </a:cubicBezTo>
                  <a:cubicBezTo>
                    <a:pt x="3" y="3"/>
                    <a:pt x="3" y="3"/>
                    <a:pt x="3" y="3"/>
                  </a:cubicBezTo>
                  <a:cubicBezTo>
                    <a:pt x="1" y="3"/>
                    <a:pt x="0" y="5"/>
                    <a:pt x="0" y="6"/>
                  </a:cubicBezTo>
                  <a:cubicBezTo>
                    <a:pt x="0" y="9"/>
                    <a:pt x="2" y="11"/>
                    <a:pt x="5" y="10"/>
                  </a:cubicBezTo>
                  <a:cubicBezTo>
                    <a:pt x="8" y="9"/>
                    <a:pt x="8" y="9"/>
                    <a:pt x="8" y="9"/>
                  </a:cubicBezTo>
                  <a:cubicBezTo>
                    <a:pt x="8" y="39"/>
                    <a:pt x="8" y="39"/>
                    <a:pt x="8" y="39"/>
                  </a:cubicBezTo>
                  <a:cubicBezTo>
                    <a:pt x="8" y="41"/>
                    <a:pt x="10" y="43"/>
                    <a:pt x="12" y="43"/>
                  </a:cubicBezTo>
                  <a:cubicBezTo>
                    <a:pt x="14" y="43"/>
                    <a:pt x="16" y="41"/>
                    <a:pt x="16" y="39"/>
                  </a:cubicBezTo>
                  <a:cubicBezTo>
                    <a:pt x="16" y="4"/>
                    <a:pt x="16" y="4"/>
                    <a:pt x="16" y="4"/>
                  </a:cubicBezTo>
                  <a:cubicBezTo>
                    <a:pt x="16" y="2"/>
                    <a:pt x="14" y="0"/>
                    <a:pt x="12"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213" name="Freeform 48">
              <a:extLst>
                <a:ext uri="{FF2B5EF4-FFF2-40B4-BE49-F238E27FC236}">
                  <a16:creationId xmlns:a16="http://schemas.microsoft.com/office/drawing/2014/main" id="{26A4334A-8429-4AD4-A8FC-51B55EBEFDFE}"/>
                </a:ext>
              </a:extLst>
            </p:cNvPr>
            <p:cNvSpPr>
              <a:spLocks noEditPoints="1"/>
            </p:cNvSpPr>
            <p:nvPr/>
          </p:nvSpPr>
          <p:spPr bwMode="auto">
            <a:xfrm>
              <a:off x="3856038" y="5775326"/>
              <a:ext cx="150813" cy="177800"/>
            </a:xfrm>
            <a:custGeom>
              <a:avLst/>
              <a:gdLst>
                <a:gd name="T0" fmla="*/ 18 w 36"/>
                <a:gd name="T1" fmla="*/ 0 h 43"/>
                <a:gd name="T2" fmla="*/ 0 w 36"/>
                <a:gd name="T3" fmla="*/ 21 h 43"/>
                <a:gd name="T4" fmla="*/ 18 w 36"/>
                <a:gd name="T5" fmla="*/ 43 h 43"/>
                <a:gd name="T6" fmla="*/ 36 w 36"/>
                <a:gd name="T7" fmla="*/ 21 h 43"/>
                <a:gd name="T8" fmla="*/ 18 w 36"/>
                <a:gd name="T9" fmla="*/ 0 h 43"/>
                <a:gd name="T10" fmla="*/ 18 w 36"/>
                <a:gd name="T11" fmla="*/ 35 h 43"/>
                <a:gd name="T12" fmla="*/ 9 w 36"/>
                <a:gd name="T13" fmla="*/ 21 h 43"/>
                <a:gd name="T14" fmla="*/ 18 w 36"/>
                <a:gd name="T15" fmla="*/ 7 h 43"/>
                <a:gd name="T16" fmla="*/ 28 w 36"/>
                <a:gd name="T17" fmla="*/ 21 h 43"/>
                <a:gd name="T18" fmla="*/ 18 w 36"/>
                <a:gd name="T19" fmla="*/ 3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43">
                  <a:moveTo>
                    <a:pt x="18" y="0"/>
                  </a:moveTo>
                  <a:cubicBezTo>
                    <a:pt x="8" y="0"/>
                    <a:pt x="0" y="9"/>
                    <a:pt x="0" y="21"/>
                  </a:cubicBezTo>
                  <a:cubicBezTo>
                    <a:pt x="0" y="34"/>
                    <a:pt x="8" y="43"/>
                    <a:pt x="18" y="43"/>
                  </a:cubicBezTo>
                  <a:cubicBezTo>
                    <a:pt x="29" y="43"/>
                    <a:pt x="36" y="34"/>
                    <a:pt x="36" y="21"/>
                  </a:cubicBezTo>
                  <a:cubicBezTo>
                    <a:pt x="36" y="9"/>
                    <a:pt x="29" y="0"/>
                    <a:pt x="18" y="0"/>
                  </a:cubicBezTo>
                  <a:close/>
                  <a:moveTo>
                    <a:pt x="18" y="35"/>
                  </a:moveTo>
                  <a:cubicBezTo>
                    <a:pt x="12" y="35"/>
                    <a:pt x="9" y="28"/>
                    <a:pt x="9" y="21"/>
                  </a:cubicBezTo>
                  <a:cubicBezTo>
                    <a:pt x="9" y="14"/>
                    <a:pt x="12" y="7"/>
                    <a:pt x="18" y="7"/>
                  </a:cubicBezTo>
                  <a:cubicBezTo>
                    <a:pt x="25" y="7"/>
                    <a:pt x="28" y="15"/>
                    <a:pt x="28" y="21"/>
                  </a:cubicBezTo>
                  <a:cubicBezTo>
                    <a:pt x="28" y="28"/>
                    <a:pt x="25" y="35"/>
                    <a:pt x="18" y="3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214" name="Freeform 49">
              <a:extLst>
                <a:ext uri="{FF2B5EF4-FFF2-40B4-BE49-F238E27FC236}">
                  <a16:creationId xmlns:a16="http://schemas.microsoft.com/office/drawing/2014/main" id="{44D8A67E-14A5-4433-B4EB-D84051EFFC18}"/>
                </a:ext>
              </a:extLst>
            </p:cNvPr>
            <p:cNvSpPr>
              <a:spLocks/>
            </p:cNvSpPr>
            <p:nvPr/>
          </p:nvSpPr>
          <p:spPr bwMode="auto">
            <a:xfrm>
              <a:off x="4035425" y="5775326"/>
              <a:ext cx="66675" cy="177800"/>
            </a:xfrm>
            <a:custGeom>
              <a:avLst/>
              <a:gdLst>
                <a:gd name="T0" fmla="*/ 12 w 16"/>
                <a:gd name="T1" fmla="*/ 0 h 43"/>
                <a:gd name="T2" fmla="*/ 9 w 16"/>
                <a:gd name="T3" fmla="*/ 0 h 43"/>
                <a:gd name="T4" fmla="*/ 3 w 16"/>
                <a:gd name="T5" fmla="*/ 3 h 43"/>
                <a:gd name="T6" fmla="*/ 0 w 16"/>
                <a:gd name="T7" fmla="*/ 6 h 43"/>
                <a:gd name="T8" fmla="*/ 5 w 16"/>
                <a:gd name="T9" fmla="*/ 10 h 43"/>
                <a:gd name="T10" fmla="*/ 8 w 16"/>
                <a:gd name="T11" fmla="*/ 9 h 43"/>
                <a:gd name="T12" fmla="*/ 8 w 16"/>
                <a:gd name="T13" fmla="*/ 39 h 43"/>
                <a:gd name="T14" fmla="*/ 12 w 16"/>
                <a:gd name="T15" fmla="*/ 43 h 43"/>
                <a:gd name="T16" fmla="*/ 16 w 16"/>
                <a:gd name="T17" fmla="*/ 39 h 43"/>
                <a:gd name="T18" fmla="*/ 16 w 16"/>
                <a:gd name="T19" fmla="*/ 4 h 43"/>
                <a:gd name="T20" fmla="*/ 12 w 16"/>
                <a:gd name="T21"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43">
                  <a:moveTo>
                    <a:pt x="12" y="0"/>
                  </a:moveTo>
                  <a:cubicBezTo>
                    <a:pt x="11" y="0"/>
                    <a:pt x="10" y="0"/>
                    <a:pt x="9" y="0"/>
                  </a:cubicBezTo>
                  <a:cubicBezTo>
                    <a:pt x="3" y="3"/>
                    <a:pt x="3" y="3"/>
                    <a:pt x="3" y="3"/>
                  </a:cubicBezTo>
                  <a:cubicBezTo>
                    <a:pt x="1" y="3"/>
                    <a:pt x="0" y="5"/>
                    <a:pt x="0" y="6"/>
                  </a:cubicBezTo>
                  <a:cubicBezTo>
                    <a:pt x="0" y="9"/>
                    <a:pt x="2" y="11"/>
                    <a:pt x="5" y="10"/>
                  </a:cubicBezTo>
                  <a:cubicBezTo>
                    <a:pt x="8" y="9"/>
                    <a:pt x="8" y="9"/>
                    <a:pt x="8" y="9"/>
                  </a:cubicBezTo>
                  <a:cubicBezTo>
                    <a:pt x="8" y="39"/>
                    <a:pt x="8" y="39"/>
                    <a:pt x="8" y="39"/>
                  </a:cubicBezTo>
                  <a:cubicBezTo>
                    <a:pt x="8" y="41"/>
                    <a:pt x="10" y="43"/>
                    <a:pt x="12" y="43"/>
                  </a:cubicBezTo>
                  <a:cubicBezTo>
                    <a:pt x="14" y="43"/>
                    <a:pt x="16" y="41"/>
                    <a:pt x="16" y="39"/>
                  </a:cubicBezTo>
                  <a:cubicBezTo>
                    <a:pt x="16" y="4"/>
                    <a:pt x="16" y="4"/>
                    <a:pt x="16" y="4"/>
                  </a:cubicBezTo>
                  <a:cubicBezTo>
                    <a:pt x="16" y="2"/>
                    <a:pt x="14" y="0"/>
                    <a:pt x="12"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215" name="Freeform 50">
              <a:extLst>
                <a:ext uri="{FF2B5EF4-FFF2-40B4-BE49-F238E27FC236}">
                  <a16:creationId xmlns:a16="http://schemas.microsoft.com/office/drawing/2014/main" id="{F7F93DC1-A588-4589-A15A-48AC48BDD6BA}"/>
                </a:ext>
              </a:extLst>
            </p:cNvPr>
            <p:cNvSpPr>
              <a:spLocks/>
            </p:cNvSpPr>
            <p:nvPr/>
          </p:nvSpPr>
          <p:spPr bwMode="auto">
            <a:xfrm>
              <a:off x="4138613" y="5775326"/>
              <a:ext cx="66675" cy="177800"/>
            </a:xfrm>
            <a:custGeom>
              <a:avLst/>
              <a:gdLst>
                <a:gd name="T0" fmla="*/ 12 w 16"/>
                <a:gd name="T1" fmla="*/ 0 h 43"/>
                <a:gd name="T2" fmla="*/ 9 w 16"/>
                <a:gd name="T3" fmla="*/ 0 h 43"/>
                <a:gd name="T4" fmla="*/ 3 w 16"/>
                <a:gd name="T5" fmla="*/ 3 h 43"/>
                <a:gd name="T6" fmla="*/ 0 w 16"/>
                <a:gd name="T7" fmla="*/ 6 h 43"/>
                <a:gd name="T8" fmla="*/ 5 w 16"/>
                <a:gd name="T9" fmla="*/ 10 h 43"/>
                <a:gd name="T10" fmla="*/ 8 w 16"/>
                <a:gd name="T11" fmla="*/ 9 h 43"/>
                <a:gd name="T12" fmla="*/ 8 w 16"/>
                <a:gd name="T13" fmla="*/ 39 h 43"/>
                <a:gd name="T14" fmla="*/ 12 w 16"/>
                <a:gd name="T15" fmla="*/ 43 h 43"/>
                <a:gd name="T16" fmla="*/ 16 w 16"/>
                <a:gd name="T17" fmla="*/ 39 h 43"/>
                <a:gd name="T18" fmla="*/ 16 w 16"/>
                <a:gd name="T19" fmla="*/ 4 h 43"/>
                <a:gd name="T20" fmla="*/ 12 w 16"/>
                <a:gd name="T21"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43">
                  <a:moveTo>
                    <a:pt x="12" y="0"/>
                  </a:moveTo>
                  <a:cubicBezTo>
                    <a:pt x="11" y="0"/>
                    <a:pt x="10" y="0"/>
                    <a:pt x="9" y="0"/>
                  </a:cubicBezTo>
                  <a:cubicBezTo>
                    <a:pt x="3" y="3"/>
                    <a:pt x="3" y="3"/>
                    <a:pt x="3" y="3"/>
                  </a:cubicBezTo>
                  <a:cubicBezTo>
                    <a:pt x="1" y="3"/>
                    <a:pt x="0" y="5"/>
                    <a:pt x="0" y="6"/>
                  </a:cubicBezTo>
                  <a:cubicBezTo>
                    <a:pt x="0" y="9"/>
                    <a:pt x="2" y="11"/>
                    <a:pt x="5" y="10"/>
                  </a:cubicBezTo>
                  <a:cubicBezTo>
                    <a:pt x="8" y="9"/>
                    <a:pt x="8" y="9"/>
                    <a:pt x="8" y="9"/>
                  </a:cubicBezTo>
                  <a:cubicBezTo>
                    <a:pt x="8" y="39"/>
                    <a:pt x="8" y="39"/>
                    <a:pt x="8" y="39"/>
                  </a:cubicBezTo>
                  <a:cubicBezTo>
                    <a:pt x="8" y="41"/>
                    <a:pt x="10" y="43"/>
                    <a:pt x="12" y="43"/>
                  </a:cubicBezTo>
                  <a:cubicBezTo>
                    <a:pt x="14" y="43"/>
                    <a:pt x="16" y="41"/>
                    <a:pt x="16" y="39"/>
                  </a:cubicBezTo>
                  <a:cubicBezTo>
                    <a:pt x="16" y="4"/>
                    <a:pt x="16" y="4"/>
                    <a:pt x="16" y="4"/>
                  </a:cubicBezTo>
                  <a:cubicBezTo>
                    <a:pt x="16" y="2"/>
                    <a:pt x="14" y="0"/>
                    <a:pt x="12"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216" name="Freeform 51">
              <a:extLst>
                <a:ext uri="{FF2B5EF4-FFF2-40B4-BE49-F238E27FC236}">
                  <a16:creationId xmlns:a16="http://schemas.microsoft.com/office/drawing/2014/main" id="{F9E79412-4708-4D8F-8326-D01AE8BC1F7E}"/>
                </a:ext>
              </a:extLst>
            </p:cNvPr>
            <p:cNvSpPr>
              <a:spLocks noEditPoints="1"/>
            </p:cNvSpPr>
            <p:nvPr/>
          </p:nvSpPr>
          <p:spPr bwMode="auto">
            <a:xfrm>
              <a:off x="3727450" y="5280026"/>
              <a:ext cx="627063" cy="781050"/>
            </a:xfrm>
            <a:custGeom>
              <a:avLst/>
              <a:gdLst>
                <a:gd name="T0" fmla="*/ 148 w 151"/>
                <a:gd name="T1" fmla="*/ 29 h 189"/>
                <a:gd name="T2" fmla="*/ 122 w 151"/>
                <a:gd name="T3" fmla="*/ 3 h 189"/>
                <a:gd name="T4" fmla="*/ 115 w 151"/>
                <a:gd name="T5" fmla="*/ 0 h 189"/>
                <a:gd name="T6" fmla="*/ 115 w 151"/>
                <a:gd name="T7" fmla="*/ 0 h 189"/>
                <a:gd name="T8" fmla="*/ 10 w 151"/>
                <a:gd name="T9" fmla="*/ 0 h 189"/>
                <a:gd name="T10" fmla="*/ 0 w 151"/>
                <a:gd name="T11" fmla="*/ 10 h 189"/>
                <a:gd name="T12" fmla="*/ 0 w 151"/>
                <a:gd name="T13" fmla="*/ 179 h 189"/>
                <a:gd name="T14" fmla="*/ 10 w 151"/>
                <a:gd name="T15" fmla="*/ 189 h 189"/>
                <a:gd name="T16" fmla="*/ 141 w 151"/>
                <a:gd name="T17" fmla="*/ 189 h 189"/>
                <a:gd name="T18" fmla="*/ 151 w 151"/>
                <a:gd name="T19" fmla="*/ 179 h 189"/>
                <a:gd name="T20" fmla="*/ 151 w 151"/>
                <a:gd name="T21" fmla="*/ 37 h 189"/>
                <a:gd name="T22" fmla="*/ 148 w 151"/>
                <a:gd name="T23" fmla="*/ 29 h 189"/>
                <a:gd name="T24" fmla="*/ 141 w 151"/>
                <a:gd name="T25" fmla="*/ 33 h 189"/>
                <a:gd name="T26" fmla="*/ 119 w 151"/>
                <a:gd name="T27" fmla="*/ 33 h 189"/>
                <a:gd name="T28" fmla="*/ 119 w 151"/>
                <a:gd name="T29" fmla="*/ 11 h 189"/>
                <a:gd name="T30" fmla="*/ 141 w 151"/>
                <a:gd name="T31" fmla="*/ 33 h 189"/>
                <a:gd name="T32" fmla="*/ 141 w 151"/>
                <a:gd name="T33" fmla="*/ 182 h 189"/>
                <a:gd name="T34" fmla="*/ 10 w 151"/>
                <a:gd name="T35" fmla="*/ 182 h 189"/>
                <a:gd name="T36" fmla="*/ 8 w 151"/>
                <a:gd name="T37" fmla="*/ 179 h 189"/>
                <a:gd name="T38" fmla="*/ 8 w 151"/>
                <a:gd name="T39" fmla="*/ 10 h 189"/>
                <a:gd name="T40" fmla="*/ 10 w 151"/>
                <a:gd name="T41" fmla="*/ 8 h 189"/>
                <a:gd name="T42" fmla="*/ 111 w 151"/>
                <a:gd name="T43" fmla="*/ 8 h 189"/>
                <a:gd name="T44" fmla="*/ 111 w 151"/>
                <a:gd name="T45" fmla="*/ 37 h 189"/>
                <a:gd name="T46" fmla="*/ 115 w 151"/>
                <a:gd name="T47" fmla="*/ 40 h 189"/>
                <a:gd name="T48" fmla="*/ 144 w 151"/>
                <a:gd name="T49" fmla="*/ 40 h 189"/>
                <a:gd name="T50" fmla="*/ 144 w 151"/>
                <a:gd name="T51" fmla="*/ 179 h 189"/>
                <a:gd name="T52" fmla="*/ 141 w 151"/>
                <a:gd name="T53" fmla="*/ 18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1" h="189">
                  <a:moveTo>
                    <a:pt x="148" y="29"/>
                  </a:moveTo>
                  <a:cubicBezTo>
                    <a:pt x="122" y="3"/>
                    <a:pt x="122" y="3"/>
                    <a:pt x="122" y="3"/>
                  </a:cubicBezTo>
                  <a:cubicBezTo>
                    <a:pt x="120" y="1"/>
                    <a:pt x="117" y="0"/>
                    <a:pt x="115" y="0"/>
                  </a:cubicBezTo>
                  <a:cubicBezTo>
                    <a:pt x="115" y="0"/>
                    <a:pt x="115" y="0"/>
                    <a:pt x="115" y="0"/>
                  </a:cubicBezTo>
                  <a:cubicBezTo>
                    <a:pt x="10" y="0"/>
                    <a:pt x="10" y="0"/>
                    <a:pt x="10" y="0"/>
                  </a:cubicBezTo>
                  <a:cubicBezTo>
                    <a:pt x="4" y="0"/>
                    <a:pt x="0" y="5"/>
                    <a:pt x="0" y="10"/>
                  </a:cubicBezTo>
                  <a:cubicBezTo>
                    <a:pt x="0" y="179"/>
                    <a:pt x="0" y="179"/>
                    <a:pt x="0" y="179"/>
                  </a:cubicBezTo>
                  <a:cubicBezTo>
                    <a:pt x="0" y="185"/>
                    <a:pt x="4" y="189"/>
                    <a:pt x="10" y="189"/>
                  </a:cubicBezTo>
                  <a:cubicBezTo>
                    <a:pt x="141" y="189"/>
                    <a:pt x="141" y="189"/>
                    <a:pt x="141" y="189"/>
                  </a:cubicBezTo>
                  <a:cubicBezTo>
                    <a:pt x="147" y="189"/>
                    <a:pt x="151" y="185"/>
                    <a:pt x="151" y="179"/>
                  </a:cubicBezTo>
                  <a:cubicBezTo>
                    <a:pt x="151" y="37"/>
                    <a:pt x="151" y="37"/>
                    <a:pt x="151" y="37"/>
                  </a:cubicBezTo>
                  <a:cubicBezTo>
                    <a:pt x="151" y="34"/>
                    <a:pt x="150" y="31"/>
                    <a:pt x="148" y="29"/>
                  </a:cubicBezTo>
                  <a:close/>
                  <a:moveTo>
                    <a:pt x="141" y="33"/>
                  </a:moveTo>
                  <a:cubicBezTo>
                    <a:pt x="119" y="33"/>
                    <a:pt x="119" y="33"/>
                    <a:pt x="119" y="33"/>
                  </a:cubicBezTo>
                  <a:cubicBezTo>
                    <a:pt x="119" y="11"/>
                    <a:pt x="119" y="11"/>
                    <a:pt x="119" y="11"/>
                  </a:cubicBezTo>
                  <a:lnTo>
                    <a:pt x="141" y="33"/>
                  </a:lnTo>
                  <a:close/>
                  <a:moveTo>
                    <a:pt x="141" y="182"/>
                  </a:moveTo>
                  <a:cubicBezTo>
                    <a:pt x="10" y="182"/>
                    <a:pt x="10" y="182"/>
                    <a:pt x="10" y="182"/>
                  </a:cubicBezTo>
                  <a:cubicBezTo>
                    <a:pt x="9" y="182"/>
                    <a:pt x="8" y="181"/>
                    <a:pt x="8" y="179"/>
                  </a:cubicBezTo>
                  <a:cubicBezTo>
                    <a:pt x="8" y="10"/>
                    <a:pt x="8" y="10"/>
                    <a:pt x="8" y="10"/>
                  </a:cubicBezTo>
                  <a:cubicBezTo>
                    <a:pt x="8" y="9"/>
                    <a:pt x="9" y="8"/>
                    <a:pt x="10" y="8"/>
                  </a:cubicBezTo>
                  <a:cubicBezTo>
                    <a:pt x="111" y="8"/>
                    <a:pt x="111" y="8"/>
                    <a:pt x="111" y="8"/>
                  </a:cubicBezTo>
                  <a:cubicBezTo>
                    <a:pt x="111" y="37"/>
                    <a:pt x="111" y="37"/>
                    <a:pt x="111" y="37"/>
                  </a:cubicBezTo>
                  <a:cubicBezTo>
                    <a:pt x="111" y="39"/>
                    <a:pt x="113" y="40"/>
                    <a:pt x="115" y="40"/>
                  </a:cubicBezTo>
                  <a:cubicBezTo>
                    <a:pt x="144" y="40"/>
                    <a:pt x="144" y="40"/>
                    <a:pt x="144" y="40"/>
                  </a:cubicBezTo>
                  <a:cubicBezTo>
                    <a:pt x="144" y="179"/>
                    <a:pt x="144" y="179"/>
                    <a:pt x="144" y="179"/>
                  </a:cubicBezTo>
                  <a:cubicBezTo>
                    <a:pt x="144" y="181"/>
                    <a:pt x="143" y="182"/>
                    <a:pt x="141" y="18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grpSp>
      <p:grpSp>
        <p:nvGrpSpPr>
          <p:cNvPr id="217" name="Group 216">
            <a:extLst>
              <a:ext uri="{FF2B5EF4-FFF2-40B4-BE49-F238E27FC236}">
                <a16:creationId xmlns:a16="http://schemas.microsoft.com/office/drawing/2014/main" id="{7432DEB4-C3AD-43A0-9EC8-F2625F88EEBC}"/>
              </a:ext>
            </a:extLst>
          </p:cNvPr>
          <p:cNvGrpSpPr/>
          <p:nvPr/>
        </p:nvGrpSpPr>
        <p:grpSpPr>
          <a:xfrm>
            <a:off x="19640300" y="2528575"/>
            <a:ext cx="390626" cy="513829"/>
            <a:chOff x="3727450" y="5280026"/>
            <a:chExt cx="627063" cy="781050"/>
          </a:xfrm>
          <a:solidFill>
            <a:schemeClr val="accent5">
              <a:lumMod val="50000"/>
            </a:schemeClr>
          </a:solidFill>
        </p:grpSpPr>
        <p:sp>
          <p:nvSpPr>
            <p:cNvPr id="218" name="Freeform 45">
              <a:extLst>
                <a:ext uri="{FF2B5EF4-FFF2-40B4-BE49-F238E27FC236}">
                  <a16:creationId xmlns:a16="http://schemas.microsoft.com/office/drawing/2014/main" id="{1BC7FF80-314C-4AB9-8EBD-809A9B287965}"/>
                </a:ext>
              </a:extLst>
            </p:cNvPr>
            <p:cNvSpPr>
              <a:spLocks/>
            </p:cNvSpPr>
            <p:nvPr/>
          </p:nvSpPr>
          <p:spPr bwMode="auto">
            <a:xfrm>
              <a:off x="3848100" y="5553076"/>
              <a:ext cx="71438" cy="177800"/>
            </a:xfrm>
            <a:custGeom>
              <a:avLst/>
              <a:gdLst>
                <a:gd name="T0" fmla="*/ 6 w 17"/>
                <a:gd name="T1" fmla="*/ 10 h 43"/>
                <a:gd name="T2" fmla="*/ 9 w 17"/>
                <a:gd name="T3" fmla="*/ 9 h 43"/>
                <a:gd name="T4" fmla="*/ 9 w 17"/>
                <a:gd name="T5" fmla="*/ 39 h 43"/>
                <a:gd name="T6" fmla="*/ 13 w 17"/>
                <a:gd name="T7" fmla="*/ 43 h 43"/>
                <a:gd name="T8" fmla="*/ 17 w 17"/>
                <a:gd name="T9" fmla="*/ 39 h 43"/>
                <a:gd name="T10" fmla="*/ 17 w 17"/>
                <a:gd name="T11" fmla="*/ 4 h 43"/>
                <a:gd name="T12" fmla="*/ 13 w 17"/>
                <a:gd name="T13" fmla="*/ 0 h 43"/>
                <a:gd name="T14" fmla="*/ 10 w 17"/>
                <a:gd name="T15" fmla="*/ 1 h 43"/>
                <a:gd name="T16" fmla="*/ 3 w 17"/>
                <a:gd name="T17" fmla="*/ 3 h 43"/>
                <a:gd name="T18" fmla="*/ 0 w 17"/>
                <a:gd name="T19" fmla="*/ 6 h 43"/>
                <a:gd name="T20" fmla="*/ 6 w 17"/>
                <a:gd name="T21" fmla="*/ 1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43">
                  <a:moveTo>
                    <a:pt x="6" y="10"/>
                  </a:moveTo>
                  <a:cubicBezTo>
                    <a:pt x="9" y="9"/>
                    <a:pt x="9" y="9"/>
                    <a:pt x="9" y="9"/>
                  </a:cubicBezTo>
                  <a:cubicBezTo>
                    <a:pt x="9" y="39"/>
                    <a:pt x="9" y="39"/>
                    <a:pt x="9" y="39"/>
                  </a:cubicBezTo>
                  <a:cubicBezTo>
                    <a:pt x="9" y="41"/>
                    <a:pt x="10" y="43"/>
                    <a:pt x="13" y="43"/>
                  </a:cubicBezTo>
                  <a:cubicBezTo>
                    <a:pt x="15" y="43"/>
                    <a:pt x="17" y="41"/>
                    <a:pt x="17" y="39"/>
                  </a:cubicBezTo>
                  <a:cubicBezTo>
                    <a:pt x="17" y="4"/>
                    <a:pt x="17" y="4"/>
                    <a:pt x="17" y="4"/>
                  </a:cubicBezTo>
                  <a:cubicBezTo>
                    <a:pt x="17" y="2"/>
                    <a:pt x="15" y="0"/>
                    <a:pt x="13" y="0"/>
                  </a:cubicBezTo>
                  <a:cubicBezTo>
                    <a:pt x="12" y="0"/>
                    <a:pt x="11" y="0"/>
                    <a:pt x="10" y="1"/>
                  </a:cubicBezTo>
                  <a:cubicBezTo>
                    <a:pt x="3" y="3"/>
                    <a:pt x="3" y="3"/>
                    <a:pt x="3" y="3"/>
                  </a:cubicBezTo>
                  <a:cubicBezTo>
                    <a:pt x="1" y="3"/>
                    <a:pt x="0" y="5"/>
                    <a:pt x="0" y="6"/>
                  </a:cubicBezTo>
                  <a:cubicBezTo>
                    <a:pt x="0" y="9"/>
                    <a:pt x="3" y="11"/>
                    <a:pt x="6" y="1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219" name="Freeform 46">
              <a:extLst>
                <a:ext uri="{FF2B5EF4-FFF2-40B4-BE49-F238E27FC236}">
                  <a16:creationId xmlns:a16="http://schemas.microsoft.com/office/drawing/2014/main" id="{2AA85CCF-E86C-4228-A75D-F6F0EB1B1B88}"/>
                </a:ext>
              </a:extLst>
            </p:cNvPr>
            <p:cNvSpPr>
              <a:spLocks noEditPoints="1"/>
            </p:cNvSpPr>
            <p:nvPr/>
          </p:nvSpPr>
          <p:spPr bwMode="auto">
            <a:xfrm>
              <a:off x="3960813" y="5553076"/>
              <a:ext cx="149225" cy="177800"/>
            </a:xfrm>
            <a:custGeom>
              <a:avLst/>
              <a:gdLst>
                <a:gd name="T0" fmla="*/ 18 w 36"/>
                <a:gd name="T1" fmla="*/ 0 h 43"/>
                <a:gd name="T2" fmla="*/ 0 w 36"/>
                <a:gd name="T3" fmla="*/ 22 h 43"/>
                <a:gd name="T4" fmla="*/ 18 w 36"/>
                <a:gd name="T5" fmla="*/ 43 h 43"/>
                <a:gd name="T6" fmla="*/ 36 w 36"/>
                <a:gd name="T7" fmla="*/ 21 h 43"/>
                <a:gd name="T8" fmla="*/ 18 w 36"/>
                <a:gd name="T9" fmla="*/ 0 h 43"/>
                <a:gd name="T10" fmla="*/ 18 w 36"/>
                <a:gd name="T11" fmla="*/ 35 h 43"/>
                <a:gd name="T12" fmla="*/ 9 w 36"/>
                <a:gd name="T13" fmla="*/ 21 h 43"/>
                <a:gd name="T14" fmla="*/ 18 w 36"/>
                <a:gd name="T15" fmla="*/ 7 h 43"/>
                <a:gd name="T16" fmla="*/ 28 w 36"/>
                <a:gd name="T17" fmla="*/ 22 h 43"/>
                <a:gd name="T18" fmla="*/ 18 w 36"/>
                <a:gd name="T19" fmla="*/ 3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43">
                  <a:moveTo>
                    <a:pt x="18" y="0"/>
                  </a:moveTo>
                  <a:cubicBezTo>
                    <a:pt x="8" y="0"/>
                    <a:pt x="0" y="9"/>
                    <a:pt x="0" y="22"/>
                  </a:cubicBezTo>
                  <a:cubicBezTo>
                    <a:pt x="0" y="34"/>
                    <a:pt x="8" y="43"/>
                    <a:pt x="18" y="43"/>
                  </a:cubicBezTo>
                  <a:cubicBezTo>
                    <a:pt x="29" y="43"/>
                    <a:pt x="36" y="34"/>
                    <a:pt x="36" y="21"/>
                  </a:cubicBezTo>
                  <a:cubicBezTo>
                    <a:pt x="36" y="9"/>
                    <a:pt x="29" y="0"/>
                    <a:pt x="18" y="0"/>
                  </a:cubicBezTo>
                  <a:close/>
                  <a:moveTo>
                    <a:pt x="18" y="35"/>
                  </a:moveTo>
                  <a:cubicBezTo>
                    <a:pt x="12" y="35"/>
                    <a:pt x="9" y="28"/>
                    <a:pt x="9" y="21"/>
                  </a:cubicBezTo>
                  <a:cubicBezTo>
                    <a:pt x="9" y="14"/>
                    <a:pt x="12" y="7"/>
                    <a:pt x="18" y="7"/>
                  </a:cubicBezTo>
                  <a:cubicBezTo>
                    <a:pt x="25" y="7"/>
                    <a:pt x="28" y="15"/>
                    <a:pt x="28" y="22"/>
                  </a:cubicBezTo>
                  <a:cubicBezTo>
                    <a:pt x="28" y="28"/>
                    <a:pt x="25" y="35"/>
                    <a:pt x="18" y="3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220" name="Freeform 47">
              <a:extLst>
                <a:ext uri="{FF2B5EF4-FFF2-40B4-BE49-F238E27FC236}">
                  <a16:creationId xmlns:a16="http://schemas.microsoft.com/office/drawing/2014/main" id="{AF8843C1-811B-4935-B929-2647AFFBD94E}"/>
                </a:ext>
              </a:extLst>
            </p:cNvPr>
            <p:cNvSpPr>
              <a:spLocks/>
            </p:cNvSpPr>
            <p:nvPr/>
          </p:nvSpPr>
          <p:spPr bwMode="auto">
            <a:xfrm>
              <a:off x="4138613" y="5553076"/>
              <a:ext cx="66675" cy="177800"/>
            </a:xfrm>
            <a:custGeom>
              <a:avLst/>
              <a:gdLst>
                <a:gd name="T0" fmla="*/ 12 w 16"/>
                <a:gd name="T1" fmla="*/ 0 h 43"/>
                <a:gd name="T2" fmla="*/ 9 w 16"/>
                <a:gd name="T3" fmla="*/ 1 h 43"/>
                <a:gd name="T4" fmla="*/ 3 w 16"/>
                <a:gd name="T5" fmla="*/ 3 h 43"/>
                <a:gd name="T6" fmla="*/ 0 w 16"/>
                <a:gd name="T7" fmla="*/ 6 h 43"/>
                <a:gd name="T8" fmla="*/ 5 w 16"/>
                <a:gd name="T9" fmla="*/ 10 h 43"/>
                <a:gd name="T10" fmla="*/ 8 w 16"/>
                <a:gd name="T11" fmla="*/ 9 h 43"/>
                <a:gd name="T12" fmla="*/ 8 w 16"/>
                <a:gd name="T13" fmla="*/ 39 h 43"/>
                <a:gd name="T14" fmla="*/ 12 w 16"/>
                <a:gd name="T15" fmla="*/ 43 h 43"/>
                <a:gd name="T16" fmla="*/ 16 w 16"/>
                <a:gd name="T17" fmla="*/ 39 h 43"/>
                <a:gd name="T18" fmla="*/ 16 w 16"/>
                <a:gd name="T19" fmla="*/ 4 h 43"/>
                <a:gd name="T20" fmla="*/ 12 w 16"/>
                <a:gd name="T21"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43">
                  <a:moveTo>
                    <a:pt x="12" y="0"/>
                  </a:moveTo>
                  <a:cubicBezTo>
                    <a:pt x="11" y="0"/>
                    <a:pt x="10" y="0"/>
                    <a:pt x="9" y="1"/>
                  </a:cubicBezTo>
                  <a:cubicBezTo>
                    <a:pt x="3" y="3"/>
                    <a:pt x="3" y="3"/>
                    <a:pt x="3" y="3"/>
                  </a:cubicBezTo>
                  <a:cubicBezTo>
                    <a:pt x="1" y="3"/>
                    <a:pt x="0" y="5"/>
                    <a:pt x="0" y="6"/>
                  </a:cubicBezTo>
                  <a:cubicBezTo>
                    <a:pt x="0" y="9"/>
                    <a:pt x="2" y="11"/>
                    <a:pt x="5" y="10"/>
                  </a:cubicBezTo>
                  <a:cubicBezTo>
                    <a:pt x="8" y="9"/>
                    <a:pt x="8" y="9"/>
                    <a:pt x="8" y="9"/>
                  </a:cubicBezTo>
                  <a:cubicBezTo>
                    <a:pt x="8" y="39"/>
                    <a:pt x="8" y="39"/>
                    <a:pt x="8" y="39"/>
                  </a:cubicBezTo>
                  <a:cubicBezTo>
                    <a:pt x="8" y="41"/>
                    <a:pt x="10" y="43"/>
                    <a:pt x="12" y="43"/>
                  </a:cubicBezTo>
                  <a:cubicBezTo>
                    <a:pt x="14" y="43"/>
                    <a:pt x="16" y="41"/>
                    <a:pt x="16" y="39"/>
                  </a:cubicBezTo>
                  <a:cubicBezTo>
                    <a:pt x="16" y="4"/>
                    <a:pt x="16" y="4"/>
                    <a:pt x="16" y="4"/>
                  </a:cubicBezTo>
                  <a:cubicBezTo>
                    <a:pt x="16" y="2"/>
                    <a:pt x="14" y="0"/>
                    <a:pt x="12"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221" name="Freeform 48">
              <a:extLst>
                <a:ext uri="{FF2B5EF4-FFF2-40B4-BE49-F238E27FC236}">
                  <a16:creationId xmlns:a16="http://schemas.microsoft.com/office/drawing/2014/main" id="{102855CA-FBC4-486F-8FD3-D967325566E7}"/>
                </a:ext>
              </a:extLst>
            </p:cNvPr>
            <p:cNvSpPr>
              <a:spLocks noEditPoints="1"/>
            </p:cNvSpPr>
            <p:nvPr/>
          </p:nvSpPr>
          <p:spPr bwMode="auto">
            <a:xfrm>
              <a:off x="3856038" y="5775326"/>
              <a:ext cx="150813" cy="177800"/>
            </a:xfrm>
            <a:custGeom>
              <a:avLst/>
              <a:gdLst>
                <a:gd name="T0" fmla="*/ 18 w 36"/>
                <a:gd name="T1" fmla="*/ 0 h 43"/>
                <a:gd name="T2" fmla="*/ 0 w 36"/>
                <a:gd name="T3" fmla="*/ 21 h 43"/>
                <a:gd name="T4" fmla="*/ 18 w 36"/>
                <a:gd name="T5" fmla="*/ 43 h 43"/>
                <a:gd name="T6" fmla="*/ 36 w 36"/>
                <a:gd name="T7" fmla="*/ 21 h 43"/>
                <a:gd name="T8" fmla="*/ 18 w 36"/>
                <a:gd name="T9" fmla="*/ 0 h 43"/>
                <a:gd name="T10" fmla="*/ 18 w 36"/>
                <a:gd name="T11" fmla="*/ 35 h 43"/>
                <a:gd name="T12" fmla="*/ 9 w 36"/>
                <a:gd name="T13" fmla="*/ 21 h 43"/>
                <a:gd name="T14" fmla="*/ 18 w 36"/>
                <a:gd name="T15" fmla="*/ 7 h 43"/>
                <a:gd name="T16" fmla="*/ 28 w 36"/>
                <a:gd name="T17" fmla="*/ 21 h 43"/>
                <a:gd name="T18" fmla="*/ 18 w 36"/>
                <a:gd name="T19" fmla="*/ 3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43">
                  <a:moveTo>
                    <a:pt x="18" y="0"/>
                  </a:moveTo>
                  <a:cubicBezTo>
                    <a:pt x="8" y="0"/>
                    <a:pt x="0" y="9"/>
                    <a:pt x="0" y="21"/>
                  </a:cubicBezTo>
                  <a:cubicBezTo>
                    <a:pt x="0" y="34"/>
                    <a:pt x="8" y="43"/>
                    <a:pt x="18" y="43"/>
                  </a:cubicBezTo>
                  <a:cubicBezTo>
                    <a:pt x="29" y="43"/>
                    <a:pt x="36" y="34"/>
                    <a:pt x="36" y="21"/>
                  </a:cubicBezTo>
                  <a:cubicBezTo>
                    <a:pt x="36" y="9"/>
                    <a:pt x="29" y="0"/>
                    <a:pt x="18" y="0"/>
                  </a:cubicBezTo>
                  <a:close/>
                  <a:moveTo>
                    <a:pt x="18" y="35"/>
                  </a:moveTo>
                  <a:cubicBezTo>
                    <a:pt x="12" y="35"/>
                    <a:pt x="9" y="28"/>
                    <a:pt x="9" y="21"/>
                  </a:cubicBezTo>
                  <a:cubicBezTo>
                    <a:pt x="9" y="14"/>
                    <a:pt x="12" y="7"/>
                    <a:pt x="18" y="7"/>
                  </a:cubicBezTo>
                  <a:cubicBezTo>
                    <a:pt x="25" y="7"/>
                    <a:pt x="28" y="15"/>
                    <a:pt x="28" y="21"/>
                  </a:cubicBezTo>
                  <a:cubicBezTo>
                    <a:pt x="28" y="28"/>
                    <a:pt x="25" y="35"/>
                    <a:pt x="18" y="3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222" name="Freeform 49">
              <a:extLst>
                <a:ext uri="{FF2B5EF4-FFF2-40B4-BE49-F238E27FC236}">
                  <a16:creationId xmlns:a16="http://schemas.microsoft.com/office/drawing/2014/main" id="{64176421-093C-41C7-9ABB-01538A4BDB6B}"/>
                </a:ext>
              </a:extLst>
            </p:cNvPr>
            <p:cNvSpPr>
              <a:spLocks/>
            </p:cNvSpPr>
            <p:nvPr/>
          </p:nvSpPr>
          <p:spPr bwMode="auto">
            <a:xfrm>
              <a:off x="4035425" y="5775326"/>
              <a:ext cx="66675" cy="177800"/>
            </a:xfrm>
            <a:custGeom>
              <a:avLst/>
              <a:gdLst>
                <a:gd name="T0" fmla="*/ 12 w 16"/>
                <a:gd name="T1" fmla="*/ 0 h 43"/>
                <a:gd name="T2" fmla="*/ 9 w 16"/>
                <a:gd name="T3" fmla="*/ 0 h 43"/>
                <a:gd name="T4" fmla="*/ 3 w 16"/>
                <a:gd name="T5" fmla="*/ 3 h 43"/>
                <a:gd name="T6" fmla="*/ 0 w 16"/>
                <a:gd name="T7" fmla="*/ 6 h 43"/>
                <a:gd name="T8" fmla="*/ 5 w 16"/>
                <a:gd name="T9" fmla="*/ 10 h 43"/>
                <a:gd name="T10" fmla="*/ 8 w 16"/>
                <a:gd name="T11" fmla="*/ 9 h 43"/>
                <a:gd name="T12" fmla="*/ 8 w 16"/>
                <a:gd name="T13" fmla="*/ 39 h 43"/>
                <a:gd name="T14" fmla="*/ 12 w 16"/>
                <a:gd name="T15" fmla="*/ 43 h 43"/>
                <a:gd name="T16" fmla="*/ 16 w 16"/>
                <a:gd name="T17" fmla="*/ 39 h 43"/>
                <a:gd name="T18" fmla="*/ 16 w 16"/>
                <a:gd name="T19" fmla="*/ 4 h 43"/>
                <a:gd name="T20" fmla="*/ 12 w 16"/>
                <a:gd name="T21"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43">
                  <a:moveTo>
                    <a:pt x="12" y="0"/>
                  </a:moveTo>
                  <a:cubicBezTo>
                    <a:pt x="11" y="0"/>
                    <a:pt x="10" y="0"/>
                    <a:pt x="9" y="0"/>
                  </a:cubicBezTo>
                  <a:cubicBezTo>
                    <a:pt x="3" y="3"/>
                    <a:pt x="3" y="3"/>
                    <a:pt x="3" y="3"/>
                  </a:cubicBezTo>
                  <a:cubicBezTo>
                    <a:pt x="1" y="3"/>
                    <a:pt x="0" y="5"/>
                    <a:pt x="0" y="6"/>
                  </a:cubicBezTo>
                  <a:cubicBezTo>
                    <a:pt x="0" y="9"/>
                    <a:pt x="2" y="11"/>
                    <a:pt x="5" y="10"/>
                  </a:cubicBezTo>
                  <a:cubicBezTo>
                    <a:pt x="8" y="9"/>
                    <a:pt x="8" y="9"/>
                    <a:pt x="8" y="9"/>
                  </a:cubicBezTo>
                  <a:cubicBezTo>
                    <a:pt x="8" y="39"/>
                    <a:pt x="8" y="39"/>
                    <a:pt x="8" y="39"/>
                  </a:cubicBezTo>
                  <a:cubicBezTo>
                    <a:pt x="8" y="41"/>
                    <a:pt x="10" y="43"/>
                    <a:pt x="12" y="43"/>
                  </a:cubicBezTo>
                  <a:cubicBezTo>
                    <a:pt x="14" y="43"/>
                    <a:pt x="16" y="41"/>
                    <a:pt x="16" y="39"/>
                  </a:cubicBezTo>
                  <a:cubicBezTo>
                    <a:pt x="16" y="4"/>
                    <a:pt x="16" y="4"/>
                    <a:pt x="16" y="4"/>
                  </a:cubicBezTo>
                  <a:cubicBezTo>
                    <a:pt x="16" y="2"/>
                    <a:pt x="14" y="0"/>
                    <a:pt x="12"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223" name="Freeform 50">
              <a:extLst>
                <a:ext uri="{FF2B5EF4-FFF2-40B4-BE49-F238E27FC236}">
                  <a16:creationId xmlns:a16="http://schemas.microsoft.com/office/drawing/2014/main" id="{38CA8163-180A-494A-9B30-658ACA0AB652}"/>
                </a:ext>
              </a:extLst>
            </p:cNvPr>
            <p:cNvSpPr>
              <a:spLocks/>
            </p:cNvSpPr>
            <p:nvPr/>
          </p:nvSpPr>
          <p:spPr bwMode="auto">
            <a:xfrm>
              <a:off x="4138613" y="5775326"/>
              <a:ext cx="66675" cy="177800"/>
            </a:xfrm>
            <a:custGeom>
              <a:avLst/>
              <a:gdLst>
                <a:gd name="T0" fmla="*/ 12 w 16"/>
                <a:gd name="T1" fmla="*/ 0 h 43"/>
                <a:gd name="T2" fmla="*/ 9 w 16"/>
                <a:gd name="T3" fmla="*/ 0 h 43"/>
                <a:gd name="T4" fmla="*/ 3 w 16"/>
                <a:gd name="T5" fmla="*/ 3 h 43"/>
                <a:gd name="T6" fmla="*/ 0 w 16"/>
                <a:gd name="T7" fmla="*/ 6 h 43"/>
                <a:gd name="T8" fmla="*/ 5 w 16"/>
                <a:gd name="T9" fmla="*/ 10 h 43"/>
                <a:gd name="T10" fmla="*/ 8 w 16"/>
                <a:gd name="T11" fmla="*/ 9 h 43"/>
                <a:gd name="T12" fmla="*/ 8 w 16"/>
                <a:gd name="T13" fmla="*/ 39 h 43"/>
                <a:gd name="T14" fmla="*/ 12 w 16"/>
                <a:gd name="T15" fmla="*/ 43 h 43"/>
                <a:gd name="T16" fmla="*/ 16 w 16"/>
                <a:gd name="T17" fmla="*/ 39 h 43"/>
                <a:gd name="T18" fmla="*/ 16 w 16"/>
                <a:gd name="T19" fmla="*/ 4 h 43"/>
                <a:gd name="T20" fmla="*/ 12 w 16"/>
                <a:gd name="T21"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43">
                  <a:moveTo>
                    <a:pt x="12" y="0"/>
                  </a:moveTo>
                  <a:cubicBezTo>
                    <a:pt x="11" y="0"/>
                    <a:pt x="10" y="0"/>
                    <a:pt x="9" y="0"/>
                  </a:cubicBezTo>
                  <a:cubicBezTo>
                    <a:pt x="3" y="3"/>
                    <a:pt x="3" y="3"/>
                    <a:pt x="3" y="3"/>
                  </a:cubicBezTo>
                  <a:cubicBezTo>
                    <a:pt x="1" y="3"/>
                    <a:pt x="0" y="5"/>
                    <a:pt x="0" y="6"/>
                  </a:cubicBezTo>
                  <a:cubicBezTo>
                    <a:pt x="0" y="9"/>
                    <a:pt x="2" y="11"/>
                    <a:pt x="5" y="10"/>
                  </a:cubicBezTo>
                  <a:cubicBezTo>
                    <a:pt x="8" y="9"/>
                    <a:pt x="8" y="9"/>
                    <a:pt x="8" y="9"/>
                  </a:cubicBezTo>
                  <a:cubicBezTo>
                    <a:pt x="8" y="39"/>
                    <a:pt x="8" y="39"/>
                    <a:pt x="8" y="39"/>
                  </a:cubicBezTo>
                  <a:cubicBezTo>
                    <a:pt x="8" y="41"/>
                    <a:pt x="10" y="43"/>
                    <a:pt x="12" y="43"/>
                  </a:cubicBezTo>
                  <a:cubicBezTo>
                    <a:pt x="14" y="43"/>
                    <a:pt x="16" y="41"/>
                    <a:pt x="16" y="39"/>
                  </a:cubicBezTo>
                  <a:cubicBezTo>
                    <a:pt x="16" y="4"/>
                    <a:pt x="16" y="4"/>
                    <a:pt x="16" y="4"/>
                  </a:cubicBezTo>
                  <a:cubicBezTo>
                    <a:pt x="16" y="2"/>
                    <a:pt x="14" y="0"/>
                    <a:pt x="12"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224" name="Freeform 51">
              <a:extLst>
                <a:ext uri="{FF2B5EF4-FFF2-40B4-BE49-F238E27FC236}">
                  <a16:creationId xmlns:a16="http://schemas.microsoft.com/office/drawing/2014/main" id="{8122FEC9-F770-4B27-9AB2-D58C4588AF1C}"/>
                </a:ext>
              </a:extLst>
            </p:cNvPr>
            <p:cNvSpPr>
              <a:spLocks noEditPoints="1"/>
            </p:cNvSpPr>
            <p:nvPr/>
          </p:nvSpPr>
          <p:spPr bwMode="auto">
            <a:xfrm>
              <a:off x="3727450" y="5280026"/>
              <a:ext cx="627063" cy="781050"/>
            </a:xfrm>
            <a:custGeom>
              <a:avLst/>
              <a:gdLst>
                <a:gd name="T0" fmla="*/ 148 w 151"/>
                <a:gd name="T1" fmla="*/ 29 h 189"/>
                <a:gd name="T2" fmla="*/ 122 w 151"/>
                <a:gd name="T3" fmla="*/ 3 h 189"/>
                <a:gd name="T4" fmla="*/ 115 w 151"/>
                <a:gd name="T5" fmla="*/ 0 h 189"/>
                <a:gd name="T6" fmla="*/ 115 w 151"/>
                <a:gd name="T7" fmla="*/ 0 h 189"/>
                <a:gd name="T8" fmla="*/ 10 w 151"/>
                <a:gd name="T9" fmla="*/ 0 h 189"/>
                <a:gd name="T10" fmla="*/ 0 w 151"/>
                <a:gd name="T11" fmla="*/ 10 h 189"/>
                <a:gd name="T12" fmla="*/ 0 w 151"/>
                <a:gd name="T13" fmla="*/ 179 h 189"/>
                <a:gd name="T14" fmla="*/ 10 w 151"/>
                <a:gd name="T15" fmla="*/ 189 h 189"/>
                <a:gd name="T16" fmla="*/ 141 w 151"/>
                <a:gd name="T17" fmla="*/ 189 h 189"/>
                <a:gd name="T18" fmla="*/ 151 w 151"/>
                <a:gd name="T19" fmla="*/ 179 h 189"/>
                <a:gd name="T20" fmla="*/ 151 w 151"/>
                <a:gd name="T21" fmla="*/ 37 h 189"/>
                <a:gd name="T22" fmla="*/ 148 w 151"/>
                <a:gd name="T23" fmla="*/ 29 h 189"/>
                <a:gd name="T24" fmla="*/ 141 w 151"/>
                <a:gd name="T25" fmla="*/ 33 h 189"/>
                <a:gd name="T26" fmla="*/ 119 w 151"/>
                <a:gd name="T27" fmla="*/ 33 h 189"/>
                <a:gd name="T28" fmla="*/ 119 w 151"/>
                <a:gd name="T29" fmla="*/ 11 h 189"/>
                <a:gd name="T30" fmla="*/ 141 w 151"/>
                <a:gd name="T31" fmla="*/ 33 h 189"/>
                <a:gd name="T32" fmla="*/ 141 w 151"/>
                <a:gd name="T33" fmla="*/ 182 h 189"/>
                <a:gd name="T34" fmla="*/ 10 w 151"/>
                <a:gd name="T35" fmla="*/ 182 h 189"/>
                <a:gd name="T36" fmla="*/ 8 w 151"/>
                <a:gd name="T37" fmla="*/ 179 h 189"/>
                <a:gd name="T38" fmla="*/ 8 w 151"/>
                <a:gd name="T39" fmla="*/ 10 h 189"/>
                <a:gd name="T40" fmla="*/ 10 w 151"/>
                <a:gd name="T41" fmla="*/ 8 h 189"/>
                <a:gd name="T42" fmla="*/ 111 w 151"/>
                <a:gd name="T43" fmla="*/ 8 h 189"/>
                <a:gd name="T44" fmla="*/ 111 w 151"/>
                <a:gd name="T45" fmla="*/ 37 h 189"/>
                <a:gd name="T46" fmla="*/ 115 w 151"/>
                <a:gd name="T47" fmla="*/ 40 h 189"/>
                <a:gd name="T48" fmla="*/ 144 w 151"/>
                <a:gd name="T49" fmla="*/ 40 h 189"/>
                <a:gd name="T50" fmla="*/ 144 w 151"/>
                <a:gd name="T51" fmla="*/ 179 h 189"/>
                <a:gd name="T52" fmla="*/ 141 w 151"/>
                <a:gd name="T53" fmla="*/ 18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1" h="189">
                  <a:moveTo>
                    <a:pt x="148" y="29"/>
                  </a:moveTo>
                  <a:cubicBezTo>
                    <a:pt x="122" y="3"/>
                    <a:pt x="122" y="3"/>
                    <a:pt x="122" y="3"/>
                  </a:cubicBezTo>
                  <a:cubicBezTo>
                    <a:pt x="120" y="1"/>
                    <a:pt x="117" y="0"/>
                    <a:pt x="115" y="0"/>
                  </a:cubicBezTo>
                  <a:cubicBezTo>
                    <a:pt x="115" y="0"/>
                    <a:pt x="115" y="0"/>
                    <a:pt x="115" y="0"/>
                  </a:cubicBezTo>
                  <a:cubicBezTo>
                    <a:pt x="10" y="0"/>
                    <a:pt x="10" y="0"/>
                    <a:pt x="10" y="0"/>
                  </a:cubicBezTo>
                  <a:cubicBezTo>
                    <a:pt x="4" y="0"/>
                    <a:pt x="0" y="5"/>
                    <a:pt x="0" y="10"/>
                  </a:cubicBezTo>
                  <a:cubicBezTo>
                    <a:pt x="0" y="179"/>
                    <a:pt x="0" y="179"/>
                    <a:pt x="0" y="179"/>
                  </a:cubicBezTo>
                  <a:cubicBezTo>
                    <a:pt x="0" y="185"/>
                    <a:pt x="4" y="189"/>
                    <a:pt x="10" y="189"/>
                  </a:cubicBezTo>
                  <a:cubicBezTo>
                    <a:pt x="141" y="189"/>
                    <a:pt x="141" y="189"/>
                    <a:pt x="141" y="189"/>
                  </a:cubicBezTo>
                  <a:cubicBezTo>
                    <a:pt x="147" y="189"/>
                    <a:pt x="151" y="185"/>
                    <a:pt x="151" y="179"/>
                  </a:cubicBezTo>
                  <a:cubicBezTo>
                    <a:pt x="151" y="37"/>
                    <a:pt x="151" y="37"/>
                    <a:pt x="151" y="37"/>
                  </a:cubicBezTo>
                  <a:cubicBezTo>
                    <a:pt x="151" y="34"/>
                    <a:pt x="150" y="31"/>
                    <a:pt x="148" y="29"/>
                  </a:cubicBezTo>
                  <a:close/>
                  <a:moveTo>
                    <a:pt x="141" y="33"/>
                  </a:moveTo>
                  <a:cubicBezTo>
                    <a:pt x="119" y="33"/>
                    <a:pt x="119" y="33"/>
                    <a:pt x="119" y="33"/>
                  </a:cubicBezTo>
                  <a:cubicBezTo>
                    <a:pt x="119" y="11"/>
                    <a:pt x="119" y="11"/>
                    <a:pt x="119" y="11"/>
                  </a:cubicBezTo>
                  <a:lnTo>
                    <a:pt x="141" y="33"/>
                  </a:lnTo>
                  <a:close/>
                  <a:moveTo>
                    <a:pt x="141" y="182"/>
                  </a:moveTo>
                  <a:cubicBezTo>
                    <a:pt x="10" y="182"/>
                    <a:pt x="10" y="182"/>
                    <a:pt x="10" y="182"/>
                  </a:cubicBezTo>
                  <a:cubicBezTo>
                    <a:pt x="9" y="182"/>
                    <a:pt x="8" y="181"/>
                    <a:pt x="8" y="179"/>
                  </a:cubicBezTo>
                  <a:cubicBezTo>
                    <a:pt x="8" y="10"/>
                    <a:pt x="8" y="10"/>
                    <a:pt x="8" y="10"/>
                  </a:cubicBezTo>
                  <a:cubicBezTo>
                    <a:pt x="8" y="9"/>
                    <a:pt x="9" y="8"/>
                    <a:pt x="10" y="8"/>
                  </a:cubicBezTo>
                  <a:cubicBezTo>
                    <a:pt x="111" y="8"/>
                    <a:pt x="111" y="8"/>
                    <a:pt x="111" y="8"/>
                  </a:cubicBezTo>
                  <a:cubicBezTo>
                    <a:pt x="111" y="37"/>
                    <a:pt x="111" y="37"/>
                    <a:pt x="111" y="37"/>
                  </a:cubicBezTo>
                  <a:cubicBezTo>
                    <a:pt x="111" y="39"/>
                    <a:pt x="113" y="40"/>
                    <a:pt x="115" y="40"/>
                  </a:cubicBezTo>
                  <a:cubicBezTo>
                    <a:pt x="144" y="40"/>
                    <a:pt x="144" y="40"/>
                    <a:pt x="144" y="40"/>
                  </a:cubicBezTo>
                  <a:cubicBezTo>
                    <a:pt x="144" y="179"/>
                    <a:pt x="144" y="179"/>
                    <a:pt x="144" y="179"/>
                  </a:cubicBezTo>
                  <a:cubicBezTo>
                    <a:pt x="144" y="181"/>
                    <a:pt x="143" y="182"/>
                    <a:pt x="141" y="18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grpSp>
    </p:spTree>
    <p:extLst>
      <p:ext uri="{BB962C8B-B14F-4D97-AF65-F5344CB8AC3E}">
        <p14:creationId xmlns:p14="http://schemas.microsoft.com/office/powerpoint/2010/main" val="93070663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945</TotalTime>
  <Words>668</Words>
  <Application>Microsoft Office PowerPoint</Application>
  <PresentationFormat>Custom</PresentationFormat>
  <Paragraphs>48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Verdana</vt:lpstr>
      <vt:lpstr>Office Theme</vt:lpstr>
      <vt:lpstr>Detection of Question Sincerity on Online Forums Kate Bosshart &amp; Siyao Peng, Georgetown University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Bosshart, Kate</dc:creator>
  <cp:lastModifiedBy>Bosshart, Kate</cp:lastModifiedBy>
  <cp:revision>68</cp:revision>
  <dcterms:created xsi:type="dcterms:W3CDTF">2019-12-02T02:09:40Z</dcterms:created>
  <dcterms:modified xsi:type="dcterms:W3CDTF">2019-12-03T20:50:40Z</dcterms:modified>
</cp:coreProperties>
</file>