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4"/>
    <p:sldMasterId id="2147483759" r:id="rId5"/>
  </p:sldMasterIdLst>
  <p:notesMasterIdLst>
    <p:notesMasterId r:id="rId56"/>
  </p:notesMasterIdLst>
  <p:handoutMasterIdLst>
    <p:handoutMasterId r:id="rId57"/>
  </p:handoutMasterIdLst>
  <p:sldIdLst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1" r:id="rId15"/>
    <p:sldId id="278" r:id="rId16"/>
    <p:sldId id="279" r:id="rId17"/>
    <p:sldId id="309" r:id="rId18"/>
    <p:sldId id="280" r:id="rId19"/>
    <p:sldId id="283" r:id="rId20"/>
    <p:sldId id="284" r:id="rId21"/>
    <p:sldId id="285" r:id="rId22"/>
    <p:sldId id="282" r:id="rId23"/>
    <p:sldId id="286" r:id="rId24"/>
    <p:sldId id="287" r:id="rId25"/>
    <p:sldId id="305" r:id="rId26"/>
    <p:sldId id="289" r:id="rId27"/>
    <p:sldId id="290" r:id="rId28"/>
    <p:sldId id="291" r:id="rId29"/>
    <p:sldId id="292" r:id="rId30"/>
    <p:sldId id="293" r:id="rId31"/>
    <p:sldId id="294" r:id="rId32"/>
    <p:sldId id="299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8" r:id="rId43"/>
    <p:sldId id="306" r:id="rId44"/>
    <p:sldId id="310" r:id="rId45"/>
    <p:sldId id="311" r:id="rId46"/>
    <p:sldId id="312" r:id="rId47"/>
    <p:sldId id="307" r:id="rId48"/>
    <p:sldId id="313" r:id="rId49"/>
    <p:sldId id="314" r:id="rId50"/>
    <p:sldId id="315" r:id="rId51"/>
    <p:sldId id="316" r:id="rId52"/>
    <p:sldId id="317" r:id="rId53"/>
    <p:sldId id="318" r:id="rId54"/>
    <p:sldId id="31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a Haggerty" initials="KH" lastIdx="36" clrIdx="0"/>
  <p:cmAuthor id="2" name="Rachel Stevens" initials="RS" lastIdx="2" clrIdx="1">
    <p:extLst/>
  </p:cmAuthor>
  <p:cmAuthor id="3" name="Rachel Stevens" initials="RS [2]" lastIdx="1" clrIdx="2">
    <p:extLst/>
  </p:cmAuthor>
  <p:cmAuthor id="4" name="Rachel Stevens" initials="RS [3]" lastIdx="1" clrIdx="3">
    <p:extLst/>
  </p:cmAuthor>
  <p:cmAuthor id="5" name="Rachel Stevens" initials="RS [4]" lastIdx="1" clrIdx="4">
    <p:extLst/>
  </p:cmAuthor>
  <p:cmAuthor id="6" name="Rachel Stevens" initials="RS [5]" lastIdx="1" clrIdx="5">
    <p:extLst/>
  </p:cmAuthor>
  <p:cmAuthor id="7" name="Rachel Stevens" initials="RS [6]" lastIdx="1" clrIdx="6">
    <p:extLst/>
  </p:cmAuthor>
  <p:cmAuthor id="8" name="Rachel Stevens" initials="RS [7]" lastIdx="1" clrIdx="7">
    <p:extLst/>
  </p:cmAuthor>
  <p:cmAuthor id="9" name="Rachel Stevens" initials="RS [8]" lastIdx="1" clrIdx="8">
    <p:extLst/>
  </p:cmAuthor>
  <p:cmAuthor id="10" name="Rachel Stevens" initials="RS [9]" lastIdx="1" clrIdx="9">
    <p:extLst/>
  </p:cmAuthor>
  <p:cmAuthor id="11" name="Rachel Stevens" initials="RS [10]" lastIdx="1" clrIdx="10">
    <p:extLst/>
  </p:cmAuthor>
  <p:cmAuthor id="12" name="Rachel Stevens" initials="RS [11]" lastIdx="1" clrIdx="11">
    <p:extLst/>
  </p:cmAuthor>
  <p:cmAuthor id="13" name="Rachel Stevens" initials="RS [12]" lastIdx="1" clrIdx="12">
    <p:extLst/>
  </p:cmAuthor>
  <p:cmAuthor id="14" name="Rachel Stevens" initials="RS [13]" lastIdx="1" clrIdx="13">
    <p:extLst/>
  </p:cmAuthor>
  <p:cmAuthor id="15" name="Rachel Stevens" initials="RS [14]" lastIdx="1" clrIdx="14">
    <p:extLst/>
  </p:cmAuthor>
  <p:cmAuthor id="16" name="Rachel Stevens" initials="RS [15]" lastIdx="1" clrIdx="15">
    <p:extLst/>
  </p:cmAuthor>
  <p:cmAuthor id="17" name="Rachel Stevens" initials="RS [16]" lastIdx="1" clrIdx="1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31" autoAdjust="0"/>
  </p:normalViewPr>
  <p:slideViewPr>
    <p:cSldViewPr snapToGrid="0" snapToObjects="1">
      <p:cViewPr varScale="1">
        <p:scale>
          <a:sx n="82" d="100"/>
          <a:sy n="82" d="100"/>
        </p:scale>
        <p:origin x="922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C1AE-E104-4D3A-907F-567DB33B88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60" y="207157"/>
            <a:ext cx="2560320" cy="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07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F254-2EC7-45F9-BD30-BE0E7C158C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46" y="172437"/>
            <a:ext cx="2560320" cy="27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"/>
          <p:cNvSpPr/>
          <p:nvPr userDrawn="1"/>
        </p:nvSpPr>
        <p:spPr>
          <a:xfrm>
            <a:off x="-9144" y="1792224"/>
            <a:ext cx="9153144" cy="5065776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41231" y="2279809"/>
            <a:ext cx="8057464" cy="500697"/>
          </a:xfrm>
        </p:spPr>
        <p:txBody>
          <a:bodyPr lIns="0" tIns="0" rIns="0" bIns="0" anchor="t">
            <a:noAutofit/>
          </a:bodyPr>
          <a:lstStyle>
            <a:lvl1pPr algn="l">
              <a:defRPr sz="3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1231" y="2967831"/>
            <a:ext cx="6609664" cy="509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541231" y="4017168"/>
            <a:ext cx="5565775" cy="523875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7" name="Diagonal Line 2"/>
          <p:cNvCxnSpPr/>
          <p:nvPr userDrawn="1"/>
        </p:nvCxnSpPr>
        <p:spPr>
          <a:xfrm flipH="1">
            <a:off x="5095875" y="2898648"/>
            <a:ext cx="4057270" cy="3959352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iagonal Line 1"/>
          <p:cNvCxnSpPr/>
          <p:nvPr userDrawn="1"/>
        </p:nvCxnSpPr>
        <p:spPr>
          <a:xfrm flipH="1">
            <a:off x="6794500" y="4445793"/>
            <a:ext cx="2349501" cy="2412207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Line"/>
          <p:cNvCxnSpPr/>
          <p:nvPr userDrawn="1"/>
        </p:nvCxnSpPr>
        <p:spPr>
          <a:xfrm flipH="1">
            <a:off x="1" y="6015323"/>
            <a:ext cx="9153143" cy="0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Large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3" y="396000"/>
            <a:ext cx="3419856" cy="3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ick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9322525-94A0-4374-B836-982B3D891CC9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5292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"/>
          <p:cNvSpPr>
            <a:spLocks noGrp="1"/>
          </p:cNvSpPr>
          <p:nvPr userDrawn="1">
            <p:ph idx="1" hasCustomPrompt="1"/>
          </p:nvPr>
        </p:nvSpPr>
        <p:spPr>
          <a:xfrm>
            <a:off x="540587" y="1759226"/>
            <a:ext cx="5292000" cy="3901799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Kicker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2" name="Top Foldover Box"/>
          <p:cNvSpPr/>
          <p:nvPr userDrawn="1"/>
        </p:nvSpPr>
        <p:spPr>
          <a:xfrm>
            <a:off x="6088291" y="1868557"/>
            <a:ext cx="2520000" cy="360000"/>
          </a:xfrm>
          <a:custGeom>
            <a:avLst/>
            <a:gdLst>
              <a:gd name="connsiteX0" fmla="*/ 180000 w 2520000"/>
              <a:gd name="connsiteY0" fmla="*/ 0 h 360000"/>
              <a:gd name="connsiteX1" fmla="*/ 2520000 w 2520000"/>
              <a:gd name="connsiteY1" fmla="*/ 0 h 360000"/>
              <a:gd name="connsiteX2" fmla="*/ 2520000 w 2520000"/>
              <a:gd name="connsiteY2" fmla="*/ 360000 h 360000"/>
              <a:gd name="connsiteX3" fmla="*/ 0 w 2520000"/>
              <a:gd name="connsiteY3" fmla="*/ 360000 h 360000"/>
              <a:gd name="connsiteX4" fmla="*/ 0 w 2520000"/>
              <a:gd name="connsiteY4" fmla="*/ 18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360000">
                <a:moveTo>
                  <a:pt x="180000" y="0"/>
                </a:moveTo>
                <a:lnTo>
                  <a:pt x="2520000" y="0"/>
                </a:lnTo>
                <a:lnTo>
                  <a:pt x="2520000" y="360000"/>
                </a:lnTo>
                <a:lnTo>
                  <a:pt x="0" y="36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oldover Corner"/>
          <p:cNvSpPr>
            <a:spLocks/>
          </p:cNvSpPr>
          <p:nvPr userDrawn="1"/>
        </p:nvSpPr>
        <p:spPr>
          <a:xfrm>
            <a:off x="6088291" y="1868557"/>
            <a:ext cx="180000" cy="18000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  <a:gd name="connsiteX4" fmla="*/ 0 w 274320"/>
              <a:gd name="connsiteY4" fmla="*/ 0 h 274320"/>
              <a:gd name="connsiteX0" fmla="*/ 0 w 274320"/>
              <a:gd name="connsiteY0" fmla="*/ 27432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27432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Foldover Box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088291" y="2051487"/>
            <a:ext cx="2520000" cy="1537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216000" tIns="0" rIns="216000" bIns="28800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call out text. Do not change the width of box, will adjust vertically automatically.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D879C81-F3BD-4313-A708-A94639C8C9E4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571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over Box"/>
          <p:cNvSpPr/>
          <p:nvPr userDrawn="1"/>
        </p:nvSpPr>
        <p:spPr>
          <a:xfrm>
            <a:off x="540000" y="1620000"/>
            <a:ext cx="8064000" cy="4698000"/>
          </a:xfrm>
          <a:custGeom>
            <a:avLst/>
            <a:gdLst>
              <a:gd name="connsiteX0" fmla="*/ 280737 w 8064000"/>
              <a:gd name="connsiteY0" fmla="*/ 0 h 4698000"/>
              <a:gd name="connsiteX1" fmla="*/ 8064000 w 8064000"/>
              <a:gd name="connsiteY1" fmla="*/ 0 h 4698000"/>
              <a:gd name="connsiteX2" fmla="*/ 8064000 w 8064000"/>
              <a:gd name="connsiteY2" fmla="*/ 4698000 h 4698000"/>
              <a:gd name="connsiteX3" fmla="*/ 0 w 8064000"/>
              <a:gd name="connsiteY3" fmla="*/ 4698000 h 4698000"/>
              <a:gd name="connsiteX4" fmla="*/ 0 w 8064000"/>
              <a:gd name="connsiteY4" fmla="*/ 275113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4698000">
                <a:moveTo>
                  <a:pt x="280737" y="0"/>
                </a:moveTo>
                <a:lnTo>
                  <a:pt x="8064000" y="0"/>
                </a:lnTo>
                <a:lnTo>
                  <a:pt x="8064000" y="4698000"/>
                </a:lnTo>
                <a:lnTo>
                  <a:pt x="0" y="4698000"/>
                </a:lnTo>
                <a:lnTo>
                  <a:pt x="0" y="275113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ldover Corner"/>
          <p:cNvSpPr/>
          <p:nvPr userDrawn="1"/>
        </p:nvSpPr>
        <p:spPr>
          <a:xfrm>
            <a:off x="537076" y="1620000"/>
            <a:ext cx="280737" cy="275113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00000" y="1980000"/>
            <a:ext cx="6858000" cy="481848"/>
          </a:xfrm>
        </p:spPr>
        <p:txBody>
          <a:bodyPr lIns="0" tIns="0" anchor="t">
            <a:noAutofit/>
          </a:bodyPr>
          <a:lstStyle>
            <a:lvl1pPr algn="l"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5" name="Mid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396000"/>
            <a:ext cx="2829600" cy="3038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32-8935-4CD0-A0EB-3D61E450DAA9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1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over Box"/>
          <p:cNvSpPr/>
          <p:nvPr userDrawn="1"/>
        </p:nvSpPr>
        <p:spPr>
          <a:xfrm>
            <a:off x="540000" y="1620000"/>
            <a:ext cx="8064000" cy="4698000"/>
          </a:xfrm>
          <a:custGeom>
            <a:avLst/>
            <a:gdLst>
              <a:gd name="connsiteX0" fmla="*/ 280737 w 8064000"/>
              <a:gd name="connsiteY0" fmla="*/ 0 h 4698000"/>
              <a:gd name="connsiteX1" fmla="*/ 8064000 w 8064000"/>
              <a:gd name="connsiteY1" fmla="*/ 0 h 4698000"/>
              <a:gd name="connsiteX2" fmla="*/ 8064000 w 8064000"/>
              <a:gd name="connsiteY2" fmla="*/ 4698000 h 4698000"/>
              <a:gd name="connsiteX3" fmla="*/ 0 w 8064000"/>
              <a:gd name="connsiteY3" fmla="*/ 4698000 h 4698000"/>
              <a:gd name="connsiteX4" fmla="*/ 0 w 8064000"/>
              <a:gd name="connsiteY4" fmla="*/ 275113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4698000">
                <a:moveTo>
                  <a:pt x="280737" y="0"/>
                </a:moveTo>
                <a:lnTo>
                  <a:pt x="8064000" y="0"/>
                </a:lnTo>
                <a:lnTo>
                  <a:pt x="8064000" y="4698000"/>
                </a:lnTo>
                <a:lnTo>
                  <a:pt x="0" y="4698000"/>
                </a:lnTo>
                <a:lnTo>
                  <a:pt x="0" y="275113"/>
                </a:lnTo>
                <a:close/>
              </a:path>
            </a:pathLst>
          </a:custGeom>
          <a:solidFill>
            <a:schemeClr val="bg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ldover Corner"/>
          <p:cNvSpPr/>
          <p:nvPr userDrawn="1"/>
        </p:nvSpPr>
        <p:spPr>
          <a:xfrm>
            <a:off x="540000" y="1620000"/>
            <a:ext cx="280737" cy="275113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00000" y="1980000"/>
            <a:ext cx="6858000" cy="481848"/>
          </a:xfrm>
        </p:spPr>
        <p:txBody>
          <a:bodyPr lIns="0" tIns="0" anchor="t">
            <a:noAutofit/>
          </a:bodyPr>
          <a:lstStyle>
            <a:lvl1pPr algn="l"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5" name="Mid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396000"/>
            <a:ext cx="2829600" cy="3038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1780-E0BB-4DA7-A485-3A0A94CE8144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6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w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5" name="Content Left"/>
          <p:cNvSpPr>
            <a:spLocks noGrp="1"/>
          </p:cNvSpPr>
          <p:nvPr>
            <p:ph sz="quarter" idx="16" hasCustomPrompt="1"/>
          </p:nvPr>
        </p:nvSpPr>
        <p:spPr>
          <a:xfrm>
            <a:off x="540588" y="2162175"/>
            <a:ext cx="3906000" cy="3498850"/>
          </a:xfrm>
        </p:spPr>
        <p:txBody>
          <a:bodyPr/>
          <a:lstStyle>
            <a:lvl2pPr>
              <a:defRPr baseline="0">
                <a:solidFill>
                  <a:schemeClr val="tx1"/>
                </a:solidFill>
              </a:defRPr>
            </a:lvl2pPr>
          </a:lstStyle>
          <a:p>
            <a:pPr lvl="1"/>
            <a:r>
              <a:rPr lang="en-GB" dirty="0"/>
              <a:t>Click to add text, tables, charts, smart art, pictures or media</a:t>
            </a:r>
          </a:p>
        </p:txBody>
      </p:sp>
      <p:sp>
        <p:nvSpPr>
          <p:cNvPr id="17" name="Org Heading Left"/>
          <p:cNvSpPr>
            <a:spLocks noGrp="1"/>
          </p:cNvSpPr>
          <p:nvPr>
            <p:ph type="body" sz="quarter" idx="17" hasCustomPrompt="1"/>
          </p:nvPr>
        </p:nvSpPr>
        <p:spPr>
          <a:xfrm>
            <a:off x="540588" y="1755097"/>
            <a:ext cx="3906000" cy="405490"/>
          </a:xfrm>
        </p:spPr>
        <p:txBody>
          <a:bodyPr tIns="0" bIns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Add heading</a:t>
            </a:r>
          </a:p>
        </p:txBody>
      </p:sp>
      <p:sp>
        <p:nvSpPr>
          <p:cNvPr id="27" name="Content Right"/>
          <p:cNvSpPr>
            <a:spLocks noGrp="1"/>
          </p:cNvSpPr>
          <p:nvPr>
            <p:ph sz="quarter" idx="18" hasCustomPrompt="1"/>
          </p:nvPr>
        </p:nvSpPr>
        <p:spPr>
          <a:xfrm>
            <a:off x="4698000" y="2162175"/>
            <a:ext cx="3906000" cy="349885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GB" dirty="0"/>
              <a:t>Click to add text, tables, charts, smart art, pictures or media</a:t>
            </a:r>
          </a:p>
        </p:txBody>
      </p:sp>
      <p:sp>
        <p:nvSpPr>
          <p:cNvPr id="29" name="Org Heading Right"/>
          <p:cNvSpPr>
            <a:spLocks noGrp="1"/>
          </p:cNvSpPr>
          <p:nvPr>
            <p:ph type="body" sz="quarter" idx="19" hasCustomPrompt="1"/>
          </p:nvPr>
        </p:nvSpPr>
        <p:spPr>
          <a:xfrm>
            <a:off x="4698750" y="1755097"/>
            <a:ext cx="3905250" cy="405491"/>
          </a:xfrm>
        </p:spPr>
        <p:txBody>
          <a:bodyPr t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2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Add heading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87454A13-5061-4A7A-A2BE-CBEA1BA3925D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622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540587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540587" y="1755096"/>
            <a:ext cx="8064000" cy="12688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17" name="Content PIcture 1"/>
          <p:cNvSpPr>
            <a:spLocks noGrp="1"/>
          </p:cNvSpPr>
          <p:nvPr>
            <p:ph sz="quarter" idx="12" hasCustomPrompt="1"/>
          </p:nvPr>
        </p:nvSpPr>
        <p:spPr>
          <a:xfrm>
            <a:off x="541338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19" name="Content PIcture 2"/>
          <p:cNvSpPr>
            <a:spLocks noGrp="1"/>
          </p:cNvSpPr>
          <p:nvPr>
            <p:ph sz="quarter" idx="13" hasCustomPrompt="1"/>
          </p:nvPr>
        </p:nvSpPr>
        <p:spPr>
          <a:xfrm>
            <a:off x="3312000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1" name="Content PIcture 3"/>
          <p:cNvSpPr>
            <a:spLocks noGrp="1"/>
          </p:cNvSpPr>
          <p:nvPr>
            <p:ph sz="quarter" idx="15" hasCustomPrompt="1"/>
          </p:nvPr>
        </p:nvSpPr>
        <p:spPr>
          <a:xfrm>
            <a:off x="6084587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749633D-AEEF-426E-8986-CF11581F2C1F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218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2520000" cy="1283458"/>
          </a:xfrm>
        </p:spPr>
        <p:txBody>
          <a:bodyPr lIns="0" tIns="0" anchor="t" anchorCtr="0"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Kicker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3" name="Content Left"/>
          <p:cNvSpPr>
            <a:spLocks noGrp="1"/>
          </p:cNvSpPr>
          <p:nvPr>
            <p:ph idx="1" hasCustomPrompt="1"/>
          </p:nvPr>
        </p:nvSpPr>
        <p:spPr>
          <a:xfrm>
            <a:off x="541021" y="2423160"/>
            <a:ext cx="2520000" cy="3223260"/>
          </a:xfrm>
          <a:prstGeom prst="rect">
            <a:avLst/>
          </a:prstGeo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8" hasCustomPrompt="1"/>
          </p:nvPr>
        </p:nvSpPr>
        <p:spPr>
          <a:xfrm>
            <a:off x="3312000" y="1008000"/>
            <a:ext cx="5292000" cy="463842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text, tables, charts, smart art, picture or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CF7471-861D-46A5-A857-7B2F19ED00EA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536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66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Nar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5292000" cy="630000"/>
          </a:xfrm>
        </p:spPr>
        <p:txBody>
          <a:bodyPr lIns="0" tIns="0" anchor="t" anchorCtr="0"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Kicker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3" name="Content Left"/>
          <p:cNvSpPr>
            <a:spLocks noGrp="1"/>
          </p:cNvSpPr>
          <p:nvPr>
            <p:ph idx="1" hasCustomPrompt="1"/>
          </p:nvPr>
        </p:nvSpPr>
        <p:spPr>
          <a:xfrm>
            <a:off x="540587" y="1755097"/>
            <a:ext cx="5295900" cy="3905929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6" name="Content Right"/>
          <p:cNvSpPr>
            <a:spLocks noGrp="1"/>
          </p:cNvSpPr>
          <p:nvPr>
            <p:ph sz="quarter" idx="19" hasCustomPrompt="1"/>
          </p:nvPr>
        </p:nvSpPr>
        <p:spPr>
          <a:xfrm>
            <a:off x="6084000" y="1008000"/>
            <a:ext cx="2520000" cy="4653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490EAF-402E-47CA-BEB7-FDD3BD92658C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37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"/>
          <p:cNvSpPr/>
          <p:nvPr userDrawn="1"/>
        </p:nvSpPr>
        <p:spPr>
          <a:xfrm>
            <a:off x="-9144" y="1792224"/>
            <a:ext cx="9153144" cy="5065776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41231" y="2279809"/>
            <a:ext cx="8057464" cy="500697"/>
          </a:xfrm>
        </p:spPr>
        <p:txBody>
          <a:bodyPr lIns="0" tIns="0" rIns="0" bIns="0" anchor="t">
            <a:noAutofit/>
          </a:bodyPr>
          <a:lstStyle>
            <a:lvl1pPr algn="l">
              <a:defRPr sz="3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1231" y="2967831"/>
            <a:ext cx="6609664" cy="509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Date"/>
          <p:cNvSpPr>
            <a:spLocks noGrp="1"/>
          </p:cNvSpPr>
          <p:nvPr>
            <p:ph type="body" sz="quarter" idx="10" hasCustomPrompt="1"/>
          </p:nvPr>
        </p:nvSpPr>
        <p:spPr>
          <a:xfrm>
            <a:off x="541231" y="4017168"/>
            <a:ext cx="5565775" cy="523875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7" name="Diagonal Line 2"/>
          <p:cNvCxnSpPr/>
          <p:nvPr userDrawn="1"/>
        </p:nvCxnSpPr>
        <p:spPr>
          <a:xfrm flipH="1">
            <a:off x="5095875" y="2898648"/>
            <a:ext cx="4057270" cy="3959352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iagonal Line 1"/>
          <p:cNvCxnSpPr/>
          <p:nvPr userDrawn="1"/>
        </p:nvCxnSpPr>
        <p:spPr>
          <a:xfrm flipH="1">
            <a:off x="6794500" y="4445793"/>
            <a:ext cx="2349501" cy="2412207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Line"/>
          <p:cNvCxnSpPr/>
          <p:nvPr userDrawn="1"/>
        </p:nvCxnSpPr>
        <p:spPr>
          <a:xfrm flipH="1">
            <a:off x="1" y="6015323"/>
            <a:ext cx="9153143" cy="0"/>
          </a:xfrm>
          <a:prstGeom prst="line">
            <a:avLst/>
          </a:prstGeom>
          <a:ln w="9525" cmpd="sng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Large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3" y="396000"/>
            <a:ext cx="3419856" cy="3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1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/>
          <p:cNvSpPr>
            <a:spLocks noGrp="1"/>
          </p:cNvSpPr>
          <p:nvPr>
            <p:ph type="pic" sz="quarter" idx="11"/>
          </p:nvPr>
        </p:nvSpPr>
        <p:spPr>
          <a:xfrm>
            <a:off x="0" y="1800000"/>
            <a:ext cx="9153525" cy="506571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Foldover Box"/>
          <p:cNvSpPr/>
          <p:nvPr userDrawn="1"/>
        </p:nvSpPr>
        <p:spPr>
          <a:xfrm>
            <a:off x="539749" y="2070000"/>
            <a:ext cx="8064000" cy="1618488"/>
          </a:xfrm>
          <a:custGeom>
            <a:avLst/>
            <a:gdLst>
              <a:gd name="connsiteX0" fmla="*/ 288000 w 8064000"/>
              <a:gd name="connsiteY0" fmla="*/ 0 h 1618488"/>
              <a:gd name="connsiteX1" fmla="*/ 8064000 w 8064000"/>
              <a:gd name="connsiteY1" fmla="*/ 0 h 1618488"/>
              <a:gd name="connsiteX2" fmla="*/ 8064000 w 8064000"/>
              <a:gd name="connsiteY2" fmla="*/ 1618488 h 1618488"/>
              <a:gd name="connsiteX3" fmla="*/ 0 w 8064000"/>
              <a:gd name="connsiteY3" fmla="*/ 1618488 h 1618488"/>
              <a:gd name="connsiteX4" fmla="*/ 0 w 8064000"/>
              <a:gd name="connsiteY4" fmla="*/ 282231 h 161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1618488">
                <a:moveTo>
                  <a:pt x="288000" y="0"/>
                </a:moveTo>
                <a:lnTo>
                  <a:pt x="8064000" y="0"/>
                </a:lnTo>
                <a:lnTo>
                  <a:pt x="8064000" y="1618488"/>
                </a:lnTo>
                <a:lnTo>
                  <a:pt x="0" y="1618488"/>
                </a:lnTo>
                <a:lnTo>
                  <a:pt x="0" y="282231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oldover Corner"/>
          <p:cNvSpPr/>
          <p:nvPr userDrawn="1"/>
        </p:nvSpPr>
        <p:spPr>
          <a:xfrm>
            <a:off x="539749" y="2070000"/>
            <a:ext cx="288000" cy="282231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864000" y="2341721"/>
            <a:ext cx="7150735" cy="500697"/>
          </a:xfrm>
        </p:spPr>
        <p:txBody>
          <a:bodyPr lIns="0" tIns="0" anchor="t">
            <a:noAutofit/>
          </a:bodyPr>
          <a:lstStyle>
            <a:lvl1pPr algn="l"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64000" y="2967831"/>
            <a:ext cx="7150735" cy="509587"/>
          </a:xfrm>
          <a:prstGeom prst="rect">
            <a:avLst/>
          </a:prstGeom>
        </p:spPr>
        <p:txBody>
          <a:bodyPr lIns="0" tIns="0" bIns="0"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3" name="Large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3" y="396000"/>
            <a:ext cx="3419856" cy="3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/>
          <p:cNvSpPr>
            <a:spLocks noGrp="1"/>
          </p:cNvSpPr>
          <p:nvPr>
            <p:ph type="pic" sz="quarter" idx="11"/>
          </p:nvPr>
        </p:nvSpPr>
        <p:spPr>
          <a:xfrm>
            <a:off x="0" y="1800000"/>
            <a:ext cx="9153525" cy="5065712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Foldover Box"/>
          <p:cNvSpPr/>
          <p:nvPr userDrawn="1"/>
        </p:nvSpPr>
        <p:spPr>
          <a:xfrm>
            <a:off x="539749" y="2070000"/>
            <a:ext cx="8064000" cy="1618488"/>
          </a:xfrm>
          <a:custGeom>
            <a:avLst/>
            <a:gdLst>
              <a:gd name="connsiteX0" fmla="*/ 288000 w 8064000"/>
              <a:gd name="connsiteY0" fmla="*/ 0 h 1618488"/>
              <a:gd name="connsiteX1" fmla="*/ 8064000 w 8064000"/>
              <a:gd name="connsiteY1" fmla="*/ 0 h 1618488"/>
              <a:gd name="connsiteX2" fmla="*/ 8064000 w 8064000"/>
              <a:gd name="connsiteY2" fmla="*/ 1618488 h 1618488"/>
              <a:gd name="connsiteX3" fmla="*/ 0 w 8064000"/>
              <a:gd name="connsiteY3" fmla="*/ 1618488 h 1618488"/>
              <a:gd name="connsiteX4" fmla="*/ 0 w 8064000"/>
              <a:gd name="connsiteY4" fmla="*/ 282231 h 161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1618488">
                <a:moveTo>
                  <a:pt x="288000" y="0"/>
                </a:moveTo>
                <a:lnTo>
                  <a:pt x="8064000" y="0"/>
                </a:lnTo>
                <a:lnTo>
                  <a:pt x="8064000" y="1618488"/>
                </a:lnTo>
                <a:lnTo>
                  <a:pt x="0" y="1618488"/>
                </a:lnTo>
                <a:lnTo>
                  <a:pt x="0" y="282231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oldover Corner"/>
          <p:cNvSpPr/>
          <p:nvPr userDrawn="1"/>
        </p:nvSpPr>
        <p:spPr>
          <a:xfrm>
            <a:off x="539749" y="2070000"/>
            <a:ext cx="288000" cy="282231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864000" y="2341721"/>
            <a:ext cx="7150735" cy="500697"/>
          </a:xfrm>
        </p:spPr>
        <p:txBody>
          <a:bodyPr lIns="0" tIns="0" anchor="t">
            <a:noAutofit/>
          </a:bodyPr>
          <a:lstStyle>
            <a:lvl1pPr algn="l">
              <a:defRPr sz="3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64000" y="2967831"/>
            <a:ext cx="7150735" cy="509587"/>
          </a:xfrm>
          <a:prstGeom prst="rect">
            <a:avLst/>
          </a:prstGeom>
        </p:spPr>
        <p:txBody>
          <a:bodyPr lIns="0" tIns="0" bIns="0"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pic>
        <p:nvPicPr>
          <p:cNvPr id="13" name="Large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93" y="396000"/>
            <a:ext cx="3419856" cy="3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1"/>
          </p:nvPr>
        </p:nvSpPr>
        <p:spPr>
          <a:xfrm>
            <a:off x="540000" y="1656001"/>
            <a:ext cx="8064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  <a:lvl2pPr marL="269875" marR="0" indent="-269875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273A4A-5F11-470E-BA5D-AD5933A7DCB7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9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Kicker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Kicker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5778121"/>
            <a:ext cx="8064000" cy="522808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tIns="108000" bIns="10800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1"/>
          </p:nvPr>
        </p:nvSpPr>
        <p:spPr>
          <a:xfrm>
            <a:off x="540000" y="1656001"/>
            <a:ext cx="8064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  <a:lvl2pPr marL="269875" marR="0" indent="-269875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4"/>
            <a:r>
              <a:rPr lang="en-US" dirty="0"/>
              <a:t>Fourth bullet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4EAD9DD-8FDF-4AB0-B909-E68045C46F85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Content Right"/>
          <p:cNvSpPr>
            <a:spLocks noGrp="1"/>
          </p:cNvSpPr>
          <p:nvPr>
            <p:ph sz="quarter" idx="11" hasCustomPrompt="1"/>
          </p:nvPr>
        </p:nvSpPr>
        <p:spPr>
          <a:xfrm>
            <a:off x="540000" y="1656001"/>
            <a:ext cx="3888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Content Left"/>
          <p:cNvSpPr>
            <a:spLocks noGrp="1"/>
          </p:cNvSpPr>
          <p:nvPr>
            <p:ph sz="quarter" idx="12" hasCustomPrompt="1"/>
          </p:nvPr>
        </p:nvSpPr>
        <p:spPr>
          <a:xfrm>
            <a:off x="4716000" y="1656001"/>
            <a:ext cx="3888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1400" baseline="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3A4D375-8F8A-4BFF-A4F9-90B63E6099A7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89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2 Content, Kicker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Kicker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7" name="Content Right"/>
          <p:cNvSpPr>
            <a:spLocks noGrp="1"/>
          </p:cNvSpPr>
          <p:nvPr>
            <p:ph sz="quarter" idx="11" hasCustomPrompt="1"/>
          </p:nvPr>
        </p:nvSpPr>
        <p:spPr>
          <a:xfrm>
            <a:off x="540000" y="1656001"/>
            <a:ext cx="3888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Content Left"/>
          <p:cNvSpPr>
            <a:spLocks noGrp="1"/>
          </p:cNvSpPr>
          <p:nvPr>
            <p:ph sz="quarter" idx="12" hasCustomPrompt="1"/>
          </p:nvPr>
        </p:nvSpPr>
        <p:spPr>
          <a:xfrm>
            <a:off x="4716000" y="1656001"/>
            <a:ext cx="3888000" cy="4005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1400" baseline="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F45388-3241-4D47-A56A-F43D1EF9C12F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5714-3D54-4191-A6E1-24F95029C06E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135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icker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80F9A01-20F7-4B0E-B28A-E765024DC350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7D11-4EC6-4063-A922-4A1AC0574E95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76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Kicker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ick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9A8F1E-B6FA-40ED-B845-03F4C116EE7C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allout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5292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Content"/>
          <p:cNvSpPr>
            <a:spLocks noGrp="1"/>
          </p:cNvSpPr>
          <p:nvPr userDrawn="1">
            <p:ph idx="1" hasCustomPrompt="1"/>
          </p:nvPr>
        </p:nvSpPr>
        <p:spPr>
          <a:xfrm>
            <a:off x="540587" y="1773716"/>
            <a:ext cx="5292000" cy="3887309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Kicker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2" name="Top Foldover Box"/>
          <p:cNvSpPr/>
          <p:nvPr userDrawn="1"/>
        </p:nvSpPr>
        <p:spPr>
          <a:xfrm>
            <a:off x="6088291" y="2433028"/>
            <a:ext cx="2520000" cy="360000"/>
          </a:xfrm>
          <a:custGeom>
            <a:avLst/>
            <a:gdLst>
              <a:gd name="connsiteX0" fmla="*/ 180000 w 2520000"/>
              <a:gd name="connsiteY0" fmla="*/ 0 h 360000"/>
              <a:gd name="connsiteX1" fmla="*/ 2520000 w 2520000"/>
              <a:gd name="connsiteY1" fmla="*/ 0 h 360000"/>
              <a:gd name="connsiteX2" fmla="*/ 2520000 w 2520000"/>
              <a:gd name="connsiteY2" fmla="*/ 360000 h 360000"/>
              <a:gd name="connsiteX3" fmla="*/ 0 w 2520000"/>
              <a:gd name="connsiteY3" fmla="*/ 360000 h 360000"/>
              <a:gd name="connsiteX4" fmla="*/ 0 w 2520000"/>
              <a:gd name="connsiteY4" fmla="*/ 18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360000">
                <a:moveTo>
                  <a:pt x="180000" y="0"/>
                </a:moveTo>
                <a:lnTo>
                  <a:pt x="2520000" y="0"/>
                </a:lnTo>
                <a:lnTo>
                  <a:pt x="2520000" y="360000"/>
                </a:lnTo>
                <a:lnTo>
                  <a:pt x="0" y="36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oldover Corner"/>
          <p:cNvSpPr>
            <a:spLocks/>
          </p:cNvSpPr>
          <p:nvPr userDrawn="1"/>
        </p:nvSpPr>
        <p:spPr>
          <a:xfrm>
            <a:off x="6088291" y="2433028"/>
            <a:ext cx="180000" cy="18000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  <a:gd name="connsiteX4" fmla="*/ 0 w 274320"/>
              <a:gd name="connsiteY4" fmla="*/ 0 h 274320"/>
              <a:gd name="connsiteX0" fmla="*/ 0 w 274320"/>
              <a:gd name="connsiteY0" fmla="*/ 27432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27432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Foldover Box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088291" y="2615958"/>
            <a:ext cx="2520000" cy="1537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216000" tIns="0" rIns="216000" bIns="28800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Edit call out text. Do no change the width of box, will adjust vertically automatically.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030488-91A2-4919-BC7F-F8899DC2948E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397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dover Box"/>
          <p:cNvSpPr/>
          <p:nvPr userDrawn="1"/>
        </p:nvSpPr>
        <p:spPr>
          <a:xfrm>
            <a:off x="540000" y="1620000"/>
            <a:ext cx="8064000" cy="4698000"/>
          </a:xfrm>
          <a:custGeom>
            <a:avLst/>
            <a:gdLst>
              <a:gd name="connsiteX0" fmla="*/ 280737 w 8064000"/>
              <a:gd name="connsiteY0" fmla="*/ 0 h 4698000"/>
              <a:gd name="connsiteX1" fmla="*/ 8064000 w 8064000"/>
              <a:gd name="connsiteY1" fmla="*/ 0 h 4698000"/>
              <a:gd name="connsiteX2" fmla="*/ 8064000 w 8064000"/>
              <a:gd name="connsiteY2" fmla="*/ 4698000 h 4698000"/>
              <a:gd name="connsiteX3" fmla="*/ 0 w 8064000"/>
              <a:gd name="connsiteY3" fmla="*/ 4698000 h 4698000"/>
              <a:gd name="connsiteX4" fmla="*/ 0 w 8064000"/>
              <a:gd name="connsiteY4" fmla="*/ 275113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4698000">
                <a:moveTo>
                  <a:pt x="280737" y="0"/>
                </a:moveTo>
                <a:lnTo>
                  <a:pt x="8064000" y="0"/>
                </a:lnTo>
                <a:lnTo>
                  <a:pt x="8064000" y="4698000"/>
                </a:lnTo>
                <a:lnTo>
                  <a:pt x="0" y="4698000"/>
                </a:lnTo>
                <a:lnTo>
                  <a:pt x="0" y="275113"/>
                </a:lnTo>
                <a:close/>
              </a:path>
            </a:pathLst>
          </a:cu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ldover Corner"/>
          <p:cNvSpPr/>
          <p:nvPr userDrawn="1"/>
        </p:nvSpPr>
        <p:spPr>
          <a:xfrm>
            <a:off x="537076" y="1620000"/>
            <a:ext cx="280737" cy="275113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00000" y="1980000"/>
            <a:ext cx="6858000" cy="481848"/>
          </a:xfrm>
        </p:spPr>
        <p:txBody>
          <a:bodyPr lIns="0" tIns="0" anchor="t">
            <a:noAutofit/>
          </a:bodyPr>
          <a:lstStyle>
            <a:lvl1pPr algn="l"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5" name="Mid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396000"/>
            <a:ext cx="2829600" cy="3038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97F1-F5BE-4D92-BBEB-2610A0B681BA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31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50" y="1638001"/>
            <a:ext cx="8064500" cy="3926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46166EA-9F0E-4B7D-BAFD-497A3DC7058E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ey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over Box"/>
          <p:cNvSpPr/>
          <p:nvPr userDrawn="1"/>
        </p:nvSpPr>
        <p:spPr>
          <a:xfrm>
            <a:off x="540000" y="1620000"/>
            <a:ext cx="8064000" cy="4698000"/>
          </a:xfrm>
          <a:custGeom>
            <a:avLst/>
            <a:gdLst>
              <a:gd name="connsiteX0" fmla="*/ 280737 w 8064000"/>
              <a:gd name="connsiteY0" fmla="*/ 0 h 4698000"/>
              <a:gd name="connsiteX1" fmla="*/ 8064000 w 8064000"/>
              <a:gd name="connsiteY1" fmla="*/ 0 h 4698000"/>
              <a:gd name="connsiteX2" fmla="*/ 8064000 w 8064000"/>
              <a:gd name="connsiteY2" fmla="*/ 4698000 h 4698000"/>
              <a:gd name="connsiteX3" fmla="*/ 0 w 8064000"/>
              <a:gd name="connsiteY3" fmla="*/ 4698000 h 4698000"/>
              <a:gd name="connsiteX4" fmla="*/ 0 w 8064000"/>
              <a:gd name="connsiteY4" fmla="*/ 275113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64000" h="4698000">
                <a:moveTo>
                  <a:pt x="280737" y="0"/>
                </a:moveTo>
                <a:lnTo>
                  <a:pt x="8064000" y="0"/>
                </a:lnTo>
                <a:lnTo>
                  <a:pt x="8064000" y="4698000"/>
                </a:lnTo>
                <a:lnTo>
                  <a:pt x="0" y="4698000"/>
                </a:lnTo>
                <a:lnTo>
                  <a:pt x="0" y="275113"/>
                </a:lnTo>
                <a:close/>
              </a:path>
            </a:pathLst>
          </a:custGeom>
          <a:solidFill>
            <a:schemeClr val="bg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oldover Corner"/>
          <p:cNvSpPr/>
          <p:nvPr userDrawn="1"/>
        </p:nvSpPr>
        <p:spPr>
          <a:xfrm>
            <a:off x="540000" y="1620000"/>
            <a:ext cx="280737" cy="275113"/>
          </a:xfrm>
          <a:custGeom>
            <a:avLst/>
            <a:gdLst>
              <a:gd name="connsiteX0" fmla="*/ 0 w 280737"/>
              <a:gd name="connsiteY0" fmla="*/ 0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  <a:gd name="connsiteX4" fmla="*/ 0 w 280737"/>
              <a:gd name="connsiteY4" fmla="*/ 0 h 275113"/>
              <a:gd name="connsiteX0" fmla="*/ 0 w 280737"/>
              <a:gd name="connsiteY0" fmla="*/ 275113 h 275113"/>
              <a:gd name="connsiteX1" fmla="*/ 280737 w 280737"/>
              <a:gd name="connsiteY1" fmla="*/ 0 h 275113"/>
              <a:gd name="connsiteX2" fmla="*/ 280737 w 280737"/>
              <a:gd name="connsiteY2" fmla="*/ 275113 h 275113"/>
              <a:gd name="connsiteX3" fmla="*/ 0 w 280737"/>
              <a:gd name="connsiteY3" fmla="*/ 275113 h 27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37" h="275113">
                <a:moveTo>
                  <a:pt x="0" y="275113"/>
                </a:moveTo>
                <a:lnTo>
                  <a:pt x="280737" y="0"/>
                </a:lnTo>
                <a:lnTo>
                  <a:pt x="280737" y="275113"/>
                </a:lnTo>
                <a:lnTo>
                  <a:pt x="0" y="275113"/>
                </a:lnTo>
                <a:close/>
              </a:path>
            </a:pathLst>
          </a:cu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00000" y="1980000"/>
            <a:ext cx="6858000" cy="481848"/>
          </a:xfrm>
        </p:spPr>
        <p:txBody>
          <a:bodyPr lIns="0" tIns="0" anchor="t">
            <a:noAutofit/>
          </a:bodyPr>
          <a:lstStyle>
            <a:lvl1pPr algn="l"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5" name="Mid Logo" descr="ARCADIS FULL BRAND LOGO 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396000"/>
            <a:ext cx="2829600" cy="3038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F71-4A2E-40D4-A533-02E595AAB8D6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01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w Titles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5" name="Content Left"/>
          <p:cNvSpPr>
            <a:spLocks noGrp="1"/>
          </p:cNvSpPr>
          <p:nvPr>
            <p:ph sz="quarter" idx="16" hasCustomPrompt="1"/>
          </p:nvPr>
        </p:nvSpPr>
        <p:spPr>
          <a:xfrm>
            <a:off x="540588" y="2162175"/>
            <a:ext cx="3906000" cy="3498850"/>
          </a:xfrm>
        </p:spPr>
        <p:txBody>
          <a:bodyPr/>
          <a:lstStyle>
            <a:lvl2pPr>
              <a:defRPr baseline="0">
                <a:solidFill>
                  <a:schemeClr val="tx1"/>
                </a:solidFill>
              </a:defRPr>
            </a:lvl2pPr>
          </a:lstStyle>
          <a:p>
            <a:pPr lvl="1"/>
            <a:r>
              <a:rPr lang="en-GB" dirty="0"/>
              <a:t>Click to add text, tables, charts, smart art, pictures or media</a:t>
            </a:r>
          </a:p>
        </p:txBody>
      </p:sp>
      <p:sp>
        <p:nvSpPr>
          <p:cNvPr id="17" name="Org Heading Left"/>
          <p:cNvSpPr>
            <a:spLocks noGrp="1"/>
          </p:cNvSpPr>
          <p:nvPr>
            <p:ph type="body" sz="quarter" idx="17" hasCustomPrompt="1"/>
          </p:nvPr>
        </p:nvSpPr>
        <p:spPr>
          <a:xfrm>
            <a:off x="540588" y="1908587"/>
            <a:ext cx="3906000" cy="252000"/>
          </a:xfrm>
        </p:spPr>
        <p:txBody>
          <a:bodyPr t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Add heading</a:t>
            </a:r>
          </a:p>
        </p:txBody>
      </p:sp>
      <p:sp>
        <p:nvSpPr>
          <p:cNvPr id="27" name="Content Right"/>
          <p:cNvSpPr>
            <a:spLocks noGrp="1"/>
          </p:cNvSpPr>
          <p:nvPr>
            <p:ph sz="quarter" idx="18" hasCustomPrompt="1"/>
          </p:nvPr>
        </p:nvSpPr>
        <p:spPr>
          <a:xfrm>
            <a:off x="4698000" y="2162175"/>
            <a:ext cx="3906000" cy="349885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GB" dirty="0"/>
              <a:t>Click to add text, tables, charts, smart art, pictures or media</a:t>
            </a:r>
          </a:p>
        </p:txBody>
      </p:sp>
      <p:sp>
        <p:nvSpPr>
          <p:cNvPr id="29" name="Org Heading Right"/>
          <p:cNvSpPr>
            <a:spLocks noGrp="1"/>
          </p:cNvSpPr>
          <p:nvPr>
            <p:ph type="body" sz="quarter" idx="19" hasCustomPrompt="1"/>
          </p:nvPr>
        </p:nvSpPr>
        <p:spPr>
          <a:xfrm>
            <a:off x="4698750" y="1908175"/>
            <a:ext cx="3905250" cy="252413"/>
          </a:xfrm>
        </p:spPr>
        <p:txBody>
          <a:bodyPr tIns="0" bIns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2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Add heading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19A3D0F-2A29-4FEF-B6AC-D91089140251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692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3 Images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540587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540587" y="1755097"/>
            <a:ext cx="8064000" cy="12688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17" name="Content PIcture 1"/>
          <p:cNvSpPr>
            <a:spLocks noGrp="1"/>
          </p:cNvSpPr>
          <p:nvPr>
            <p:ph sz="quarter" idx="12" hasCustomPrompt="1"/>
          </p:nvPr>
        </p:nvSpPr>
        <p:spPr>
          <a:xfrm>
            <a:off x="541338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19" name="Content PIcture 2"/>
          <p:cNvSpPr>
            <a:spLocks noGrp="1"/>
          </p:cNvSpPr>
          <p:nvPr>
            <p:ph sz="quarter" idx="13" hasCustomPrompt="1"/>
          </p:nvPr>
        </p:nvSpPr>
        <p:spPr>
          <a:xfrm>
            <a:off x="3312000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1" name="Content PIcture 3"/>
          <p:cNvSpPr>
            <a:spLocks noGrp="1"/>
          </p:cNvSpPr>
          <p:nvPr>
            <p:ph sz="quarter" idx="15" hasCustomPrompt="1"/>
          </p:nvPr>
        </p:nvSpPr>
        <p:spPr>
          <a:xfrm>
            <a:off x="6084587" y="3141025"/>
            <a:ext cx="2520000" cy="2520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387F93C-CB00-4481-A158-CDDE6C5C98EA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646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Large Image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2520000" cy="1422780"/>
          </a:xfrm>
        </p:spPr>
        <p:txBody>
          <a:bodyPr lIns="0" tIns="0" anchor="t" anchorCtr="0"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Kicker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3" name="Content Left"/>
          <p:cNvSpPr>
            <a:spLocks noGrp="1"/>
          </p:cNvSpPr>
          <p:nvPr>
            <p:ph idx="1" hasCustomPrompt="1"/>
          </p:nvPr>
        </p:nvSpPr>
        <p:spPr>
          <a:xfrm>
            <a:off x="541021" y="2562482"/>
            <a:ext cx="2520000" cy="3083938"/>
          </a:xfrm>
          <a:prstGeom prst="rect">
            <a:avLst/>
          </a:prstGeo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8" hasCustomPrompt="1"/>
          </p:nvPr>
        </p:nvSpPr>
        <p:spPr>
          <a:xfrm>
            <a:off x="3312000" y="1008000"/>
            <a:ext cx="5292000" cy="463842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text, tables, charts, smart art, picture or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F349F61-3CCE-4240-97CC-753361CF1681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3762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66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Narrow Image, No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5292000" cy="924684"/>
          </a:xfrm>
        </p:spPr>
        <p:txBody>
          <a:bodyPr lIns="0" tIns="0" anchor="t" anchorCtr="0"/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Kicker"/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3" name="Content Left"/>
          <p:cNvSpPr>
            <a:spLocks noGrp="1"/>
          </p:cNvSpPr>
          <p:nvPr>
            <p:ph idx="1" hasCustomPrompt="1"/>
          </p:nvPr>
        </p:nvSpPr>
        <p:spPr>
          <a:xfrm>
            <a:off x="540587" y="2049780"/>
            <a:ext cx="5295900" cy="3611246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6" name="Content Right"/>
          <p:cNvSpPr>
            <a:spLocks noGrp="1"/>
          </p:cNvSpPr>
          <p:nvPr>
            <p:ph sz="quarter" idx="19" hasCustomPrompt="1"/>
          </p:nvPr>
        </p:nvSpPr>
        <p:spPr>
          <a:xfrm>
            <a:off x="6084000" y="1008000"/>
            <a:ext cx="2520000" cy="4653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0D3B6A-CAE5-4EF6-A223-331F0850E76E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8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Kicker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5778121"/>
            <a:ext cx="8064000" cy="522808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tIns="108000" bIns="10800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9750" y="1638000"/>
            <a:ext cx="8064500" cy="39953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D87A4C8-C697-47B0-ACF3-2C0ADE0B012B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6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Content Right"/>
          <p:cNvSpPr>
            <a:spLocks noGrp="1"/>
          </p:cNvSpPr>
          <p:nvPr>
            <p:ph sz="quarter" idx="11" hasCustomPrompt="1"/>
          </p:nvPr>
        </p:nvSpPr>
        <p:spPr>
          <a:xfrm>
            <a:off x="540000" y="1798983"/>
            <a:ext cx="3888000" cy="3862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Content Left"/>
          <p:cNvSpPr>
            <a:spLocks noGrp="1"/>
          </p:cNvSpPr>
          <p:nvPr>
            <p:ph sz="quarter" idx="12" hasCustomPrompt="1"/>
          </p:nvPr>
        </p:nvSpPr>
        <p:spPr>
          <a:xfrm>
            <a:off x="4716000" y="1798983"/>
            <a:ext cx="3888000" cy="3862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1400" baseline="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5B2506D-29D4-41CB-971B-2CE749389A44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3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,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Kicker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7" name="Content Right"/>
          <p:cNvSpPr>
            <a:spLocks noGrp="1"/>
          </p:cNvSpPr>
          <p:nvPr>
            <p:ph sz="quarter" idx="11" hasCustomPrompt="1"/>
          </p:nvPr>
        </p:nvSpPr>
        <p:spPr>
          <a:xfrm>
            <a:off x="540000" y="1798983"/>
            <a:ext cx="3888000" cy="3862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5" name="Content Left"/>
          <p:cNvSpPr>
            <a:spLocks noGrp="1"/>
          </p:cNvSpPr>
          <p:nvPr>
            <p:ph sz="quarter" idx="12" hasCustomPrompt="1"/>
          </p:nvPr>
        </p:nvSpPr>
        <p:spPr>
          <a:xfrm>
            <a:off x="4716000" y="1798983"/>
            <a:ext cx="3888000" cy="3862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1400" baseline="0"/>
            </a:lvl3pPr>
            <a:lvl4pPr>
              <a:defRPr sz="1200"/>
            </a:lvl4pPr>
            <a:lvl5pPr>
              <a:defRPr sz="1200"/>
            </a:lvl5pPr>
          </a:lstStyle>
          <a:p>
            <a:pPr lvl="1"/>
            <a:r>
              <a:rPr lang="en-US" dirty="0"/>
              <a:t>Click to add text, tables, charts, smart art, pictures or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BBD1AF1-3504-4222-B74B-6EB3A06BAA9A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E923-BA4E-4F94-8B8F-233B03C63C89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4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</p:nvPr>
        </p:nvSpPr>
        <p:spPr>
          <a:xfrm>
            <a:off x="540000" y="1008000"/>
            <a:ext cx="8064000" cy="63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  <a:endParaRPr lang="en-GB" dirty="0"/>
          </a:p>
        </p:txBody>
      </p:sp>
      <p:sp>
        <p:nvSpPr>
          <p:cNvPr id="3" name="Kick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78122"/>
            <a:ext cx="8064000" cy="522000"/>
          </a:xfrm>
          <a:solidFill>
            <a:schemeClr val="tx2"/>
          </a:solidFill>
          <a:ln w="3175">
            <a:solidFill>
              <a:schemeClr val="tx2"/>
            </a:solidFill>
          </a:ln>
        </p:spPr>
        <p:txBody>
          <a:bodyPr vert="horz" lIns="0" tIns="108000" rIns="0" bIns="108000" rtlCol="0" anchor="b" anchorCtr="1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GB" sz="2200" b="1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add kicker or ‘so what’. Delete if not required.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7EC372E-9191-4BA4-B0D5-3E753E23458F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625F-7083-4834-923B-AB9BE33FD5B7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07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0000" y="1008000"/>
            <a:ext cx="52959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Add title</a:t>
            </a:r>
          </a:p>
        </p:txBody>
      </p:sp>
      <p:sp>
        <p:nvSpPr>
          <p:cNvPr id="6" name="Text"/>
          <p:cNvSpPr>
            <a:spLocks noGrp="1"/>
          </p:cNvSpPr>
          <p:nvPr>
            <p:ph type="body" idx="1"/>
          </p:nvPr>
        </p:nvSpPr>
        <p:spPr>
          <a:xfrm>
            <a:off x="540000" y="1656000"/>
            <a:ext cx="5292000" cy="465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 bullet</a:t>
            </a:r>
          </a:p>
          <a:p>
            <a:pPr lvl="2"/>
            <a:r>
              <a:rPr lang="en-US" dirty="0"/>
              <a:t>Level 2 bullet</a:t>
            </a:r>
          </a:p>
          <a:p>
            <a:pPr lvl="3"/>
            <a:r>
              <a:rPr lang="en-US" dirty="0"/>
              <a:t>Level 3 bullet</a:t>
            </a:r>
          </a:p>
          <a:p>
            <a:pPr lvl="4"/>
            <a:r>
              <a:rPr lang="en-US" dirty="0"/>
              <a:t>Level 4 bullet</a:t>
            </a:r>
            <a:endParaRPr lang="en-GB" dirty="0"/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00" y="288000"/>
            <a:ext cx="2560320" cy="271518"/>
          </a:xfrm>
          <a:prstGeom prst="rect">
            <a:avLst/>
          </a:prstGeom>
        </p:spPr>
      </p:pic>
      <p:sp>
        <p:nvSpPr>
          <p:cNvPr id="7" name="Copywright"/>
          <p:cNvSpPr/>
          <p:nvPr userDrawn="1"/>
        </p:nvSpPr>
        <p:spPr>
          <a:xfrm>
            <a:off x="443954" y="6361734"/>
            <a:ext cx="974947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© Arcadis 2016</a:t>
            </a: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8298665" y="6351150"/>
            <a:ext cx="404812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6241265" y="6351150"/>
            <a:ext cx="20574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7C893A-DC3C-4E69-9FF4-CA689FEF2889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3028950" y="6351150"/>
            <a:ext cx="30861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457200" rtl="0" eaLnBrk="1" latinLnBrk="0" hangingPunct="1">
              <a:defRPr lang="en-GB" sz="9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75" r:id="rId3"/>
    <p:sldLayoutId id="2147483746" r:id="rId4"/>
    <p:sldLayoutId id="2147483747" r:id="rId5"/>
    <p:sldLayoutId id="2147483776" r:id="rId6"/>
    <p:sldLayoutId id="2147483748" r:id="rId7"/>
    <p:sldLayoutId id="2147483777" r:id="rId8"/>
    <p:sldLayoutId id="2147483749" r:id="rId9"/>
    <p:sldLayoutId id="2147483778" r:id="rId10"/>
    <p:sldLayoutId id="2147483752" r:id="rId11"/>
    <p:sldLayoutId id="2147483750" r:id="rId12"/>
    <p:sldLayoutId id="2147483751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268288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–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9875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>
          <a:tab pos="808038" algn="l"/>
        </a:tabLst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8288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9">
          <p15:clr>
            <a:srgbClr val="F26B43"/>
          </p15:clr>
        </p15:guide>
        <p15:guide id="2" pos="1053">
          <p15:clr>
            <a:srgbClr val="F26B43"/>
          </p15:clr>
        </p15:guide>
        <p15:guide id="3" pos="1212">
          <p15:clr>
            <a:srgbClr val="F26B43"/>
          </p15:clr>
        </p15:guide>
        <p15:guide id="4" pos="1928">
          <p15:clr>
            <a:srgbClr val="F26B43"/>
          </p15:clr>
        </p15:guide>
        <p15:guide id="5" pos="2085">
          <p15:clr>
            <a:srgbClr val="F26B43"/>
          </p15:clr>
        </p15:guide>
        <p15:guide id="6" pos="2801">
          <p15:clr>
            <a:srgbClr val="F26B43"/>
          </p15:clr>
        </p15:guide>
        <p15:guide id="7" pos="2958">
          <p15:clr>
            <a:srgbClr val="F26B43"/>
          </p15:clr>
        </p15:guide>
        <p15:guide id="8" pos="3672">
          <p15:clr>
            <a:srgbClr val="F26B43"/>
          </p15:clr>
        </p15:guide>
        <p15:guide id="9" pos="3831">
          <p15:clr>
            <a:srgbClr val="F26B43"/>
          </p15:clr>
        </p15:guide>
        <p15:guide id="10" pos="4545">
          <p15:clr>
            <a:srgbClr val="F26B43"/>
          </p15:clr>
        </p15:guide>
        <p15:guide id="11" pos="4706">
          <p15:clr>
            <a:srgbClr val="F26B43"/>
          </p15:clr>
        </p15:guide>
        <p15:guide id="12" pos="5418">
          <p15:clr>
            <a:srgbClr val="F26B43"/>
          </p15:clr>
        </p15:guide>
        <p15:guide id="13" orient="horz" pos="1643">
          <p15:clr>
            <a:srgbClr val="F26B43"/>
          </p15:clr>
        </p15:guide>
        <p15:guide id="14" orient="horz" pos="1802">
          <p15:clr>
            <a:srgbClr val="F26B43"/>
          </p15:clr>
        </p15:guide>
        <p15:guide id="15" orient="horz" pos="2811">
          <p15:clr>
            <a:srgbClr val="F26B43"/>
          </p15:clr>
        </p15:guide>
        <p15:guide id="16" orient="horz" pos="2970">
          <p15:clr>
            <a:srgbClr val="F26B43"/>
          </p15:clr>
        </p15:guide>
        <p15:guide id="17" orient="horz" pos="3974">
          <p15:clr>
            <a:srgbClr val="F26B43"/>
          </p15:clr>
        </p15:guide>
        <p15:guide id="18" orient="horz" pos="630">
          <p15:clr>
            <a:srgbClr val="F26B43"/>
          </p15:clr>
        </p15:guide>
        <p15:guide id="0" orient="horz" pos="356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40000" y="1008000"/>
            <a:ext cx="5295900" cy="63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Add title</a:t>
            </a:r>
          </a:p>
        </p:txBody>
      </p:sp>
      <p:sp>
        <p:nvSpPr>
          <p:cNvPr id="6" name="Text"/>
          <p:cNvSpPr>
            <a:spLocks noGrp="1"/>
          </p:cNvSpPr>
          <p:nvPr>
            <p:ph type="body" idx="1"/>
          </p:nvPr>
        </p:nvSpPr>
        <p:spPr>
          <a:xfrm>
            <a:off x="540000" y="1656000"/>
            <a:ext cx="5292000" cy="4652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Level 1 bullet</a:t>
            </a:r>
          </a:p>
          <a:p>
            <a:pPr lvl="2"/>
            <a:r>
              <a:rPr lang="en-US" dirty="0"/>
              <a:t>Level 2 bullet</a:t>
            </a:r>
          </a:p>
          <a:p>
            <a:pPr lvl="3"/>
            <a:r>
              <a:rPr lang="en-US" dirty="0"/>
              <a:t>Level 3 bullet</a:t>
            </a:r>
          </a:p>
          <a:p>
            <a:pPr lvl="4"/>
            <a:r>
              <a:rPr lang="en-US" dirty="0"/>
              <a:t>Level 4 bullet</a:t>
            </a:r>
            <a:endParaRPr lang="en-GB" dirty="0"/>
          </a:p>
        </p:txBody>
      </p:sp>
      <p:sp>
        <p:nvSpPr>
          <p:cNvPr id="7" name="Copywright"/>
          <p:cNvSpPr/>
          <p:nvPr userDrawn="1"/>
        </p:nvSpPr>
        <p:spPr>
          <a:xfrm>
            <a:off x="443954" y="6361734"/>
            <a:ext cx="974947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© Arcadis 2016</a:t>
            </a:r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8298665" y="6351150"/>
            <a:ext cx="404812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3C551C-83BB-4568-94F6-AC8A8312A0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6241265" y="6351150"/>
            <a:ext cx="20574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9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41C74-663C-4B83-8572-E4A0D51D5041}" type="datetime4">
              <a:rPr lang="en-GB" smtClean="0"/>
              <a:t>03 May 2017</a:t>
            </a:fld>
            <a:endParaRPr lang="en-GB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3028950" y="6351150"/>
            <a:ext cx="30861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457200" rtl="0" eaLnBrk="1" latinLnBrk="0" hangingPunct="1">
              <a:defRPr lang="en-GB" sz="9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0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79" r:id="rId4"/>
    <p:sldLayoutId id="2147483763" r:id="rId5"/>
    <p:sldLayoutId id="2147483780" r:id="rId6"/>
    <p:sldLayoutId id="2147483764" r:id="rId7"/>
    <p:sldLayoutId id="2147483781" r:id="rId8"/>
    <p:sldLayoutId id="2147483765" r:id="rId9"/>
    <p:sldLayoutId id="2147483782" r:id="rId10"/>
    <p:sldLayoutId id="2147483771" r:id="rId11"/>
    <p:sldLayoutId id="2147483766" r:id="rId12"/>
    <p:sldLayoutId id="2147483767" r:id="rId13"/>
    <p:sldLayoutId id="2147483770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268288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–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9875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>
          <a:tab pos="808038" algn="l"/>
        </a:tabLst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8288" algn="l" defTabSz="9144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9">
          <p15:clr>
            <a:srgbClr val="F26B43"/>
          </p15:clr>
        </p15:guide>
        <p15:guide id="2" pos="1053">
          <p15:clr>
            <a:srgbClr val="F26B43"/>
          </p15:clr>
        </p15:guide>
        <p15:guide id="3" pos="1212">
          <p15:clr>
            <a:srgbClr val="F26B43"/>
          </p15:clr>
        </p15:guide>
        <p15:guide id="4" pos="1928">
          <p15:clr>
            <a:srgbClr val="F26B43"/>
          </p15:clr>
        </p15:guide>
        <p15:guide id="5" pos="2085">
          <p15:clr>
            <a:srgbClr val="F26B43"/>
          </p15:clr>
        </p15:guide>
        <p15:guide id="6" pos="2801">
          <p15:clr>
            <a:srgbClr val="F26B43"/>
          </p15:clr>
        </p15:guide>
        <p15:guide id="7" pos="2958">
          <p15:clr>
            <a:srgbClr val="F26B43"/>
          </p15:clr>
        </p15:guide>
        <p15:guide id="8" pos="3672">
          <p15:clr>
            <a:srgbClr val="F26B43"/>
          </p15:clr>
        </p15:guide>
        <p15:guide id="9" pos="3831">
          <p15:clr>
            <a:srgbClr val="F26B43"/>
          </p15:clr>
        </p15:guide>
        <p15:guide id="10" pos="4545">
          <p15:clr>
            <a:srgbClr val="F26B43"/>
          </p15:clr>
        </p15:guide>
        <p15:guide id="11" pos="4706">
          <p15:clr>
            <a:srgbClr val="F26B43"/>
          </p15:clr>
        </p15:guide>
        <p15:guide id="12" pos="5418">
          <p15:clr>
            <a:srgbClr val="F26B43"/>
          </p15:clr>
        </p15:guide>
        <p15:guide id="13" orient="horz" pos="1643">
          <p15:clr>
            <a:srgbClr val="F26B43"/>
          </p15:clr>
        </p15:guide>
        <p15:guide id="14" orient="horz" pos="1802">
          <p15:clr>
            <a:srgbClr val="F26B43"/>
          </p15:clr>
        </p15:guide>
        <p15:guide id="15" orient="horz" pos="2811">
          <p15:clr>
            <a:srgbClr val="F26B43"/>
          </p15:clr>
        </p15:guide>
        <p15:guide id="16" orient="horz" pos="2970">
          <p15:clr>
            <a:srgbClr val="F26B43"/>
          </p15:clr>
        </p15:guide>
        <p15:guide id="17" orient="horz" pos="3974">
          <p15:clr>
            <a:srgbClr val="F26B43"/>
          </p15:clr>
        </p15:guide>
        <p15:guide id="18" orient="horz" pos="630">
          <p15:clr>
            <a:srgbClr val="F26B43"/>
          </p15:clr>
        </p15:guide>
        <p15:guide id="19" orient="horz" pos="356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name@github.com/adcirc/adcirc-c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Git/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Zach Cobell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05/04/2017</a:t>
            </a:r>
          </a:p>
        </p:txBody>
      </p:sp>
    </p:spTree>
    <p:extLst>
      <p:ext uri="{BB962C8B-B14F-4D97-AF65-F5344CB8AC3E}">
        <p14:creationId xmlns:p14="http://schemas.microsoft.com/office/powerpoint/2010/main" val="96324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762532" y="1903532"/>
            <a:ext cx="3455377" cy="3675184"/>
          </a:xfrm>
          <a:prstGeom prst="ellipse">
            <a:avLst/>
          </a:prstGeom>
          <a:solidFill>
            <a:schemeClr val="accent4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SVN to 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1030" name="Picture 6" descr="https://img.clipartfest.com/8fa06f6e506d72fe52f38249dfd7db61_computer-server-clip-art-clipart-computer-server_1780-2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93" y="2752614"/>
            <a:ext cx="1333076" cy="179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72" y="2215666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" y="4800598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11" y="4800598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67" y="2215666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278625" y="2905070"/>
            <a:ext cx="1405987" cy="628458"/>
            <a:chOff x="5278625" y="2905070"/>
            <a:chExt cx="1405987" cy="628458"/>
          </a:xfrm>
        </p:grpSpPr>
        <p:sp>
          <p:nvSpPr>
            <p:cNvPr id="2" name="Arrow: Left 1"/>
            <p:cNvSpPr/>
            <p:nvPr/>
          </p:nvSpPr>
          <p:spPr>
            <a:xfrm>
              <a:off x="5278625" y="290507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row: Left 16"/>
            <p:cNvSpPr/>
            <p:nvPr/>
          </p:nvSpPr>
          <p:spPr>
            <a:xfrm rot="10800000">
              <a:off x="5337869" y="320644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2060068">
            <a:off x="5271425" y="4358731"/>
            <a:ext cx="1405987" cy="628458"/>
            <a:chOff x="5278625" y="2905070"/>
            <a:chExt cx="1405987" cy="628458"/>
          </a:xfrm>
        </p:grpSpPr>
        <p:sp>
          <p:nvSpPr>
            <p:cNvPr id="19" name="Arrow: Left 18"/>
            <p:cNvSpPr/>
            <p:nvPr/>
          </p:nvSpPr>
          <p:spPr>
            <a:xfrm>
              <a:off x="5278625" y="290507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Left 19"/>
            <p:cNvSpPr/>
            <p:nvPr/>
          </p:nvSpPr>
          <p:spPr>
            <a:xfrm rot="10800000">
              <a:off x="5337869" y="320644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20203404">
            <a:off x="2465910" y="4358732"/>
            <a:ext cx="1405987" cy="628458"/>
            <a:chOff x="5278625" y="2905070"/>
            <a:chExt cx="1405987" cy="628458"/>
          </a:xfrm>
        </p:grpSpPr>
        <p:sp>
          <p:nvSpPr>
            <p:cNvPr id="22" name="Arrow: Left 21"/>
            <p:cNvSpPr/>
            <p:nvPr/>
          </p:nvSpPr>
          <p:spPr>
            <a:xfrm>
              <a:off x="5278625" y="290507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Left 22"/>
            <p:cNvSpPr/>
            <p:nvPr/>
          </p:nvSpPr>
          <p:spPr>
            <a:xfrm rot="10800000">
              <a:off x="5337869" y="320644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47328" y="3004841"/>
            <a:ext cx="1405987" cy="628458"/>
            <a:chOff x="5278625" y="2905070"/>
            <a:chExt cx="1405987" cy="628458"/>
          </a:xfrm>
        </p:grpSpPr>
        <p:sp>
          <p:nvSpPr>
            <p:cNvPr id="25" name="Arrow: Left 24"/>
            <p:cNvSpPr/>
            <p:nvPr/>
          </p:nvSpPr>
          <p:spPr>
            <a:xfrm>
              <a:off x="5278625" y="290507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Left 25"/>
            <p:cNvSpPr/>
            <p:nvPr/>
          </p:nvSpPr>
          <p:spPr>
            <a:xfrm rot="10800000">
              <a:off x="5337869" y="3206440"/>
              <a:ext cx="1346743" cy="327088"/>
            </a:xfrm>
            <a:prstGeom prst="leftArrow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83965" y="2198703"/>
            <a:ext cx="9669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05239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612775" lvl="1" indent="-342900"/>
            <a:r>
              <a:rPr lang="en-US" dirty="0" err="1"/>
              <a:t>Git</a:t>
            </a:r>
            <a:r>
              <a:rPr lang="en-US" dirty="0"/>
              <a:t> is decentralized</a:t>
            </a:r>
          </a:p>
          <a:p>
            <a:pPr marL="881063" lvl="2" indent="-342900"/>
            <a:r>
              <a:rPr lang="en-US" dirty="0"/>
              <a:t>Every user’s clone contains an entire copy of the repository and history</a:t>
            </a:r>
          </a:p>
          <a:p>
            <a:pPr marL="881063" lvl="2" indent="-342900"/>
            <a:r>
              <a:rPr lang="en-US" dirty="0"/>
              <a:t>No centralized server needed unless collaboration is desired</a:t>
            </a:r>
          </a:p>
          <a:p>
            <a:pPr marL="1150938" lvl="3" indent="-342900"/>
            <a:r>
              <a:rPr lang="en-US" dirty="0"/>
              <a:t>You can create commits and branches without an internet connection</a:t>
            </a:r>
          </a:p>
          <a:p>
            <a:pPr marL="881063" lvl="2" indent="-342900"/>
            <a:r>
              <a:rPr lang="en-US" dirty="0"/>
              <a:t>When collaborating, each user has entire copy of repository</a:t>
            </a:r>
          </a:p>
          <a:p>
            <a:pPr marL="1150938" lvl="3" indent="-342900"/>
            <a:r>
              <a:rPr lang="en-US" dirty="0"/>
              <a:t>Functions as </a:t>
            </a:r>
            <a:r>
              <a:rPr lang="en-US" i="1" dirty="0"/>
              <a:t>n</a:t>
            </a:r>
            <a:r>
              <a:rPr lang="en-US" dirty="0"/>
              <a:t> implicit backups</a:t>
            </a:r>
          </a:p>
          <a:p>
            <a:pPr marL="1150938" lvl="3" indent="-342900"/>
            <a:r>
              <a:rPr lang="en-US" dirty="0"/>
              <a:t>Allows full use of repository offline</a:t>
            </a:r>
          </a:p>
          <a:p>
            <a:pPr marL="1150938" lvl="3" indent="-342900"/>
            <a:r>
              <a:rPr lang="en-US" dirty="0"/>
              <a:t>Extremely fast since no remote server or internet required</a:t>
            </a:r>
          </a:p>
        </p:txBody>
      </p:sp>
    </p:spTree>
    <p:extLst>
      <p:ext uri="{BB962C8B-B14F-4D97-AF65-F5344CB8AC3E}">
        <p14:creationId xmlns:p14="http://schemas.microsoft.com/office/powerpoint/2010/main" val="24423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50" y="1638000"/>
            <a:ext cx="8064500" cy="4525407"/>
          </a:xfrm>
        </p:spPr>
        <p:txBody>
          <a:bodyPr>
            <a:normAutofit/>
          </a:bodyPr>
          <a:lstStyle/>
          <a:p>
            <a:pPr marL="612775" lvl="1" indent="-342900"/>
            <a:r>
              <a:rPr lang="en-US" dirty="0"/>
              <a:t>Everything in </a:t>
            </a:r>
            <a:r>
              <a:rPr lang="en-US" dirty="0" err="1"/>
              <a:t>git</a:t>
            </a:r>
            <a:r>
              <a:rPr lang="en-US" dirty="0"/>
              <a:t> is an object</a:t>
            </a:r>
          </a:p>
          <a:p>
            <a:pPr marL="881063" lvl="2" indent="-342900"/>
            <a:r>
              <a:rPr lang="en-US" dirty="0"/>
              <a:t>A commit is an object</a:t>
            </a:r>
          </a:p>
          <a:p>
            <a:pPr marL="881063" lvl="2" indent="-342900"/>
            <a:r>
              <a:rPr lang="en-US" dirty="0"/>
              <a:t>A file is an object</a:t>
            </a:r>
          </a:p>
          <a:p>
            <a:pPr marL="881063" lvl="2" indent="-342900"/>
            <a:r>
              <a:rPr lang="en-US" dirty="0"/>
              <a:t>A branch is an object</a:t>
            </a:r>
          </a:p>
          <a:p>
            <a:pPr marL="881063" lvl="2" indent="-342900"/>
            <a:r>
              <a:rPr lang="en-US" dirty="0"/>
              <a:t>This is where </a:t>
            </a:r>
            <a:r>
              <a:rPr lang="en-US" dirty="0" err="1"/>
              <a:t>svn</a:t>
            </a:r>
            <a:r>
              <a:rPr lang="en-US" dirty="0"/>
              <a:t> “thinking” breaks down. Train yourself to think of everything as objects moving between locations</a:t>
            </a:r>
          </a:p>
          <a:p>
            <a:pPr marL="881063" lvl="2" indent="-342900"/>
            <a:r>
              <a:rPr lang="en-US" dirty="0"/>
              <a:t>Moving marbles analogy</a:t>
            </a:r>
          </a:p>
        </p:txBody>
      </p:sp>
    </p:spTree>
    <p:extLst>
      <p:ext uri="{BB962C8B-B14F-4D97-AF65-F5344CB8AC3E}">
        <p14:creationId xmlns:p14="http://schemas.microsoft.com/office/powerpoint/2010/main" val="383860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50" y="1638001"/>
            <a:ext cx="8064500" cy="3926188"/>
          </a:xfrm>
        </p:spPr>
        <p:txBody>
          <a:bodyPr/>
          <a:lstStyle/>
          <a:p>
            <a:pPr marL="612775" lvl="1" indent="-342900"/>
            <a:r>
              <a:rPr lang="en-US" dirty="0"/>
              <a:t>Repositories are obtained by “cloning”</a:t>
            </a:r>
          </a:p>
          <a:p>
            <a:pPr marL="881063" lvl="2" indent="-342900"/>
            <a:r>
              <a:rPr lang="en-US" sz="1700" dirty="0" err="1">
                <a:latin typeface="Monospac821 BT" panose="020B0609020202020204" pitchFamily="49" charset="0"/>
              </a:rPr>
              <a:t>git</a:t>
            </a:r>
            <a:r>
              <a:rPr lang="en-US" sz="1700" dirty="0">
                <a:latin typeface="Monospac821 BT" panose="020B0609020202020204" pitchFamily="49" charset="0"/>
              </a:rPr>
              <a:t> clone </a:t>
            </a:r>
            <a:r>
              <a:rPr lang="en-US" sz="1700" dirty="0">
                <a:latin typeface="Monospac821 BT" panose="020B0609020202020204" pitchFamily="49" charset="0"/>
                <a:hlinkClick r:id="rId2"/>
              </a:rPr>
              <a:t>https://username@github.com/adcirc/adcirc-cg</a:t>
            </a:r>
            <a:endParaRPr lang="en-US" sz="1700" dirty="0">
              <a:latin typeface="Monospac821 BT" panose="020B0609020202020204" pitchFamily="49" charset="0"/>
            </a:endParaRPr>
          </a:p>
          <a:p>
            <a:pPr marL="881063" lvl="2" indent="-342900"/>
            <a:r>
              <a:rPr lang="en-US" dirty="0"/>
              <a:t>The “cloned” repository is known as the origin</a:t>
            </a:r>
          </a:p>
          <a:p>
            <a:pPr marL="1150938" lvl="3" indent="-342900"/>
            <a:r>
              <a:rPr lang="en-US" dirty="0"/>
              <a:t>i.e. where the repository originated</a:t>
            </a:r>
          </a:p>
        </p:txBody>
      </p:sp>
    </p:spTree>
    <p:extLst>
      <p:ext uri="{BB962C8B-B14F-4D97-AF65-F5344CB8AC3E}">
        <p14:creationId xmlns:p14="http://schemas.microsoft.com/office/powerpoint/2010/main" val="264332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8489700" cy="430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633959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2200" y="1968301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5192" y="2497015"/>
            <a:ext cx="3108808" cy="3472962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95" y="31928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8053" y="2674130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2520" y="2497015"/>
            <a:ext cx="2097692" cy="1523513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9" name="Arrow: Right 8"/>
          <p:cNvSpPr/>
          <p:nvPr/>
        </p:nvSpPr>
        <p:spPr>
          <a:xfrm rot="20304138">
            <a:off x="1935481" y="3324568"/>
            <a:ext cx="1124438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7" name="Arrow: Right 16"/>
          <p:cNvSpPr/>
          <p:nvPr/>
        </p:nvSpPr>
        <p:spPr>
          <a:xfrm rot="1035951">
            <a:off x="4650627" y="3332215"/>
            <a:ext cx="1402075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1973081" y="4484077"/>
            <a:ext cx="3857313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277561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8489700" cy="430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633959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2200" y="1968301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5192" y="2497015"/>
            <a:ext cx="3108808" cy="3472962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95" y="31928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8053" y="2674130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2520" y="2497015"/>
            <a:ext cx="2097692" cy="1523513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9" name="Arrow: Right 8"/>
          <p:cNvSpPr/>
          <p:nvPr/>
        </p:nvSpPr>
        <p:spPr>
          <a:xfrm rot="20304138">
            <a:off x="1935481" y="3324568"/>
            <a:ext cx="1124438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7" name="Arrow: Right 16"/>
          <p:cNvSpPr/>
          <p:nvPr/>
        </p:nvSpPr>
        <p:spPr>
          <a:xfrm rot="1035951">
            <a:off x="4650627" y="3332215"/>
            <a:ext cx="1402075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1973081" y="4484077"/>
            <a:ext cx="3857313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13" name="Hexagon 12"/>
          <p:cNvSpPr/>
          <p:nvPr/>
        </p:nvSpPr>
        <p:spPr>
          <a:xfrm>
            <a:off x="223477" y="2458908"/>
            <a:ext cx="2167803" cy="1095640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read_input.F</a:t>
            </a:r>
            <a:endParaRPr lang="en-US" dirty="0"/>
          </a:p>
          <a:p>
            <a:pPr algn="ctr"/>
            <a:r>
              <a:rPr lang="en-US" dirty="0" err="1"/>
              <a:t>timestep.F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8489700" cy="430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633959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2200" y="1968301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5192" y="2497015"/>
            <a:ext cx="3108808" cy="3472962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95" y="31928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8053" y="2674130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2520" y="2497015"/>
            <a:ext cx="2097692" cy="1523513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9" name="Arrow: Right 8"/>
          <p:cNvSpPr/>
          <p:nvPr/>
        </p:nvSpPr>
        <p:spPr>
          <a:xfrm rot="20304138">
            <a:off x="1935481" y="3324568"/>
            <a:ext cx="1124438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7" name="Arrow: Right 16"/>
          <p:cNvSpPr/>
          <p:nvPr/>
        </p:nvSpPr>
        <p:spPr>
          <a:xfrm rot="1035951">
            <a:off x="4650627" y="3332215"/>
            <a:ext cx="1402075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1973081" y="4484077"/>
            <a:ext cx="3857313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13" name="Hexagon 12"/>
          <p:cNvSpPr/>
          <p:nvPr/>
        </p:nvSpPr>
        <p:spPr>
          <a:xfrm>
            <a:off x="3546389" y="2721997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698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8489700" cy="4305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8" y="3633959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32200" y="1968301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5192" y="2497015"/>
            <a:ext cx="3108808" cy="3472962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95" y="319287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8053" y="2674130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52520" y="2497015"/>
            <a:ext cx="2097692" cy="1523513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9" name="Arrow: Right 8"/>
          <p:cNvSpPr/>
          <p:nvPr/>
        </p:nvSpPr>
        <p:spPr>
          <a:xfrm rot="20304138">
            <a:off x="1935481" y="3324568"/>
            <a:ext cx="1124438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7" name="Arrow: Right 16"/>
          <p:cNvSpPr/>
          <p:nvPr/>
        </p:nvSpPr>
        <p:spPr>
          <a:xfrm rot="1035951">
            <a:off x="4650627" y="3332215"/>
            <a:ext cx="1402075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18" name="Arrow: Left 17"/>
          <p:cNvSpPr/>
          <p:nvPr/>
        </p:nvSpPr>
        <p:spPr>
          <a:xfrm>
            <a:off x="1973081" y="4484077"/>
            <a:ext cx="3857313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13" name="Hexagon 12"/>
          <p:cNvSpPr/>
          <p:nvPr/>
        </p:nvSpPr>
        <p:spPr>
          <a:xfrm>
            <a:off x="6794618" y="3853915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4439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3803400" cy="3188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6" y="2665386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9050" y="1967807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3081" y="3339758"/>
            <a:ext cx="1930704" cy="1513595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21" y="3715330"/>
            <a:ext cx="1097041" cy="10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00700" y="3385523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3081" y="2532819"/>
            <a:ext cx="1930704" cy="624254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2450" y="1849016"/>
            <a:ext cx="3803400" cy="3188976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14367" y="2083433"/>
            <a:ext cx="21595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Remote Repository</a:t>
            </a:r>
          </a:p>
        </p:txBody>
      </p:sp>
      <p:pic>
        <p:nvPicPr>
          <p:cNvPr id="15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09" y="2647018"/>
            <a:ext cx="1909481" cy="190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Left 15"/>
          <p:cNvSpPr/>
          <p:nvPr/>
        </p:nvSpPr>
        <p:spPr>
          <a:xfrm>
            <a:off x="3385038" y="4221622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3421355" y="3745104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14198" y="4641555"/>
            <a:ext cx="748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681543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3803400" cy="3188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6" y="2665386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9050" y="1967807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3081" y="3339758"/>
            <a:ext cx="1930704" cy="1513595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21" y="3715330"/>
            <a:ext cx="1097041" cy="10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00700" y="3385523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3081" y="2532819"/>
            <a:ext cx="1930704" cy="624254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2450" y="1849016"/>
            <a:ext cx="3803400" cy="3188976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09" y="2647018"/>
            <a:ext cx="1909481" cy="190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Left 15"/>
          <p:cNvSpPr/>
          <p:nvPr/>
        </p:nvSpPr>
        <p:spPr>
          <a:xfrm>
            <a:off x="3385038" y="4221622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3421355" y="3745104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7" name="Hexagon 16"/>
          <p:cNvSpPr/>
          <p:nvPr/>
        </p:nvSpPr>
        <p:spPr>
          <a:xfrm>
            <a:off x="2696081" y="3811046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4198" y="4641555"/>
            <a:ext cx="748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origin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4367" y="2083433"/>
            <a:ext cx="21595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47261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612775" lvl="1" indent="-342900"/>
            <a:r>
              <a:rPr lang="en-US" dirty="0"/>
              <a:t>Introduction to </a:t>
            </a:r>
            <a:r>
              <a:rPr lang="en-US" dirty="0" err="1"/>
              <a:t>Git</a:t>
            </a:r>
            <a:endParaRPr lang="en-US" dirty="0"/>
          </a:p>
          <a:p>
            <a:pPr marL="612775" lvl="1" indent="-342900"/>
            <a:r>
              <a:rPr lang="en-US" dirty="0"/>
              <a:t>Moving from </a:t>
            </a:r>
            <a:r>
              <a:rPr lang="en-US" dirty="0" err="1"/>
              <a:t>svn</a:t>
            </a:r>
            <a:r>
              <a:rPr lang="en-US" dirty="0"/>
              <a:t> to </a:t>
            </a:r>
            <a:r>
              <a:rPr lang="en-US" dirty="0" err="1"/>
              <a:t>git</a:t>
            </a:r>
            <a:endParaRPr lang="en-US" dirty="0"/>
          </a:p>
          <a:p>
            <a:pPr marL="612775" lvl="1" indent="-342900"/>
            <a:r>
              <a:rPr lang="en-US" dirty="0"/>
              <a:t>Thinking in terms of </a:t>
            </a:r>
            <a:r>
              <a:rPr lang="en-US" dirty="0" err="1"/>
              <a:t>git</a:t>
            </a:r>
            <a:endParaRPr lang="en-US" dirty="0"/>
          </a:p>
          <a:p>
            <a:pPr marL="612775" lvl="1" indent="-342900"/>
            <a:r>
              <a:rPr lang="en-US" dirty="0"/>
              <a:t>Hands on session</a:t>
            </a:r>
          </a:p>
          <a:p>
            <a:pPr marL="612775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3477" y="1849016"/>
            <a:ext cx="3803400" cy="31889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pic>
        <p:nvPicPr>
          <p:cNvPr id="5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6" y="2665386"/>
            <a:ext cx="1565823" cy="15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9050" y="1967807"/>
            <a:ext cx="167225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Local Machine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3081" y="3339758"/>
            <a:ext cx="1930704" cy="1513595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21" y="3715330"/>
            <a:ext cx="1097041" cy="109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00700" y="3385523"/>
            <a:ext cx="19030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bg1"/>
                </a:solidFill>
              </a:rPr>
              <a:t>Local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3081" y="2532819"/>
            <a:ext cx="1930704" cy="624254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2450" y="1849016"/>
            <a:ext cx="3803400" cy="3188976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Image result for clipart reposi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09" y="2647018"/>
            <a:ext cx="1909481" cy="190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Left 15"/>
          <p:cNvSpPr/>
          <p:nvPr/>
        </p:nvSpPr>
        <p:spPr>
          <a:xfrm>
            <a:off x="3385038" y="4221622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3421355" y="3745104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7" name="Hexagon 16"/>
          <p:cNvSpPr/>
          <p:nvPr/>
        </p:nvSpPr>
        <p:spPr>
          <a:xfrm>
            <a:off x="2706326" y="3811046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Hexagon 17"/>
          <p:cNvSpPr/>
          <p:nvPr/>
        </p:nvSpPr>
        <p:spPr>
          <a:xfrm>
            <a:off x="6739171" y="3102426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4198" y="4641555"/>
            <a:ext cx="748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origin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14367" y="2083433"/>
            <a:ext cx="21595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2891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Git</a:t>
            </a:r>
            <a:r>
              <a:rPr lang="en-US" dirty="0"/>
              <a:t> different?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2450" y="1849016"/>
            <a:ext cx="3803400" cy="3188976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Image result for clipart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09" y="2647018"/>
            <a:ext cx="1909481" cy="190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3477" y="1592398"/>
            <a:ext cx="3803400" cy="2497015"/>
            <a:chOff x="223477" y="2540976"/>
            <a:chExt cx="3803400" cy="2497015"/>
          </a:xfrm>
        </p:grpSpPr>
        <p:sp>
          <p:nvSpPr>
            <p:cNvPr id="6" name="Rectangle 5"/>
            <p:cNvSpPr/>
            <p:nvPr/>
          </p:nvSpPr>
          <p:spPr>
            <a:xfrm>
              <a:off x="223477" y="2540976"/>
              <a:ext cx="3803400" cy="24970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http://images.clipartpanda.com/computer-clipart-for-kids-computer-clip-art_1404140955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6" y="2665386"/>
              <a:ext cx="1565823" cy="1556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33733" y="4448951"/>
              <a:ext cx="86433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dirty="0"/>
                <a:t>User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3081" y="3339758"/>
              <a:ext cx="1930704" cy="1513595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clipart reposito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721" y="3715330"/>
              <a:ext cx="1097041" cy="109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000700" y="3385523"/>
              <a:ext cx="190308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17" name="Hexagon 16"/>
            <p:cNvSpPr/>
            <p:nvPr/>
          </p:nvSpPr>
          <p:spPr>
            <a:xfrm>
              <a:off x="2706326" y="3811046"/>
              <a:ext cx="509954" cy="386862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18" name="Hexagon 17"/>
          <p:cNvSpPr/>
          <p:nvPr/>
        </p:nvSpPr>
        <p:spPr>
          <a:xfrm>
            <a:off x="6739171" y="3102426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889" y="4316742"/>
            <a:ext cx="3803400" cy="2497015"/>
            <a:chOff x="223477" y="2540976"/>
            <a:chExt cx="3803400" cy="2497015"/>
          </a:xfrm>
        </p:grpSpPr>
        <p:sp>
          <p:nvSpPr>
            <p:cNvPr id="21" name="Rectangle 20"/>
            <p:cNvSpPr/>
            <p:nvPr/>
          </p:nvSpPr>
          <p:spPr>
            <a:xfrm>
              <a:off x="223477" y="2540976"/>
              <a:ext cx="3803400" cy="24970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 descr="http://images.clipartpanda.com/computer-clipart-for-kids-computer-clip-art_1404140955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166" y="2665386"/>
              <a:ext cx="1565823" cy="1556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33733" y="4448951"/>
              <a:ext cx="86433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dirty="0"/>
                <a:t>User 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73081" y="3339758"/>
              <a:ext cx="1930704" cy="1513595"/>
            </a:xfrm>
            <a:prstGeom prst="rect">
              <a:avLst/>
            </a:prstGeom>
            <a:solidFill>
              <a:schemeClr val="accent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Image result for clipart reposito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721" y="3715330"/>
              <a:ext cx="1097041" cy="109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000700" y="3385523"/>
              <a:ext cx="190308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</a:pPr>
              <a:r>
                <a:rPr lang="en-US" dirty="0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27" name="Hexagon 26"/>
            <p:cNvSpPr/>
            <p:nvPr/>
          </p:nvSpPr>
          <p:spPr>
            <a:xfrm>
              <a:off x="2706326" y="3811046"/>
              <a:ext cx="509954" cy="386862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16" name="Arrow: Left 15"/>
          <p:cNvSpPr/>
          <p:nvPr/>
        </p:nvSpPr>
        <p:spPr>
          <a:xfrm>
            <a:off x="3510077" y="3264825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3546394" y="2788307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28" name="Arrow: Left 27"/>
          <p:cNvSpPr/>
          <p:nvPr/>
        </p:nvSpPr>
        <p:spPr>
          <a:xfrm rot="20645772">
            <a:off x="3484851" y="4532180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29" name="Arrow: Right 28"/>
          <p:cNvSpPr/>
          <p:nvPr/>
        </p:nvSpPr>
        <p:spPr>
          <a:xfrm rot="20615335">
            <a:off x="3521168" y="4055662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14198" y="4641555"/>
            <a:ext cx="74892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origin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14367" y="2083433"/>
            <a:ext cx="215956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13167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Git</a:t>
            </a:r>
            <a:r>
              <a:rPr lang="en-US" dirty="0"/>
              <a:t> Powerful?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Branching/Merging is an extremely simple operation</a:t>
            </a:r>
          </a:p>
          <a:p>
            <a:pPr marL="881063" lvl="2" indent="-342900"/>
            <a:r>
              <a:rPr lang="en-US" dirty="0"/>
              <a:t>This tends to be ugly and complicated in SVN</a:t>
            </a:r>
          </a:p>
          <a:p>
            <a:pPr marL="881063" lvl="2" indent="-342900"/>
            <a:r>
              <a:rPr lang="en-US" dirty="0" err="1"/>
              <a:t>Git</a:t>
            </a:r>
            <a:r>
              <a:rPr lang="en-US" dirty="0"/>
              <a:t> is built to branch</a:t>
            </a:r>
          </a:p>
          <a:p>
            <a:pPr marL="1150938" lvl="3" indent="-342900"/>
            <a:r>
              <a:rPr lang="en-US" dirty="0"/>
              <a:t>Make tons of branches</a:t>
            </a:r>
          </a:p>
          <a:p>
            <a:pPr marL="1419225" lvl="4" indent="-342900"/>
            <a:r>
              <a:rPr lang="en-US" dirty="0"/>
              <a:t>Experiments</a:t>
            </a:r>
          </a:p>
          <a:p>
            <a:pPr marL="1419225" lvl="4" indent="-342900"/>
            <a:r>
              <a:rPr lang="en-US" dirty="0"/>
              <a:t>Tests</a:t>
            </a:r>
          </a:p>
          <a:p>
            <a:pPr marL="1419225" lvl="4" indent="-342900"/>
            <a:r>
              <a:rPr lang="en-US" dirty="0"/>
              <a:t>I wonder if…</a:t>
            </a:r>
          </a:p>
          <a:p>
            <a:pPr marL="1150938" lvl="3" indent="-342900"/>
            <a:r>
              <a:rPr lang="en-US" dirty="0"/>
              <a:t>It costs nearly nothing to make a new branch and merging is very, very simple and robust</a:t>
            </a:r>
          </a:p>
        </p:txBody>
      </p:sp>
    </p:spTree>
    <p:extLst>
      <p:ext uri="{BB962C8B-B14F-4D97-AF65-F5344CB8AC3E}">
        <p14:creationId xmlns:p14="http://schemas.microsoft.com/office/powerpoint/2010/main" val="70396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45898" y="1742206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5432" y="6526428"/>
            <a:ext cx="687880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clone https://github.com/adcirc/adcirc-cg</a:t>
            </a:r>
          </a:p>
        </p:txBody>
      </p:sp>
    </p:spTree>
    <p:extLst>
      <p:ext uri="{BB962C8B-B14F-4D97-AF65-F5344CB8AC3E}">
        <p14:creationId xmlns:p14="http://schemas.microsoft.com/office/powerpoint/2010/main" val="295161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45898" y="352548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0773" y="5992591"/>
            <a:ext cx="3810659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branch </a:t>
            </a:r>
            <a:r>
              <a:rPr lang="en-US" dirty="0" err="1">
                <a:latin typeface="Monospac821 BT" panose="020B0609020202020204" pitchFamily="49" charset="0"/>
              </a:rPr>
              <a:t>newfeature</a:t>
            </a:r>
            <a:endParaRPr lang="en-US" dirty="0">
              <a:latin typeface="Monospac821 BT" panose="020B0609020202020204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checkout </a:t>
            </a:r>
            <a:r>
              <a:rPr lang="en-US" dirty="0" err="1">
                <a:latin typeface="Monospac821 BT" panose="020B0609020202020204" pitchFamily="49" charset="0"/>
              </a:rPr>
              <a:t>newfeature</a:t>
            </a:r>
            <a:endParaRPr lang="en-US" dirty="0">
              <a:latin typeface="Monospac821 BT" panose="020B0609020202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7995" y="3226577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45898" y="3525485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42290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checkout –b </a:t>
            </a:r>
            <a:r>
              <a:rPr lang="en-US" dirty="0" err="1">
                <a:latin typeface="Monospac821 BT" panose="020B0609020202020204" pitchFamily="49" charset="0"/>
              </a:rPr>
              <a:t>newfeature</a:t>
            </a:r>
            <a:endParaRPr lang="en-US" dirty="0">
              <a:latin typeface="Monospac821 BT" panose="020B0609020202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35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136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19976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commit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65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9066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19976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commit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49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4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45898" y="1767951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32528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checkout 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7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8421" y="1771056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6378" y="6500221"/>
            <a:ext cx="33922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merge </a:t>
            </a:r>
            <a:r>
              <a:rPr lang="en-US" dirty="0" err="1">
                <a:latin typeface="Monospac821 BT" panose="020B0609020202020204" pitchFamily="49" charset="0"/>
              </a:rPr>
              <a:t>newfeature</a:t>
            </a:r>
            <a:endParaRPr lang="en-US" dirty="0">
              <a:latin typeface="Monospac821 BT" panose="020B0609020202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Hexagon 19"/>
          <p:cNvSpPr/>
          <p:nvPr/>
        </p:nvSpPr>
        <p:spPr>
          <a:xfrm>
            <a:off x="5206378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9" idx="5"/>
          </p:cNvCxnSpPr>
          <p:nvPr/>
        </p:nvCxnSpPr>
        <p:spPr>
          <a:xfrm flipV="1">
            <a:off x="4730262" y="2434211"/>
            <a:ext cx="571500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0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200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Realistic 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9066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19976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commit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4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Realistic 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9066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17187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57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Realistic 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9239" y="3565623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283443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merge 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5677064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21" idx="1"/>
            <a:endCxn id="22" idx="4"/>
          </p:cNvCxnSpPr>
          <p:nvPr/>
        </p:nvCxnSpPr>
        <p:spPr>
          <a:xfrm>
            <a:off x="5404699" y="2434211"/>
            <a:ext cx="369081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22" idx="3"/>
          </p:cNvCxnSpPr>
          <p:nvPr/>
        </p:nvCxnSpPr>
        <p:spPr>
          <a:xfrm>
            <a:off x="4826977" y="3332054"/>
            <a:ext cx="850087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7855" y="5747736"/>
            <a:ext cx="655773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Note: If there are conflicts, like SVN, you’ll see them here and be asked to correct them</a:t>
            </a:r>
          </a:p>
        </p:txBody>
      </p:sp>
    </p:spTree>
    <p:extLst>
      <p:ext uri="{BB962C8B-B14F-4D97-AF65-F5344CB8AC3E}">
        <p14:creationId xmlns:p14="http://schemas.microsoft.com/office/powerpoint/2010/main" val="3292761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Realistic 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9239" y="3565623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325281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checkout 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5677064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21" idx="1"/>
            <a:endCxn id="22" idx="4"/>
          </p:cNvCxnSpPr>
          <p:nvPr/>
        </p:nvCxnSpPr>
        <p:spPr>
          <a:xfrm>
            <a:off x="5404699" y="2434211"/>
            <a:ext cx="369081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22" idx="3"/>
          </p:cNvCxnSpPr>
          <p:nvPr/>
        </p:nvCxnSpPr>
        <p:spPr>
          <a:xfrm>
            <a:off x="4826977" y="3332054"/>
            <a:ext cx="850087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94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More Realistic Branching Workflow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9239" y="3565623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33922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merge </a:t>
            </a:r>
            <a:r>
              <a:rPr lang="en-US" dirty="0" err="1">
                <a:latin typeface="Monospac821 BT" panose="020B0609020202020204" pitchFamily="49" charset="0"/>
              </a:rPr>
              <a:t>newfeature</a:t>
            </a:r>
            <a:endParaRPr lang="en-US" dirty="0">
              <a:latin typeface="Monospac821 BT" panose="020B0609020202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5677064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21" idx="1"/>
            <a:endCxn id="22" idx="4"/>
          </p:cNvCxnSpPr>
          <p:nvPr/>
        </p:nvCxnSpPr>
        <p:spPr>
          <a:xfrm>
            <a:off x="5404699" y="2434211"/>
            <a:ext cx="369081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22" idx="3"/>
          </p:cNvCxnSpPr>
          <p:nvPr/>
        </p:nvCxnSpPr>
        <p:spPr>
          <a:xfrm>
            <a:off x="4826977" y="3332054"/>
            <a:ext cx="850087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Hexagon 23"/>
          <p:cNvSpPr/>
          <p:nvPr/>
        </p:nvSpPr>
        <p:spPr>
          <a:xfrm>
            <a:off x="6450372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22" idx="5"/>
            <a:endCxn id="24" idx="2"/>
          </p:cNvCxnSpPr>
          <p:nvPr/>
        </p:nvCxnSpPr>
        <p:spPr>
          <a:xfrm flipV="1">
            <a:off x="6090303" y="2434211"/>
            <a:ext cx="456785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7855" y="5747736"/>
            <a:ext cx="655773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Note: If there are conflicts, like SVN, you’ll see them here and be asked to correct them</a:t>
            </a:r>
          </a:p>
        </p:txBody>
      </p:sp>
    </p:spTree>
    <p:extLst>
      <p:ext uri="{BB962C8B-B14F-4D97-AF65-F5344CB8AC3E}">
        <p14:creationId xmlns:p14="http://schemas.microsoft.com/office/powerpoint/2010/main" val="4077552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Rebase?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9066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17187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pull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41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Rebase?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83520" y="3578718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32179" y="6516368"/>
            <a:ext cx="297389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rebase 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>
                <a:solidFill>
                  <a:schemeClr val="accent6"/>
                </a:solidFill>
              </a:rPr>
              <a:t>newfeature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5622547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cxnSpLocks/>
            <a:stCxn id="21" idx="1"/>
            <a:endCxn id="14" idx="4"/>
          </p:cNvCxnSpPr>
          <p:nvPr/>
        </p:nvCxnSpPr>
        <p:spPr>
          <a:xfrm>
            <a:off x="5404699" y="2434211"/>
            <a:ext cx="314564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6541477" y="3138623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6132501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0000" y="4624754"/>
            <a:ext cx="790258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Rebase changes the branch point and replays the work that occurred on your branch on top of the new “base”. This isn’t strictly necessary, but does make a cleaner history (i.e. no “merge” commits). Unless you’re comfortable with it, you can probably avoid rebasing in most cases.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endParaRPr lang="en-US" dirty="0"/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Note: If there are conflicts, like SVN, you’ll see them here</a:t>
            </a:r>
          </a:p>
        </p:txBody>
      </p:sp>
    </p:spTree>
    <p:extLst>
      <p:ext uri="{BB962C8B-B14F-4D97-AF65-F5344CB8AC3E}">
        <p14:creationId xmlns:p14="http://schemas.microsoft.com/office/powerpoint/2010/main" val="9745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Tag?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8695" y="1761002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6516368"/>
            <a:ext cx="43685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tag v52 –m “Version 52”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5677064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21" idx="1"/>
            <a:endCxn id="22" idx="4"/>
          </p:cNvCxnSpPr>
          <p:nvPr/>
        </p:nvCxnSpPr>
        <p:spPr>
          <a:xfrm>
            <a:off x="5404699" y="2434211"/>
            <a:ext cx="369081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22" idx="3"/>
          </p:cNvCxnSpPr>
          <p:nvPr/>
        </p:nvCxnSpPr>
        <p:spPr>
          <a:xfrm>
            <a:off x="4826977" y="3332054"/>
            <a:ext cx="850087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Hexagon 23"/>
          <p:cNvSpPr/>
          <p:nvPr/>
        </p:nvSpPr>
        <p:spPr>
          <a:xfrm>
            <a:off x="6450372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22" idx="5"/>
            <a:endCxn id="24" idx="2"/>
          </p:cNvCxnSpPr>
          <p:nvPr/>
        </p:nvCxnSpPr>
        <p:spPr>
          <a:xfrm flipV="1">
            <a:off x="6090303" y="2434211"/>
            <a:ext cx="456785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4205" y="5420995"/>
            <a:ext cx="655773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A tag is just a label, like HEAD, applied to a commit. Labels are used by </a:t>
            </a:r>
            <a:r>
              <a:rPr lang="en-US" dirty="0" err="1"/>
              <a:t>git</a:t>
            </a:r>
            <a:r>
              <a:rPr lang="en-US" dirty="0"/>
              <a:t> describe and to find specific, meaningful, points in history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5387" y="2434211"/>
            <a:ext cx="5565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v52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2179" y="2437665"/>
            <a:ext cx="5565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v51</a:t>
            </a:r>
          </a:p>
        </p:txBody>
      </p:sp>
    </p:spTree>
    <p:extLst>
      <p:ext uri="{BB962C8B-B14F-4D97-AF65-F5344CB8AC3E}">
        <p14:creationId xmlns:p14="http://schemas.microsoft.com/office/powerpoint/2010/main" val="2621518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22030" y="2927669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2031" y="1771056"/>
            <a:ext cx="8181969" cy="9394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Tag?</a:t>
            </a:r>
          </a:p>
        </p:txBody>
      </p:sp>
      <p:sp>
        <p:nvSpPr>
          <p:cNvPr id="4" name="Hexagon 3"/>
          <p:cNvSpPr/>
          <p:nvPr/>
        </p:nvSpPr>
        <p:spPr>
          <a:xfrm>
            <a:off x="681271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642563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/>
          <p:cNvSpPr/>
          <p:nvPr/>
        </p:nvSpPr>
        <p:spPr>
          <a:xfrm>
            <a:off x="2603855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0"/>
            <a:endCxn id="5" idx="3"/>
          </p:cNvCxnSpPr>
          <p:nvPr/>
        </p:nvCxnSpPr>
        <p:spPr>
          <a:xfrm>
            <a:off x="1191225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6" idx="3"/>
          </p:cNvCxnSpPr>
          <p:nvPr/>
        </p:nvCxnSpPr>
        <p:spPr>
          <a:xfrm>
            <a:off x="2152517" y="2240780"/>
            <a:ext cx="451338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52593" y="2069964"/>
            <a:ext cx="8899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solidFill>
                  <a:srgbClr val="FF0000"/>
                </a:solidFill>
              </a:rPr>
              <a:t>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8695" y="1761002"/>
            <a:ext cx="8258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HEAD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0" y="6516368"/>
            <a:ext cx="43685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>
                <a:latin typeface="Monospac821 BT" panose="020B0609020202020204" pitchFamily="49" charset="0"/>
              </a:rPr>
              <a:t>&gt;&gt; </a:t>
            </a:r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tag v52 –m “Version 52”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6576" y="3223773"/>
            <a:ext cx="13260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 err="1"/>
              <a:t>newfeature</a:t>
            </a:r>
            <a:endParaRPr lang="en-US" dirty="0"/>
          </a:p>
        </p:txBody>
      </p:sp>
      <p:sp>
        <p:nvSpPr>
          <p:cNvPr id="14" name="Hexagon 13"/>
          <p:cNvSpPr/>
          <p:nvPr/>
        </p:nvSpPr>
        <p:spPr>
          <a:xfrm>
            <a:off x="339809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14" idx="4"/>
          </p:cNvCxnSpPr>
          <p:nvPr/>
        </p:nvCxnSpPr>
        <p:spPr>
          <a:xfrm>
            <a:off x="3024554" y="2434211"/>
            <a:ext cx="470255" cy="704412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Hexagon 18"/>
          <p:cNvSpPr/>
          <p:nvPr/>
        </p:nvSpPr>
        <p:spPr>
          <a:xfrm>
            <a:off x="4317023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>
            <a:stCxn id="14" idx="0"/>
            <a:endCxn id="19" idx="3"/>
          </p:cNvCxnSpPr>
          <p:nvPr/>
        </p:nvCxnSpPr>
        <p:spPr>
          <a:xfrm>
            <a:off x="3908047" y="3332054"/>
            <a:ext cx="408976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991460" y="2047349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1" idx="3"/>
          </p:cNvCxnSpPr>
          <p:nvPr/>
        </p:nvCxnSpPr>
        <p:spPr>
          <a:xfrm>
            <a:off x="3113809" y="2240780"/>
            <a:ext cx="1877651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Hexagon 21"/>
          <p:cNvSpPr/>
          <p:nvPr/>
        </p:nvSpPr>
        <p:spPr>
          <a:xfrm>
            <a:off x="5677064" y="3138623"/>
            <a:ext cx="509954" cy="386862"/>
          </a:xfrm>
          <a:prstGeom prst="hexagon">
            <a:avLst/>
          </a:prstGeom>
          <a:solidFill>
            <a:schemeClr val="accent2">
              <a:lumMod val="50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21" idx="1"/>
            <a:endCxn id="22" idx="4"/>
          </p:cNvCxnSpPr>
          <p:nvPr/>
        </p:nvCxnSpPr>
        <p:spPr>
          <a:xfrm>
            <a:off x="5404699" y="2434211"/>
            <a:ext cx="369081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0"/>
            <a:endCxn id="22" idx="3"/>
          </p:cNvCxnSpPr>
          <p:nvPr/>
        </p:nvCxnSpPr>
        <p:spPr>
          <a:xfrm>
            <a:off x="4826977" y="3332054"/>
            <a:ext cx="850087" cy="0"/>
          </a:xfrm>
          <a:prstGeom prst="line">
            <a:avLst/>
          </a:prstGeom>
          <a:ln w="6350" cmpd="sng">
            <a:solidFill>
              <a:schemeClr val="tx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Hexagon 23"/>
          <p:cNvSpPr/>
          <p:nvPr/>
        </p:nvSpPr>
        <p:spPr>
          <a:xfrm>
            <a:off x="6450372" y="2047349"/>
            <a:ext cx="509954" cy="386862"/>
          </a:xfrm>
          <a:prstGeom prst="hexagon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22" idx="5"/>
            <a:endCxn id="24" idx="2"/>
          </p:cNvCxnSpPr>
          <p:nvPr/>
        </p:nvCxnSpPr>
        <p:spPr>
          <a:xfrm flipV="1">
            <a:off x="6090303" y="2434211"/>
            <a:ext cx="456785" cy="704412"/>
          </a:xfrm>
          <a:prstGeom prst="straightConnector1">
            <a:avLst/>
          </a:prstGeom>
          <a:ln w="6350" cmpd="sng">
            <a:solidFill>
              <a:schemeClr val="tx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4205" y="5420995"/>
            <a:ext cx="655773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A tag is just a label, like HEAD, applied to a commit. Labels are used by </a:t>
            </a:r>
            <a:r>
              <a:rPr lang="en-US" dirty="0" err="1"/>
              <a:t>git</a:t>
            </a:r>
            <a:r>
              <a:rPr lang="en-US" dirty="0"/>
              <a:t> describe and to find specific, meaningful, points in history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5387" y="2434211"/>
            <a:ext cx="5565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v52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2179" y="2437665"/>
            <a:ext cx="5565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v51</a:t>
            </a:r>
          </a:p>
        </p:txBody>
      </p:sp>
    </p:spTree>
    <p:extLst>
      <p:ext uri="{BB962C8B-B14F-4D97-AF65-F5344CB8AC3E}">
        <p14:creationId xmlns:p14="http://schemas.microsoft.com/office/powerpoint/2010/main" val="3836247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Fork?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A fork is a personal copy of a repository</a:t>
            </a:r>
          </a:p>
          <a:p>
            <a:pPr marL="881063" lvl="2" indent="-342900"/>
            <a:r>
              <a:rPr lang="en-US" dirty="0"/>
              <a:t>Forking is a single button procedure from the web interface on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8" y="3199003"/>
            <a:ext cx="8257592" cy="8041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88174" y="2948473"/>
            <a:ext cx="915826" cy="858417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 err="1"/>
              <a:t>Git</a:t>
            </a:r>
            <a:r>
              <a:rPr lang="en-US" dirty="0"/>
              <a:t> developed by Linux author Linus Torvalds to manage Linux Kernel project</a:t>
            </a:r>
          </a:p>
          <a:p>
            <a:pPr marL="881063" lvl="2" indent="-342900"/>
            <a:r>
              <a:rPr lang="en-US" dirty="0"/>
              <a:t>Found SVN/CVS to be clunky</a:t>
            </a:r>
          </a:p>
          <a:p>
            <a:pPr marL="1150938" lvl="3" indent="-342900"/>
            <a:r>
              <a:rPr lang="en-US" dirty="0"/>
              <a:t>Branching and merging was difficult</a:t>
            </a:r>
          </a:p>
          <a:p>
            <a:pPr marL="1150938" lvl="3" indent="-342900"/>
            <a:r>
              <a:rPr lang="en-US" dirty="0"/>
              <a:t>History not guaranteed</a:t>
            </a:r>
          </a:p>
          <a:p>
            <a:pPr marL="1150938" lvl="3" indent="-342900"/>
            <a:r>
              <a:rPr lang="en-US" dirty="0"/>
              <a:t>Very slow since all commands need server access</a:t>
            </a:r>
          </a:p>
          <a:p>
            <a:pPr marL="1150938" lvl="3" indent="-342900"/>
            <a:r>
              <a:rPr lang="en-US" dirty="0"/>
              <a:t>Could not work away from internet connection</a:t>
            </a: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Fork?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After forking, you now have a custom repository URL on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marL="881063" lvl="2" indent="-342900"/>
            <a:r>
              <a:rPr lang="en-US" dirty="0"/>
              <a:t>Clone this repository</a:t>
            </a:r>
          </a:p>
          <a:p>
            <a:pPr marL="881063" lvl="2" indent="-342900"/>
            <a:r>
              <a:rPr lang="en-US" dirty="0"/>
              <a:t>This is “origin”</a:t>
            </a:r>
          </a:p>
          <a:p>
            <a:pPr marL="881063" lvl="2" indent="-342900"/>
            <a:r>
              <a:rPr lang="en-US" dirty="0"/>
              <a:t>The repository you forked from is “upstream”</a:t>
            </a:r>
          </a:p>
          <a:p>
            <a:pPr marL="1150938" lvl="3" indent="-342900"/>
            <a:r>
              <a:rPr lang="en-US" sz="1400" dirty="0" err="1">
                <a:latin typeface="Monospac821 BT" panose="020B0609020202020204" pitchFamily="49" charset="0"/>
              </a:rPr>
              <a:t>git</a:t>
            </a:r>
            <a:r>
              <a:rPr lang="en-US" sz="1400" dirty="0">
                <a:latin typeface="Monospac821 BT" panose="020B0609020202020204" pitchFamily="49" charset="0"/>
              </a:rPr>
              <a:t> remote add upstream https://username@github.com/adcirc/adcirc-cg.git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" y="4711701"/>
            <a:ext cx="4048125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38" y="4378326"/>
            <a:ext cx="4924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90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to obtain commits made to upstream?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Use fetch</a:t>
            </a:r>
          </a:p>
          <a:p>
            <a:pPr marL="881063" lvl="2" indent="-342900"/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fetch upstream</a:t>
            </a:r>
          </a:p>
          <a:p>
            <a:pPr marL="1150938" lvl="3" indent="-342900"/>
            <a:r>
              <a:rPr lang="en-US" dirty="0"/>
              <a:t>Gets list of commits made to the upstream</a:t>
            </a:r>
          </a:p>
          <a:p>
            <a:pPr marL="881063" lvl="2" indent="-342900"/>
            <a:r>
              <a:rPr lang="en-US" dirty="0" err="1">
                <a:latin typeface="Monospac821 BT" panose="020B0609020202020204" pitchFamily="49" charset="0"/>
              </a:rPr>
              <a:t>git</a:t>
            </a:r>
            <a:r>
              <a:rPr lang="en-US" dirty="0">
                <a:latin typeface="Monospac821 BT" panose="020B0609020202020204" pitchFamily="49" charset="0"/>
              </a:rPr>
              <a:t> merge upstream/</a:t>
            </a:r>
            <a:r>
              <a:rPr lang="en-US" dirty="0" err="1">
                <a:latin typeface="Monospac821 BT" panose="020B0609020202020204" pitchFamily="49" charset="0"/>
              </a:rPr>
              <a:t>MyBranch</a:t>
            </a:r>
            <a:endParaRPr lang="en-US" dirty="0">
              <a:latin typeface="Monospac821 BT" panose="020B0609020202020204" pitchFamily="49" charset="0"/>
            </a:endParaRPr>
          </a:p>
          <a:p>
            <a:pPr marL="1150938" lvl="3" indent="-342900"/>
            <a:r>
              <a:rPr lang="en-US" dirty="0"/>
              <a:t>Merges commits made to upstream to your local repository</a:t>
            </a:r>
          </a:p>
          <a:p>
            <a:pPr marL="881063" lvl="2" indent="-342900"/>
            <a:r>
              <a:rPr lang="en-US" dirty="0" err="1"/>
              <a:t>git</a:t>
            </a:r>
            <a:r>
              <a:rPr lang="en-US" dirty="0"/>
              <a:t> push </a:t>
            </a:r>
          </a:p>
          <a:p>
            <a:pPr marL="1150938" lvl="3" indent="-342900"/>
            <a:r>
              <a:rPr lang="en-US" dirty="0"/>
              <a:t>Moves commits to origin</a:t>
            </a:r>
          </a:p>
          <a:p>
            <a:pPr marL="115093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9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How to merge commits to upstream?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Use Pull Request</a:t>
            </a:r>
          </a:p>
          <a:p>
            <a:pPr marL="881063" lvl="2" indent="-342900"/>
            <a:r>
              <a:rPr lang="en-US" dirty="0"/>
              <a:t>Pull requests are initiated from the web interface</a:t>
            </a:r>
          </a:p>
          <a:p>
            <a:pPr marL="881063" lvl="2" indent="-342900"/>
            <a:r>
              <a:rPr lang="en-US" dirty="0"/>
              <a:t>Requests are reviewed by other developers and </a:t>
            </a:r>
            <a:r>
              <a:rPr lang="en-US" dirty="0" err="1"/>
              <a:t>CircleCI</a:t>
            </a:r>
            <a:r>
              <a:rPr lang="en-US" dirty="0"/>
              <a:t> build server before they can be merged</a:t>
            </a:r>
          </a:p>
          <a:p>
            <a:pPr marL="1150938" lvl="3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5" y="3056050"/>
            <a:ext cx="7623110" cy="33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2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Fork?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1562" y="1723292"/>
            <a:ext cx="5029200" cy="3982916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9108" y="1890346"/>
            <a:ext cx="95410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9292" y="2461846"/>
            <a:ext cx="2057400" cy="2831123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aka. My Fork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438900" y="2461845"/>
            <a:ext cx="2057400" cy="2831123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aka. Main 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269" y="3068513"/>
            <a:ext cx="1981200" cy="1617785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11" name="Arrow: Left 10"/>
          <p:cNvSpPr/>
          <p:nvPr/>
        </p:nvSpPr>
        <p:spPr>
          <a:xfrm>
            <a:off x="1803851" y="3026285"/>
            <a:ext cx="2445356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840168" y="2549767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3" name="Arrow: Left 12"/>
          <p:cNvSpPr/>
          <p:nvPr/>
        </p:nvSpPr>
        <p:spPr>
          <a:xfrm>
            <a:off x="1917603" y="4629149"/>
            <a:ext cx="4676627" cy="527538"/>
          </a:xfrm>
          <a:prstGeom prst="lef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fetch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4937417" y="2549767"/>
            <a:ext cx="2493012" cy="518746"/>
          </a:xfrm>
          <a:prstGeom prst="rightArrow">
            <a:avLst/>
          </a:prstGeom>
          <a:solidFill>
            <a:srgbClr val="7030A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2282822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</a:t>
            </a:r>
            <a:r>
              <a:rPr lang="en-US" sz="3000" dirty="0" err="1"/>
              <a:t>CircleCI</a:t>
            </a:r>
            <a:r>
              <a:rPr lang="en-US" sz="3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50" y="1638001"/>
            <a:ext cx="6159630" cy="3926188"/>
          </a:xfrm>
        </p:spPr>
        <p:txBody>
          <a:bodyPr>
            <a:normAutofit/>
          </a:bodyPr>
          <a:lstStyle/>
          <a:p>
            <a:pPr marL="612775" lvl="1" indent="-342900"/>
            <a:r>
              <a:rPr lang="en-US" dirty="0" err="1"/>
              <a:t>CircleCI</a:t>
            </a:r>
            <a:r>
              <a:rPr lang="en-US" dirty="0"/>
              <a:t> is a Continuous Integration (CI) server</a:t>
            </a:r>
          </a:p>
          <a:p>
            <a:pPr marL="881063" lvl="2" indent="-342900"/>
            <a:r>
              <a:rPr lang="en-US" dirty="0"/>
              <a:t>Uses a set of commands to compile and run ADCIRC and ADCIRC+SWAN</a:t>
            </a:r>
          </a:p>
          <a:p>
            <a:pPr marL="881063" lvl="2" indent="-342900"/>
            <a:r>
              <a:rPr lang="en-US" dirty="0"/>
              <a:t>A test suite is currently defined to perform checks to ensure solution does not change when a commit occurs</a:t>
            </a:r>
          </a:p>
          <a:p>
            <a:pPr marL="115093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22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</a:t>
            </a:r>
            <a:r>
              <a:rPr lang="en-US" sz="3000" dirty="0" err="1"/>
              <a:t>CircleCI</a:t>
            </a:r>
            <a:r>
              <a:rPr lang="en-US" sz="30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55" y="1638000"/>
            <a:ext cx="5906890" cy="49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82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CircleCI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49" y="1638001"/>
            <a:ext cx="7801817" cy="3926188"/>
          </a:xfrm>
        </p:spPr>
        <p:txBody>
          <a:bodyPr>
            <a:normAutofit fontScale="92500" lnSpcReduction="10000"/>
          </a:bodyPr>
          <a:lstStyle/>
          <a:p>
            <a:pPr marL="612775" lvl="1" indent="-342900"/>
            <a:r>
              <a:rPr lang="en-US" dirty="0"/>
              <a:t>We need more tests!</a:t>
            </a:r>
          </a:p>
          <a:p>
            <a:pPr marL="881063" lvl="2" indent="-342900"/>
            <a:r>
              <a:rPr lang="en-US" dirty="0"/>
              <a:t>Current test suite runs 16 cases</a:t>
            </a:r>
          </a:p>
          <a:p>
            <a:pPr marL="881063" lvl="2" indent="-342900"/>
            <a:r>
              <a:rPr lang="en-US" dirty="0"/>
              <a:t>Some take too long</a:t>
            </a:r>
          </a:p>
          <a:p>
            <a:pPr marL="881063" lvl="2" indent="-342900"/>
            <a:r>
              <a:rPr lang="en-US" dirty="0"/>
              <a:t>We need more tests to exercise more of the code</a:t>
            </a:r>
          </a:p>
          <a:p>
            <a:pPr marL="881063" lvl="2" indent="-342900"/>
            <a:r>
              <a:rPr lang="en-US" dirty="0"/>
              <a:t>Long tests need to be scaled back</a:t>
            </a:r>
          </a:p>
          <a:p>
            <a:pPr marL="881063" lvl="2" indent="-342900"/>
            <a:r>
              <a:rPr lang="en-US" dirty="0"/>
              <a:t>Ideal test is &lt; 5 minutes</a:t>
            </a:r>
          </a:p>
          <a:p>
            <a:pPr marL="881063" lvl="2" indent="-342900"/>
            <a:r>
              <a:rPr lang="en-US" dirty="0"/>
              <a:t>Current test cycle time is 2 hours</a:t>
            </a:r>
          </a:p>
          <a:p>
            <a:pPr marL="1150938" lvl="3" indent="-342900"/>
            <a:r>
              <a:rPr lang="en-US" dirty="0"/>
              <a:t>Some tests take ~30 minutes</a:t>
            </a:r>
          </a:p>
          <a:p>
            <a:pPr marL="612775" lvl="1" indent="-342900"/>
            <a:r>
              <a:rPr lang="en-US" dirty="0"/>
              <a:t>We need a better </a:t>
            </a:r>
            <a:r>
              <a:rPr lang="en-US" dirty="0" err="1">
                <a:latin typeface="Monospac821 BT" panose="020B0609020202020204" pitchFamily="49" charset="0"/>
              </a:rPr>
              <a:t>adccmp</a:t>
            </a:r>
            <a:endParaRPr lang="en-US" dirty="0">
              <a:latin typeface="Monospac821 BT" panose="020B0609020202020204" pitchFamily="49" charset="0"/>
            </a:endParaRPr>
          </a:p>
          <a:p>
            <a:pPr marL="881063" lvl="2" indent="-342900"/>
            <a:r>
              <a:rPr lang="en-US" dirty="0"/>
              <a:t>Limited set of files that it can be used for</a:t>
            </a:r>
          </a:p>
          <a:p>
            <a:pPr marL="881063" lvl="2" indent="-342900"/>
            <a:r>
              <a:rPr lang="en-US" dirty="0"/>
              <a:t>Cannot process </a:t>
            </a:r>
            <a:r>
              <a:rPr lang="en-US" dirty="0" err="1"/>
              <a:t>netCDF</a:t>
            </a:r>
            <a:r>
              <a:rPr lang="en-US" dirty="0"/>
              <a:t> or XDMF format output files</a:t>
            </a:r>
          </a:p>
        </p:txBody>
      </p:sp>
    </p:spTree>
    <p:extLst>
      <p:ext uri="{BB962C8B-B14F-4D97-AF65-F5344CB8AC3E}">
        <p14:creationId xmlns:p14="http://schemas.microsoft.com/office/powerpoint/2010/main" val="3854221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CircleCI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49" y="1638001"/>
            <a:ext cx="7801817" cy="3926188"/>
          </a:xfrm>
        </p:spPr>
        <p:txBody>
          <a:bodyPr>
            <a:normAutofit/>
          </a:bodyPr>
          <a:lstStyle/>
          <a:p>
            <a:pPr marL="612775" lvl="1" indent="-342900"/>
            <a:r>
              <a:rPr lang="en-US" dirty="0"/>
              <a:t>Tests are easy to add</a:t>
            </a:r>
          </a:p>
          <a:p>
            <a:pPr marL="1150938" lvl="3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1" y="2389425"/>
            <a:ext cx="7940351" cy="38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45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CircleCI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49" y="1638001"/>
            <a:ext cx="7801817" cy="3926188"/>
          </a:xfrm>
        </p:spPr>
        <p:txBody>
          <a:bodyPr>
            <a:normAutofit/>
          </a:bodyPr>
          <a:lstStyle/>
          <a:p>
            <a:pPr marL="612775" lvl="1" indent="-342900"/>
            <a:r>
              <a:rPr lang="en-US" dirty="0"/>
              <a:t>Modify RunTests.sh with your new test</a:t>
            </a:r>
          </a:p>
          <a:p>
            <a:pPr marL="1150938" lvl="3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1" y="2389425"/>
            <a:ext cx="7940351" cy="38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1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CircleCI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9749" y="1638001"/>
            <a:ext cx="7801817" cy="3926188"/>
          </a:xfrm>
        </p:spPr>
        <p:txBody>
          <a:bodyPr>
            <a:normAutofit/>
          </a:bodyPr>
          <a:lstStyle/>
          <a:p>
            <a:pPr marL="612775" lvl="1" indent="-342900"/>
            <a:r>
              <a:rPr lang="en-US" dirty="0"/>
              <a:t>A template run.sh script should be used</a:t>
            </a:r>
          </a:p>
          <a:p>
            <a:pPr marL="612775" lvl="1" indent="-342900"/>
            <a:r>
              <a:rPr lang="en-US" dirty="0"/>
              <a:t>A folder with the control solution for comparison should be included</a:t>
            </a:r>
          </a:p>
          <a:p>
            <a:pPr marL="1150938" lvl="3" indent="-34290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0145"/>
            <a:ext cx="9144000" cy="23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40000" y="1638000"/>
            <a:ext cx="8064500" cy="3926188"/>
          </a:xfrm>
        </p:spPr>
        <p:txBody>
          <a:bodyPr/>
          <a:lstStyle/>
          <a:p>
            <a:pPr marL="612775" lvl="1" indent="-342900"/>
            <a:r>
              <a:rPr lang="en-US" dirty="0" err="1"/>
              <a:t>Git</a:t>
            </a:r>
            <a:r>
              <a:rPr lang="en-US" dirty="0"/>
              <a:t> has become the benchmark for code repositories</a:t>
            </a:r>
          </a:p>
          <a:p>
            <a:pPr marL="881063" lvl="2" indent="-342900"/>
            <a:r>
              <a:rPr lang="en-US" dirty="0"/>
              <a:t>Because of its popularity, infrastructure has sprung up around it</a:t>
            </a:r>
          </a:p>
          <a:p>
            <a:pPr marL="1150938" lvl="3" indent="-342900"/>
            <a:r>
              <a:rPr lang="en-US" dirty="0" err="1"/>
              <a:t>Github</a:t>
            </a:r>
            <a:r>
              <a:rPr lang="en-US" dirty="0"/>
              <a:t> – Centralized hosting services</a:t>
            </a:r>
          </a:p>
          <a:p>
            <a:pPr marL="1419225" lvl="4" indent="-342900"/>
            <a:r>
              <a:rPr lang="en-US" dirty="0"/>
              <a:t>Bug reporting</a:t>
            </a:r>
          </a:p>
          <a:p>
            <a:pPr marL="1419225" lvl="4" indent="-342900"/>
            <a:r>
              <a:rPr lang="en-US" dirty="0"/>
              <a:t>Pull Requests</a:t>
            </a:r>
          </a:p>
          <a:p>
            <a:pPr marL="1419225" lvl="4" indent="-342900"/>
            <a:r>
              <a:rPr lang="en-US" dirty="0"/>
              <a:t>Managed releases</a:t>
            </a:r>
          </a:p>
          <a:p>
            <a:pPr marL="1150938" lvl="3" indent="-342900"/>
            <a:r>
              <a:rPr lang="en-US" dirty="0" err="1"/>
              <a:t>TravisCI</a:t>
            </a:r>
            <a:r>
              <a:rPr lang="en-US" dirty="0"/>
              <a:t> – Automated code building and testing (</a:t>
            </a:r>
            <a:r>
              <a:rPr lang="en-US" dirty="0" err="1"/>
              <a:t>CircleCI</a:t>
            </a:r>
            <a:r>
              <a:rPr lang="en-US" dirty="0"/>
              <a:t>, </a:t>
            </a:r>
            <a:r>
              <a:rPr lang="en-US" dirty="0" err="1"/>
              <a:t>Codeship</a:t>
            </a:r>
            <a:r>
              <a:rPr lang="en-US" dirty="0"/>
              <a:t>)</a:t>
            </a:r>
          </a:p>
          <a:p>
            <a:pPr marL="1150938" lvl="3" indent="-342900"/>
            <a:r>
              <a:rPr lang="en-US" dirty="0" err="1"/>
              <a:t>ZenHub</a:t>
            </a:r>
            <a:r>
              <a:rPr lang="en-US" dirty="0"/>
              <a:t> – Project management integration</a:t>
            </a:r>
          </a:p>
          <a:p>
            <a:pPr marL="1150938" lvl="3" indent="-342900"/>
            <a:r>
              <a:rPr lang="en-US" dirty="0"/>
              <a:t>…and 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398505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Hands on session will simulate workflow</a:t>
            </a:r>
          </a:p>
          <a:p>
            <a:pPr marL="881063" lvl="2" indent="-342900"/>
            <a:r>
              <a:rPr lang="en-US" dirty="0"/>
              <a:t>Please fork the following:</a:t>
            </a:r>
          </a:p>
          <a:p>
            <a:pPr marL="1150938" lvl="3" indent="-342900"/>
            <a:r>
              <a:rPr lang="en-US" dirty="0"/>
              <a:t>https://github.com/zcobell/adcirc2017_sandbox.git</a:t>
            </a:r>
          </a:p>
          <a:p>
            <a:pPr marL="1150938" lvl="3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540000" y="1638000"/>
            <a:ext cx="8064500" cy="3926188"/>
          </a:xfrm>
        </p:spPr>
        <p:txBody>
          <a:bodyPr/>
          <a:lstStyle/>
          <a:p>
            <a:pPr marL="612775" lvl="1" indent="-342900"/>
            <a:r>
              <a:rPr lang="en-US" dirty="0"/>
              <a:t>Switching to </a:t>
            </a:r>
            <a:r>
              <a:rPr lang="en-US" dirty="0" err="1"/>
              <a:t>Git</a:t>
            </a:r>
            <a:r>
              <a:rPr lang="en-US" dirty="0"/>
              <a:t> allows ADCIRC development to take advantage of free services to create a more robust model</a:t>
            </a:r>
          </a:p>
          <a:p>
            <a:pPr marL="881063" lvl="2" indent="-342900"/>
            <a:r>
              <a:rPr lang="en-US" dirty="0"/>
              <a:t>Code testing</a:t>
            </a:r>
          </a:p>
          <a:p>
            <a:pPr marL="881063" lvl="2" indent="-342900"/>
            <a:r>
              <a:rPr lang="en-US" dirty="0"/>
              <a:t>Code review</a:t>
            </a:r>
          </a:p>
          <a:p>
            <a:pPr marL="881063" lvl="2" indent="-342900"/>
            <a:r>
              <a:rPr lang="en-US" dirty="0"/>
              <a:t>Bug tracking</a:t>
            </a:r>
          </a:p>
          <a:p>
            <a:pPr marL="881063" lvl="2" indent="-342900"/>
            <a:r>
              <a:rPr lang="en-US" dirty="0"/>
              <a:t>More ability to experiment</a:t>
            </a:r>
          </a:p>
          <a:p>
            <a:pPr marL="881063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from SVN to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08131" y="2488223"/>
            <a:ext cx="1512277" cy="3930161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SVN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SVN uses centralized server to manage commits</a:t>
            </a:r>
          </a:p>
          <a:p>
            <a:pPr marL="881063" lvl="2" indent="-342900"/>
            <a:r>
              <a:rPr lang="en-US" dirty="0"/>
              <a:t>Work occurs on local machine and is committed to the server</a:t>
            </a:r>
          </a:p>
        </p:txBody>
      </p:sp>
      <p:pic>
        <p:nvPicPr>
          <p:cNvPr id="1028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314701"/>
            <a:ext cx="2023999" cy="20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/>
          <p:cNvSpPr/>
          <p:nvPr/>
        </p:nvSpPr>
        <p:spPr>
          <a:xfrm>
            <a:off x="2581582" y="4038589"/>
            <a:ext cx="3365371" cy="829427"/>
          </a:xfrm>
          <a:prstGeom prst="rightArrow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svn</a:t>
            </a:r>
            <a:r>
              <a:rPr lang="en-US" dirty="0"/>
              <a:t> commit</a:t>
            </a:r>
          </a:p>
        </p:txBody>
      </p:sp>
      <p:pic>
        <p:nvPicPr>
          <p:cNvPr id="1030" name="Picture 6" descr="https://img.clipartfest.com/8fa06f6e506d72fe52f38249dfd7db61_computer-server-clip-art-clipart-computer-server_1780-2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70" y="2857500"/>
            <a:ext cx="2367109" cy="3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80803" y="2731228"/>
            <a:ext cx="9669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748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08131" y="2488223"/>
            <a:ext cx="1512277" cy="3930161"/>
          </a:xfrm>
          <a:prstGeom prst="rect">
            <a:avLst/>
          </a:prstGeom>
          <a:solidFill>
            <a:srgbClr val="00B0F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SVN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12775" lvl="1" indent="-342900"/>
            <a:r>
              <a:rPr lang="en-US" dirty="0"/>
              <a:t>SVN uses centralized server to manage commits</a:t>
            </a:r>
          </a:p>
          <a:p>
            <a:pPr marL="881063" lvl="2" indent="-342900"/>
            <a:r>
              <a:rPr lang="en-US" dirty="0"/>
              <a:t>Work occurs on local machine and is committed to the server</a:t>
            </a:r>
          </a:p>
        </p:txBody>
      </p:sp>
      <p:pic>
        <p:nvPicPr>
          <p:cNvPr id="1028" name="Picture 4" descr="http://images.clipartpanda.com/computer-clipart-for-kids-computer-clip-art_14041409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14701"/>
            <a:ext cx="2023999" cy="20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.clipartfest.com/8fa06f6e506d72fe52f38249dfd7db61_computer-server-clip-art-clipart-computer-server_1780-2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70" y="2857500"/>
            <a:ext cx="2367109" cy="3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Left 1"/>
          <p:cNvSpPr/>
          <p:nvPr/>
        </p:nvSpPr>
        <p:spPr>
          <a:xfrm>
            <a:off x="2563749" y="4035668"/>
            <a:ext cx="3365620" cy="835269"/>
          </a:xfrm>
          <a:prstGeom prst="leftArrow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svn</a:t>
            </a:r>
            <a:r>
              <a:rPr lang="en-US" dirty="0"/>
              <a:t> update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0803" y="2731228"/>
            <a:ext cx="9669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625630405"/>
      </p:ext>
    </p:extLst>
  </p:cSld>
  <p:clrMapOvr>
    <a:masterClrMapping/>
  </p:clrMapOvr>
</p:sld>
</file>

<file path=ppt/theme/theme1.xml><?xml version="1.0" encoding="utf-8"?>
<a:theme xmlns:a="http://schemas.openxmlformats.org/drawingml/2006/main" name="Arcadis Master">
  <a:themeElements>
    <a:clrScheme name="Arcadis2015">
      <a:dk1>
        <a:srgbClr val="1D1D1D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DA642"/>
      </a:accent2>
      <a:accent3>
        <a:srgbClr val="F8DA40"/>
      </a:accent3>
      <a:accent4>
        <a:srgbClr val="00A9E4"/>
      </a:accent4>
      <a:accent5>
        <a:srgbClr val="C3D200"/>
      </a:accent5>
      <a:accent6>
        <a:srgbClr val="E41F13"/>
      </a:accent6>
      <a:hlink>
        <a:srgbClr val="2E75B5"/>
      </a:hlink>
      <a:folHlink>
        <a:srgbClr val="6F3B55"/>
      </a:folHlink>
    </a:clrScheme>
    <a:fontScheme name="ARC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2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200"/>
          </a:spcBef>
          <a:spcAft>
            <a:spcPts val="4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Master_ANA_Standard" id="{E64ADE7F-95A2-4727-8A8E-173AF41443E9}" vid="{14D53CF9-706B-4685-B687-A7D2E2397991}"/>
    </a:ext>
  </a:extLst>
</a:theme>
</file>

<file path=ppt/theme/theme2.xml><?xml version="1.0" encoding="utf-8"?>
<a:theme xmlns:a="http://schemas.openxmlformats.org/drawingml/2006/main" name="NO LOGO Arcadis Master">
  <a:themeElements>
    <a:clrScheme name="Arcadis2015">
      <a:dk1>
        <a:srgbClr val="1D1D1D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DA642"/>
      </a:accent2>
      <a:accent3>
        <a:srgbClr val="F8DA40"/>
      </a:accent3>
      <a:accent4>
        <a:srgbClr val="00A9E4"/>
      </a:accent4>
      <a:accent5>
        <a:srgbClr val="C3D200"/>
      </a:accent5>
      <a:accent6>
        <a:srgbClr val="E41F13"/>
      </a:accent6>
      <a:hlink>
        <a:srgbClr val="2E75B5"/>
      </a:hlink>
      <a:folHlink>
        <a:srgbClr val="6F3B55"/>
      </a:folHlink>
    </a:clrScheme>
    <a:fontScheme name="ARC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2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>
          <a:lnSpc>
            <a:spcPct val="90000"/>
          </a:lnSpc>
          <a:spcBef>
            <a:spcPts val="200"/>
          </a:spcBef>
          <a:spcAft>
            <a:spcPts val="4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Master_ANA_Standard" id="{E64ADE7F-95A2-4727-8A8E-173AF41443E9}" vid="{D177339F-435C-46A0-AC31-5010BDD9ED3B}"/>
    </a:ext>
  </a:extLst>
</a:theme>
</file>

<file path=ppt/theme/theme3.xml><?xml version="1.0" encoding="utf-8"?>
<a:theme xmlns:a="http://schemas.openxmlformats.org/drawingml/2006/main" name="Office Theme">
  <a:themeElements>
    <a:clrScheme name="Arcadis2015">
      <a:dk1>
        <a:sysClr val="windowText" lastClr="000000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0A9E4"/>
      </a:accent2>
      <a:accent3>
        <a:srgbClr val="E41F13"/>
      </a:accent3>
      <a:accent4>
        <a:srgbClr val="0DA642"/>
      </a:accent4>
      <a:accent5>
        <a:srgbClr val="F8DA40"/>
      </a:accent5>
      <a:accent6>
        <a:srgbClr val="C3D200"/>
      </a:accent6>
      <a:hlink>
        <a:srgbClr val="2E75B5"/>
      </a:hlink>
      <a:folHlink>
        <a:srgbClr val="6F3B5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rcadis2015">
      <a:dk1>
        <a:sysClr val="windowText" lastClr="000000"/>
      </a:dk1>
      <a:lt1>
        <a:sysClr val="window" lastClr="FFFFFF"/>
      </a:lt1>
      <a:dk2>
        <a:srgbClr val="55575A"/>
      </a:dk2>
      <a:lt2>
        <a:srgbClr val="B3B3B3"/>
      </a:lt2>
      <a:accent1>
        <a:srgbClr val="E4610F"/>
      </a:accent1>
      <a:accent2>
        <a:srgbClr val="00A9E4"/>
      </a:accent2>
      <a:accent3>
        <a:srgbClr val="E41F13"/>
      </a:accent3>
      <a:accent4>
        <a:srgbClr val="0DA642"/>
      </a:accent4>
      <a:accent5>
        <a:srgbClr val="F8DA40"/>
      </a:accent5>
      <a:accent6>
        <a:srgbClr val="C3D200"/>
      </a:accent6>
      <a:hlink>
        <a:srgbClr val="2E75B5"/>
      </a:hlink>
      <a:folHlink>
        <a:srgbClr val="6F3B5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75836388195747833855717EA49C1B" ma:contentTypeVersion="4" ma:contentTypeDescription="Create a new document." ma:contentTypeScope="" ma:versionID="95badc353c984a85c2d1d5e8c8b52f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c96ba11fc0b0f11135d6dc28d8a2f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648CB-70B8-46A3-8476-23D9B39E7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3E7B4-CE5C-4628-9821-7205892569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90F42A5-D41F-400B-8B08-CD2F7F17B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Presentation_Master_ANA_Standard</Template>
  <TotalTime>700</TotalTime>
  <Words>1344</Words>
  <Application>Microsoft Office PowerPoint</Application>
  <PresentationFormat>On-screen Show (4:3)</PresentationFormat>
  <Paragraphs>302</Paragraphs>
  <Slides>50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Monospac821 BT</vt:lpstr>
      <vt:lpstr>Arcadis Master</vt:lpstr>
      <vt:lpstr>NO LOGO Arcadis Master</vt:lpstr>
      <vt:lpstr>Introduction to Git/Github</vt:lpstr>
      <vt:lpstr>Agenda</vt:lpstr>
      <vt:lpstr>Why Git?</vt:lpstr>
      <vt:lpstr>Why Git?</vt:lpstr>
      <vt:lpstr>Why Git?</vt:lpstr>
      <vt:lpstr>Why Git?</vt:lpstr>
      <vt:lpstr>Moving from SVN to Git</vt:lpstr>
      <vt:lpstr>Moving from SVN to Git</vt:lpstr>
      <vt:lpstr>Moving from SVN to Git</vt:lpstr>
      <vt:lpstr>Moving from SVN to Git</vt:lpstr>
      <vt:lpstr>How is Git different?</vt:lpstr>
      <vt:lpstr>How is Git different?</vt:lpstr>
      <vt:lpstr>How to obtain repository?</vt:lpstr>
      <vt:lpstr>How is Git different?</vt:lpstr>
      <vt:lpstr>How is Git different?</vt:lpstr>
      <vt:lpstr>How is Git different?</vt:lpstr>
      <vt:lpstr>How is Git different?</vt:lpstr>
      <vt:lpstr>How is Git different?</vt:lpstr>
      <vt:lpstr>How is Git different?</vt:lpstr>
      <vt:lpstr>How is Git different?</vt:lpstr>
      <vt:lpstr>How is Git different?</vt:lpstr>
      <vt:lpstr>Why is Git Powerful?</vt:lpstr>
      <vt:lpstr>Branching Workflow</vt:lpstr>
      <vt:lpstr>Branching Workflow</vt:lpstr>
      <vt:lpstr>Branching Workflow</vt:lpstr>
      <vt:lpstr>Branching Workflow</vt:lpstr>
      <vt:lpstr>Branching Workflow</vt:lpstr>
      <vt:lpstr>Branching Workflow</vt:lpstr>
      <vt:lpstr>Branching Workflow</vt:lpstr>
      <vt:lpstr>A More Realistic Branching Workflow</vt:lpstr>
      <vt:lpstr>A More Realistic Branching Workflow</vt:lpstr>
      <vt:lpstr>A More Realistic Branching Workflow</vt:lpstr>
      <vt:lpstr>A More Realistic Branching Workflow</vt:lpstr>
      <vt:lpstr>A More Realistic Branching Workflow</vt:lpstr>
      <vt:lpstr>What is a Rebase?</vt:lpstr>
      <vt:lpstr>What is a Rebase?</vt:lpstr>
      <vt:lpstr>What is a Tag?</vt:lpstr>
      <vt:lpstr>What is a Tag?</vt:lpstr>
      <vt:lpstr>But What is a Fork?</vt:lpstr>
      <vt:lpstr>But What is a Fork?</vt:lpstr>
      <vt:lpstr>How to obtain commits made to upstream? </vt:lpstr>
      <vt:lpstr>How to merge commits to upstream? </vt:lpstr>
      <vt:lpstr>But What is a Fork?</vt:lpstr>
      <vt:lpstr>What is CircleCI?</vt:lpstr>
      <vt:lpstr>What is CircleCI?</vt:lpstr>
      <vt:lpstr>CircleCI</vt:lpstr>
      <vt:lpstr>CircleCI</vt:lpstr>
      <vt:lpstr>CircleCI</vt:lpstr>
      <vt:lpstr>CircleCI</vt:lpstr>
      <vt:lpstr>Hands On Session</vt:lpstr>
    </vt:vector>
  </TitlesOfParts>
  <Company>Arcadis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Git/Github</dc:title>
  <dc:creator>Cobell, Zachary</dc:creator>
  <cp:keywords>Arcadis</cp:keywords>
  <cp:lastModifiedBy>Cobell, Zachary</cp:lastModifiedBy>
  <cp:revision>35</cp:revision>
  <dcterms:created xsi:type="dcterms:W3CDTF">2017-05-01T16:23:09Z</dcterms:created>
  <dcterms:modified xsi:type="dcterms:W3CDTF">2017-05-04T04:59:36Z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0x0101007A75836388195747833855717EA49C1B</vt:lpwstr>
  </property>
</Properties>
</file>