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E2B0-3F55-4AAA-92FE-A87AC90808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B53884-0816-4480-B611-C59217C46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6CFF55-1DD2-483D-AD5F-10119DCBA513}"/>
              </a:ext>
            </a:extLst>
          </p:cNvPr>
          <p:cNvSpPr>
            <a:spLocks noGrp="1"/>
          </p:cNvSpPr>
          <p:nvPr>
            <p:ph type="dt" sz="half" idx="10"/>
          </p:nvPr>
        </p:nvSpPr>
        <p:spPr/>
        <p:txBody>
          <a:bodyPr/>
          <a:lstStyle/>
          <a:p>
            <a:fld id="{008B1E6D-A31E-4B81-A006-D67B008D520C}" type="datetimeFigureOut">
              <a:rPr lang="en-US" smtClean="0"/>
              <a:t>5/21/2019</a:t>
            </a:fld>
            <a:endParaRPr lang="en-US"/>
          </a:p>
        </p:txBody>
      </p:sp>
      <p:sp>
        <p:nvSpPr>
          <p:cNvPr id="5" name="Footer Placeholder 4">
            <a:extLst>
              <a:ext uri="{FF2B5EF4-FFF2-40B4-BE49-F238E27FC236}">
                <a16:creationId xmlns:a16="http://schemas.microsoft.com/office/drawing/2014/main" id="{6B8EE128-08B6-47C1-8BFC-A97890B03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0DA5E-868D-47E5-A201-ADA435CAF5FA}"/>
              </a:ext>
            </a:extLst>
          </p:cNvPr>
          <p:cNvSpPr>
            <a:spLocks noGrp="1"/>
          </p:cNvSpPr>
          <p:nvPr>
            <p:ph type="sldNum" sz="quarter" idx="12"/>
          </p:nvPr>
        </p:nvSpPr>
        <p:spPr/>
        <p:txBody>
          <a:bodyPr/>
          <a:lstStyle/>
          <a:p>
            <a:fld id="{BE4F1637-8F1D-43CB-BEF1-574F465BA681}" type="slidenum">
              <a:rPr lang="en-US" smtClean="0"/>
              <a:t>‹#›</a:t>
            </a:fld>
            <a:endParaRPr lang="en-US"/>
          </a:p>
        </p:txBody>
      </p:sp>
    </p:spTree>
    <p:extLst>
      <p:ext uri="{BB962C8B-B14F-4D97-AF65-F5344CB8AC3E}">
        <p14:creationId xmlns:p14="http://schemas.microsoft.com/office/powerpoint/2010/main" val="106242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4462-815B-482E-9532-8D614E1625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5420C4-5620-47A9-BADF-986E8A3C31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C25DA-F532-491A-8299-2EAA03453AD6}"/>
              </a:ext>
            </a:extLst>
          </p:cNvPr>
          <p:cNvSpPr>
            <a:spLocks noGrp="1"/>
          </p:cNvSpPr>
          <p:nvPr>
            <p:ph type="dt" sz="half" idx="10"/>
          </p:nvPr>
        </p:nvSpPr>
        <p:spPr/>
        <p:txBody>
          <a:bodyPr/>
          <a:lstStyle/>
          <a:p>
            <a:fld id="{008B1E6D-A31E-4B81-A006-D67B008D520C}" type="datetimeFigureOut">
              <a:rPr lang="en-US" smtClean="0"/>
              <a:t>5/21/2019</a:t>
            </a:fld>
            <a:endParaRPr lang="en-US"/>
          </a:p>
        </p:txBody>
      </p:sp>
      <p:sp>
        <p:nvSpPr>
          <p:cNvPr id="5" name="Footer Placeholder 4">
            <a:extLst>
              <a:ext uri="{FF2B5EF4-FFF2-40B4-BE49-F238E27FC236}">
                <a16:creationId xmlns:a16="http://schemas.microsoft.com/office/drawing/2014/main" id="{6C729D4C-D954-4BB3-A1A6-C3D04B65A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008ED-CCF3-4E4A-8BD1-3DFAFE7E029A}"/>
              </a:ext>
            </a:extLst>
          </p:cNvPr>
          <p:cNvSpPr>
            <a:spLocks noGrp="1"/>
          </p:cNvSpPr>
          <p:nvPr>
            <p:ph type="sldNum" sz="quarter" idx="12"/>
          </p:nvPr>
        </p:nvSpPr>
        <p:spPr/>
        <p:txBody>
          <a:bodyPr/>
          <a:lstStyle/>
          <a:p>
            <a:fld id="{BE4F1637-8F1D-43CB-BEF1-574F465BA681}" type="slidenum">
              <a:rPr lang="en-US" smtClean="0"/>
              <a:t>‹#›</a:t>
            </a:fld>
            <a:endParaRPr lang="en-US"/>
          </a:p>
        </p:txBody>
      </p:sp>
    </p:spTree>
    <p:extLst>
      <p:ext uri="{BB962C8B-B14F-4D97-AF65-F5344CB8AC3E}">
        <p14:creationId xmlns:p14="http://schemas.microsoft.com/office/powerpoint/2010/main" val="350240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CD9F75-DE91-4E56-ABC7-FBC9E0924B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27B99F-C698-4F3E-A5E0-7DA234E3B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C3F9A-57A0-4396-AD3F-61991AA3A98D}"/>
              </a:ext>
            </a:extLst>
          </p:cNvPr>
          <p:cNvSpPr>
            <a:spLocks noGrp="1"/>
          </p:cNvSpPr>
          <p:nvPr>
            <p:ph type="dt" sz="half" idx="10"/>
          </p:nvPr>
        </p:nvSpPr>
        <p:spPr/>
        <p:txBody>
          <a:bodyPr/>
          <a:lstStyle/>
          <a:p>
            <a:fld id="{008B1E6D-A31E-4B81-A006-D67B008D520C}" type="datetimeFigureOut">
              <a:rPr lang="en-US" smtClean="0"/>
              <a:t>5/21/2019</a:t>
            </a:fld>
            <a:endParaRPr lang="en-US"/>
          </a:p>
        </p:txBody>
      </p:sp>
      <p:sp>
        <p:nvSpPr>
          <p:cNvPr id="5" name="Footer Placeholder 4">
            <a:extLst>
              <a:ext uri="{FF2B5EF4-FFF2-40B4-BE49-F238E27FC236}">
                <a16:creationId xmlns:a16="http://schemas.microsoft.com/office/drawing/2014/main" id="{600F1B9E-AFFE-4E0B-A9E5-F2CA59284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D002-6CCA-479C-9584-7178828E52F0}"/>
              </a:ext>
            </a:extLst>
          </p:cNvPr>
          <p:cNvSpPr>
            <a:spLocks noGrp="1"/>
          </p:cNvSpPr>
          <p:nvPr>
            <p:ph type="sldNum" sz="quarter" idx="12"/>
          </p:nvPr>
        </p:nvSpPr>
        <p:spPr/>
        <p:txBody>
          <a:bodyPr/>
          <a:lstStyle/>
          <a:p>
            <a:fld id="{BE4F1637-8F1D-43CB-BEF1-574F465BA681}" type="slidenum">
              <a:rPr lang="en-US" smtClean="0"/>
              <a:t>‹#›</a:t>
            </a:fld>
            <a:endParaRPr lang="en-US"/>
          </a:p>
        </p:txBody>
      </p:sp>
    </p:spTree>
    <p:extLst>
      <p:ext uri="{BB962C8B-B14F-4D97-AF65-F5344CB8AC3E}">
        <p14:creationId xmlns:p14="http://schemas.microsoft.com/office/powerpoint/2010/main" val="19821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84BD-20D0-4802-8BB5-E3122F0B2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C3A67-FB49-4820-A505-D7554DAA7F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3B073-B2D9-4BB4-9814-6EBB32A75149}"/>
              </a:ext>
            </a:extLst>
          </p:cNvPr>
          <p:cNvSpPr>
            <a:spLocks noGrp="1"/>
          </p:cNvSpPr>
          <p:nvPr>
            <p:ph type="dt" sz="half" idx="10"/>
          </p:nvPr>
        </p:nvSpPr>
        <p:spPr/>
        <p:txBody>
          <a:bodyPr/>
          <a:lstStyle/>
          <a:p>
            <a:fld id="{008B1E6D-A31E-4B81-A006-D67B008D520C}" type="datetimeFigureOut">
              <a:rPr lang="en-US" smtClean="0"/>
              <a:t>5/21/2019</a:t>
            </a:fld>
            <a:endParaRPr lang="en-US"/>
          </a:p>
        </p:txBody>
      </p:sp>
      <p:sp>
        <p:nvSpPr>
          <p:cNvPr id="5" name="Footer Placeholder 4">
            <a:extLst>
              <a:ext uri="{FF2B5EF4-FFF2-40B4-BE49-F238E27FC236}">
                <a16:creationId xmlns:a16="http://schemas.microsoft.com/office/drawing/2014/main" id="{58953DB8-F202-4F2E-82B6-B2112156E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6D028-6EBB-4298-832C-9BA6DCD3BC53}"/>
              </a:ext>
            </a:extLst>
          </p:cNvPr>
          <p:cNvSpPr>
            <a:spLocks noGrp="1"/>
          </p:cNvSpPr>
          <p:nvPr>
            <p:ph type="sldNum" sz="quarter" idx="12"/>
          </p:nvPr>
        </p:nvSpPr>
        <p:spPr/>
        <p:txBody>
          <a:bodyPr/>
          <a:lstStyle/>
          <a:p>
            <a:fld id="{BE4F1637-8F1D-43CB-BEF1-574F465BA681}" type="slidenum">
              <a:rPr lang="en-US" smtClean="0"/>
              <a:t>‹#›</a:t>
            </a:fld>
            <a:endParaRPr lang="en-US"/>
          </a:p>
        </p:txBody>
      </p:sp>
    </p:spTree>
    <p:extLst>
      <p:ext uri="{BB962C8B-B14F-4D97-AF65-F5344CB8AC3E}">
        <p14:creationId xmlns:p14="http://schemas.microsoft.com/office/powerpoint/2010/main" val="174655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1381-2C07-485F-A67C-E59B3B9EE1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041315-3695-4964-A637-8161776ED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44515E-EB2E-4C55-96FD-183669112FE7}"/>
              </a:ext>
            </a:extLst>
          </p:cNvPr>
          <p:cNvSpPr>
            <a:spLocks noGrp="1"/>
          </p:cNvSpPr>
          <p:nvPr>
            <p:ph type="dt" sz="half" idx="10"/>
          </p:nvPr>
        </p:nvSpPr>
        <p:spPr/>
        <p:txBody>
          <a:bodyPr/>
          <a:lstStyle/>
          <a:p>
            <a:fld id="{008B1E6D-A31E-4B81-A006-D67B008D520C}" type="datetimeFigureOut">
              <a:rPr lang="en-US" smtClean="0"/>
              <a:t>5/21/2019</a:t>
            </a:fld>
            <a:endParaRPr lang="en-US"/>
          </a:p>
        </p:txBody>
      </p:sp>
      <p:sp>
        <p:nvSpPr>
          <p:cNvPr id="5" name="Footer Placeholder 4">
            <a:extLst>
              <a:ext uri="{FF2B5EF4-FFF2-40B4-BE49-F238E27FC236}">
                <a16:creationId xmlns:a16="http://schemas.microsoft.com/office/drawing/2014/main" id="{F29A3B64-82DD-49DD-8556-10B7FA7AF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A66F3-841F-4706-9698-8AB805DD0BA9}"/>
              </a:ext>
            </a:extLst>
          </p:cNvPr>
          <p:cNvSpPr>
            <a:spLocks noGrp="1"/>
          </p:cNvSpPr>
          <p:nvPr>
            <p:ph type="sldNum" sz="quarter" idx="12"/>
          </p:nvPr>
        </p:nvSpPr>
        <p:spPr/>
        <p:txBody>
          <a:bodyPr/>
          <a:lstStyle/>
          <a:p>
            <a:fld id="{BE4F1637-8F1D-43CB-BEF1-574F465BA681}" type="slidenum">
              <a:rPr lang="en-US" smtClean="0"/>
              <a:t>‹#›</a:t>
            </a:fld>
            <a:endParaRPr lang="en-US"/>
          </a:p>
        </p:txBody>
      </p:sp>
    </p:spTree>
    <p:extLst>
      <p:ext uri="{BB962C8B-B14F-4D97-AF65-F5344CB8AC3E}">
        <p14:creationId xmlns:p14="http://schemas.microsoft.com/office/powerpoint/2010/main" val="1373806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24D1-F596-414D-8EC2-AD9D9F663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D38DA7-8750-4C3B-8C6D-F4A9952CB8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10B45F-1C1A-452E-AEE0-A703992C7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3DFDA9-D9F1-451D-BF57-B1C1C8CCCD71}"/>
              </a:ext>
            </a:extLst>
          </p:cNvPr>
          <p:cNvSpPr>
            <a:spLocks noGrp="1"/>
          </p:cNvSpPr>
          <p:nvPr>
            <p:ph type="dt" sz="half" idx="10"/>
          </p:nvPr>
        </p:nvSpPr>
        <p:spPr/>
        <p:txBody>
          <a:bodyPr/>
          <a:lstStyle/>
          <a:p>
            <a:fld id="{008B1E6D-A31E-4B81-A006-D67B008D520C}" type="datetimeFigureOut">
              <a:rPr lang="en-US" smtClean="0"/>
              <a:t>5/21/2019</a:t>
            </a:fld>
            <a:endParaRPr lang="en-US"/>
          </a:p>
        </p:txBody>
      </p:sp>
      <p:sp>
        <p:nvSpPr>
          <p:cNvPr id="6" name="Footer Placeholder 5">
            <a:extLst>
              <a:ext uri="{FF2B5EF4-FFF2-40B4-BE49-F238E27FC236}">
                <a16:creationId xmlns:a16="http://schemas.microsoft.com/office/drawing/2014/main" id="{1AB31422-D913-4F88-8F68-A95BA07DA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264DFF-80FD-4ACD-99B4-586E23E4BF50}"/>
              </a:ext>
            </a:extLst>
          </p:cNvPr>
          <p:cNvSpPr>
            <a:spLocks noGrp="1"/>
          </p:cNvSpPr>
          <p:nvPr>
            <p:ph type="sldNum" sz="quarter" idx="12"/>
          </p:nvPr>
        </p:nvSpPr>
        <p:spPr/>
        <p:txBody>
          <a:bodyPr/>
          <a:lstStyle/>
          <a:p>
            <a:fld id="{BE4F1637-8F1D-43CB-BEF1-574F465BA681}" type="slidenum">
              <a:rPr lang="en-US" smtClean="0"/>
              <a:t>‹#›</a:t>
            </a:fld>
            <a:endParaRPr lang="en-US"/>
          </a:p>
        </p:txBody>
      </p:sp>
    </p:spTree>
    <p:extLst>
      <p:ext uri="{BB962C8B-B14F-4D97-AF65-F5344CB8AC3E}">
        <p14:creationId xmlns:p14="http://schemas.microsoft.com/office/powerpoint/2010/main" val="81818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B015-84F6-445D-9CAD-FDC5053DE3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FC9EBD-FD3A-423A-8B68-FB7A05FFE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51E44C-FE9A-46EC-94AA-5309DE2901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A947-7065-44F5-BE0A-C9990F0FD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BA2913-D16F-4DBE-BB5D-DB8D27256A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9E480D-DBD6-4931-B741-2D24ADFF3F21}"/>
              </a:ext>
            </a:extLst>
          </p:cNvPr>
          <p:cNvSpPr>
            <a:spLocks noGrp="1"/>
          </p:cNvSpPr>
          <p:nvPr>
            <p:ph type="dt" sz="half" idx="10"/>
          </p:nvPr>
        </p:nvSpPr>
        <p:spPr/>
        <p:txBody>
          <a:bodyPr/>
          <a:lstStyle/>
          <a:p>
            <a:fld id="{008B1E6D-A31E-4B81-A006-D67B008D520C}" type="datetimeFigureOut">
              <a:rPr lang="en-US" smtClean="0"/>
              <a:t>5/21/2019</a:t>
            </a:fld>
            <a:endParaRPr lang="en-US"/>
          </a:p>
        </p:txBody>
      </p:sp>
      <p:sp>
        <p:nvSpPr>
          <p:cNvPr id="8" name="Footer Placeholder 7">
            <a:extLst>
              <a:ext uri="{FF2B5EF4-FFF2-40B4-BE49-F238E27FC236}">
                <a16:creationId xmlns:a16="http://schemas.microsoft.com/office/drawing/2014/main" id="{CF760769-0B4B-4B36-B5B0-DAA9433C7F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37D942-2505-4FA9-94C6-CF8F20D8AA52}"/>
              </a:ext>
            </a:extLst>
          </p:cNvPr>
          <p:cNvSpPr>
            <a:spLocks noGrp="1"/>
          </p:cNvSpPr>
          <p:nvPr>
            <p:ph type="sldNum" sz="quarter" idx="12"/>
          </p:nvPr>
        </p:nvSpPr>
        <p:spPr/>
        <p:txBody>
          <a:bodyPr/>
          <a:lstStyle/>
          <a:p>
            <a:fld id="{BE4F1637-8F1D-43CB-BEF1-574F465BA681}" type="slidenum">
              <a:rPr lang="en-US" smtClean="0"/>
              <a:t>‹#›</a:t>
            </a:fld>
            <a:endParaRPr lang="en-US"/>
          </a:p>
        </p:txBody>
      </p:sp>
    </p:spTree>
    <p:extLst>
      <p:ext uri="{BB962C8B-B14F-4D97-AF65-F5344CB8AC3E}">
        <p14:creationId xmlns:p14="http://schemas.microsoft.com/office/powerpoint/2010/main" val="1137162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97CA-6A3D-422B-A236-819C475984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A959EF-814D-4476-BC61-3DBE9BD5972F}"/>
              </a:ext>
            </a:extLst>
          </p:cNvPr>
          <p:cNvSpPr>
            <a:spLocks noGrp="1"/>
          </p:cNvSpPr>
          <p:nvPr>
            <p:ph type="dt" sz="half" idx="10"/>
          </p:nvPr>
        </p:nvSpPr>
        <p:spPr/>
        <p:txBody>
          <a:bodyPr/>
          <a:lstStyle/>
          <a:p>
            <a:fld id="{008B1E6D-A31E-4B81-A006-D67B008D520C}" type="datetimeFigureOut">
              <a:rPr lang="en-US" smtClean="0"/>
              <a:t>5/21/2019</a:t>
            </a:fld>
            <a:endParaRPr lang="en-US"/>
          </a:p>
        </p:txBody>
      </p:sp>
      <p:sp>
        <p:nvSpPr>
          <p:cNvPr id="4" name="Footer Placeholder 3">
            <a:extLst>
              <a:ext uri="{FF2B5EF4-FFF2-40B4-BE49-F238E27FC236}">
                <a16:creationId xmlns:a16="http://schemas.microsoft.com/office/drawing/2014/main" id="{E3143F1C-EBA0-4820-AA94-41F84BED72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258F92-845F-407A-A54B-927D3317829E}"/>
              </a:ext>
            </a:extLst>
          </p:cNvPr>
          <p:cNvSpPr>
            <a:spLocks noGrp="1"/>
          </p:cNvSpPr>
          <p:nvPr>
            <p:ph type="sldNum" sz="quarter" idx="12"/>
          </p:nvPr>
        </p:nvSpPr>
        <p:spPr/>
        <p:txBody>
          <a:bodyPr/>
          <a:lstStyle/>
          <a:p>
            <a:fld id="{BE4F1637-8F1D-43CB-BEF1-574F465BA681}" type="slidenum">
              <a:rPr lang="en-US" smtClean="0"/>
              <a:t>‹#›</a:t>
            </a:fld>
            <a:endParaRPr lang="en-US"/>
          </a:p>
        </p:txBody>
      </p:sp>
    </p:spTree>
    <p:extLst>
      <p:ext uri="{BB962C8B-B14F-4D97-AF65-F5344CB8AC3E}">
        <p14:creationId xmlns:p14="http://schemas.microsoft.com/office/powerpoint/2010/main" val="415378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ADCE3D-F2BF-43FC-8BA9-9CD8469F7647}"/>
              </a:ext>
            </a:extLst>
          </p:cNvPr>
          <p:cNvSpPr>
            <a:spLocks noGrp="1"/>
          </p:cNvSpPr>
          <p:nvPr>
            <p:ph type="dt" sz="half" idx="10"/>
          </p:nvPr>
        </p:nvSpPr>
        <p:spPr/>
        <p:txBody>
          <a:bodyPr/>
          <a:lstStyle/>
          <a:p>
            <a:fld id="{008B1E6D-A31E-4B81-A006-D67B008D520C}" type="datetimeFigureOut">
              <a:rPr lang="en-US" smtClean="0"/>
              <a:t>5/21/2019</a:t>
            </a:fld>
            <a:endParaRPr lang="en-US"/>
          </a:p>
        </p:txBody>
      </p:sp>
      <p:sp>
        <p:nvSpPr>
          <p:cNvPr id="3" name="Footer Placeholder 2">
            <a:extLst>
              <a:ext uri="{FF2B5EF4-FFF2-40B4-BE49-F238E27FC236}">
                <a16:creationId xmlns:a16="http://schemas.microsoft.com/office/drawing/2014/main" id="{829FA198-8F49-4365-BFFF-6D315B0C80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DBC244-27B5-4C10-B952-2C60B4C54563}"/>
              </a:ext>
            </a:extLst>
          </p:cNvPr>
          <p:cNvSpPr>
            <a:spLocks noGrp="1"/>
          </p:cNvSpPr>
          <p:nvPr>
            <p:ph type="sldNum" sz="quarter" idx="12"/>
          </p:nvPr>
        </p:nvSpPr>
        <p:spPr/>
        <p:txBody>
          <a:bodyPr/>
          <a:lstStyle/>
          <a:p>
            <a:fld id="{BE4F1637-8F1D-43CB-BEF1-574F465BA681}" type="slidenum">
              <a:rPr lang="en-US" smtClean="0"/>
              <a:t>‹#›</a:t>
            </a:fld>
            <a:endParaRPr lang="en-US"/>
          </a:p>
        </p:txBody>
      </p:sp>
    </p:spTree>
    <p:extLst>
      <p:ext uri="{BB962C8B-B14F-4D97-AF65-F5344CB8AC3E}">
        <p14:creationId xmlns:p14="http://schemas.microsoft.com/office/powerpoint/2010/main" val="69717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B863-A33B-4108-807E-58911D11D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0E891-3ABC-4480-80A7-45FE94181B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20385B-C885-40B2-92C1-B33176EC8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FFF9F-44CC-463C-9828-D36354B540FF}"/>
              </a:ext>
            </a:extLst>
          </p:cNvPr>
          <p:cNvSpPr>
            <a:spLocks noGrp="1"/>
          </p:cNvSpPr>
          <p:nvPr>
            <p:ph type="dt" sz="half" idx="10"/>
          </p:nvPr>
        </p:nvSpPr>
        <p:spPr/>
        <p:txBody>
          <a:bodyPr/>
          <a:lstStyle/>
          <a:p>
            <a:fld id="{008B1E6D-A31E-4B81-A006-D67B008D520C}" type="datetimeFigureOut">
              <a:rPr lang="en-US" smtClean="0"/>
              <a:t>5/21/2019</a:t>
            </a:fld>
            <a:endParaRPr lang="en-US"/>
          </a:p>
        </p:txBody>
      </p:sp>
      <p:sp>
        <p:nvSpPr>
          <p:cNvPr id="6" name="Footer Placeholder 5">
            <a:extLst>
              <a:ext uri="{FF2B5EF4-FFF2-40B4-BE49-F238E27FC236}">
                <a16:creationId xmlns:a16="http://schemas.microsoft.com/office/drawing/2014/main" id="{B38F6810-859B-4F4A-A0D8-81B3FE98F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0D1BD-592D-496F-BCD8-04662989705E}"/>
              </a:ext>
            </a:extLst>
          </p:cNvPr>
          <p:cNvSpPr>
            <a:spLocks noGrp="1"/>
          </p:cNvSpPr>
          <p:nvPr>
            <p:ph type="sldNum" sz="quarter" idx="12"/>
          </p:nvPr>
        </p:nvSpPr>
        <p:spPr/>
        <p:txBody>
          <a:bodyPr/>
          <a:lstStyle/>
          <a:p>
            <a:fld id="{BE4F1637-8F1D-43CB-BEF1-574F465BA681}" type="slidenum">
              <a:rPr lang="en-US" smtClean="0"/>
              <a:t>‹#›</a:t>
            </a:fld>
            <a:endParaRPr lang="en-US"/>
          </a:p>
        </p:txBody>
      </p:sp>
    </p:spTree>
    <p:extLst>
      <p:ext uri="{BB962C8B-B14F-4D97-AF65-F5344CB8AC3E}">
        <p14:creationId xmlns:p14="http://schemas.microsoft.com/office/powerpoint/2010/main" val="75844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39D5-DE10-4033-8219-40A2500FD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3FD5E2-2B9D-4F5F-B6E6-F3709E5A8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2D5392-FD05-4627-A6A4-E8315F2FC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AE415-CDDE-4303-BE67-2CDA162C9A22}"/>
              </a:ext>
            </a:extLst>
          </p:cNvPr>
          <p:cNvSpPr>
            <a:spLocks noGrp="1"/>
          </p:cNvSpPr>
          <p:nvPr>
            <p:ph type="dt" sz="half" idx="10"/>
          </p:nvPr>
        </p:nvSpPr>
        <p:spPr/>
        <p:txBody>
          <a:bodyPr/>
          <a:lstStyle/>
          <a:p>
            <a:fld id="{008B1E6D-A31E-4B81-A006-D67B008D520C}" type="datetimeFigureOut">
              <a:rPr lang="en-US" smtClean="0"/>
              <a:t>5/21/2019</a:t>
            </a:fld>
            <a:endParaRPr lang="en-US"/>
          </a:p>
        </p:txBody>
      </p:sp>
      <p:sp>
        <p:nvSpPr>
          <p:cNvPr id="6" name="Footer Placeholder 5">
            <a:extLst>
              <a:ext uri="{FF2B5EF4-FFF2-40B4-BE49-F238E27FC236}">
                <a16:creationId xmlns:a16="http://schemas.microsoft.com/office/drawing/2014/main" id="{3A5DE292-414A-48B4-BFBB-1A785EC19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6A4672-5884-409B-AA01-99781D1025B6}"/>
              </a:ext>
            </a:extLst>
          </p:cNvPr>
          <p:cNvSpPr>
            <a:spLocks noGrp="1"/>
          </p:cNvSpPr>
          <p:nvPr>
            <p:ph type="sldNum" sz="quarter" idx="12"/>
          </p:nvPr>
        </p:nvSpPr>
        <p:spPr/>
        <p:txBody>
          <a:bodyPr/>
          <a:lstStyle/>
          <a:p>
            <a:fld id="{BE4F1637-8F1D-43CB-BEF1-574F465BA681}" type="slidenum">
              <a:rPr lang="en-US" smtClean="0"/>
              <a:t>‹#›</a:t>
            </a:fld>
            <a:endParaRPr lang="en-US"/>
          </a:p>
        </p:txBody>
      </p:sp>
    </p:spTree>
    <p:extLst>
      <p:ext uri="{BB962C8B-B14F-4D97-AF65-F5344CB8AC3E}">
        <p14:creationId xmlns:p14="http://schemas.microsoft.com/office/powerpoint/2010/main" val="188116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C2E20-E73C-44EB-8A08-CD00E8D1EF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86C32C-197D-4D98-9F72-AF5C97D79B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623C1-D7E6-4D32-AD38-E08A5F260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B1E6D-A31E-4B81-A006-D67B008D520C}" type="datetimeFigureOut">
              <a:rPr lang="en-US" smtClean="0"/>
              <a:t>5/21/2019</a:t>
            </a:fld>
            <a:endParaRPr lang="en-US"/>
          </a:p>
        </p:txBody>
      </p:sp>
      <p:sp>
        <p:nvSpPr>
          <p:cNvPr id="5" name="Footer Placeholder 4">
            <a:extLst>
              <a:ext uri="{FF2B5EF4-FFF2-40B4-BE49-F238E27FC236}">
                <a16:creationId xmlns:a16="http://schemas.microsoft.com/office/drawing/2014/main" id="{2E00DD98-5498-4458-9D16-91CAD057A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C17254-6C6B-47EC-B36C-CB7269606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F1637-8F1D-43CB-BEF1-574F465BA681}" type="slidenum">
              <a:rPr lang="en-US" smtClean="0"/>
              <a:t>‹#›</a:t>
            </a:fld>
            <a:endParaRPr lang="en-US"/>
          </a:p>
        </p:txBody>
      </p:sp>
    </p:spTree>
    <p:extLst>
      <p:ext uri="{BB962C8B-B14F-4D97-AF65-F5344CB8AC3E}">
        <p14:creationId xmlns:p14="http://schemas.microsoft.com/office/powerpoint/2010/main" val="412565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9F37-FAD8-4E78-BC01-C1679536513A}"/>
              </a:ext>
            </a:extLst>
          </p:cNvPr>
          <p:cNvSpPr>
            <a:spLocks noGrp="1"/>
          </p:cNvSpPr>
          <p:nvPr>
            <p:ph type="ctrTitle"/>
          </p:nvPr>
        </p:nvSpPr>
        <p:spPr/>
        <p:txBody>
          <a:bodyPr/>
          <a:lstStyle/>
          <a:p>
            <a:r>
              <a:rPr lang="en-US" dirty="0"/>
              <a:t>Effects on NYC Public Transportation</a:t>
            </a:r>
          </a:p>
        </p:txBody>
      </p:sp>
      <p:sp>
        <p:nvSpPr>
          <p:cNvPr id="3" name="Subtitle 2">
            <a:extLst>
              <a:ext uri="{FF2B5EF4-FFF2-40B4-BE49-F238E27FC236}">
                <a16:creationId xmlns:a16="http://schemas.microsoft.com/office/drawing/2014/main" id="{16083033-D619-45DD-AC3C-16640059BB22}"/>
              </a:ext>
            </a:extLst>
          </p:cNvPr>
          <p:cNvSpPr>
            <a:spLocks noGrp="1"/>
          </p:cNvSpPr>
          <p:nvPr>
            <p:ph type="subTitle" idx="1"/>
          </p:nvPr>
        </p:nvSpPr>
        <p:spPr/>
        <p:txBody>
          <a:bodyPr/>
          <a:lstStyle/>
          <a:p>
            <a:r>
              <a:rPr lang="en-US" dirty="0"/>
              <a:t>Jennifer Kim</a:t>
            </a:r>
          </a:p>
        </p:txBody>
      </p:sp>
    </p:spTree>
    <p:extLst>
      <p:ext uri="{BB962C8B-B14F-4D97-AF65-F5344CB8AC3E}">
        <p14:creationId xmlns:p14="http://schemas.microsoft.com/office/powerpoint/2010/main" val="419886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901A-2921-4417-8435-0666C4149B93}"/>
              </a:ext>
            </a:extLst>
          </p:cNvPr>
          <p:cNvSpPr>
            <a:spLocks noGrp="1"/>
          </p:cNvSpPr>
          <p:nvPr>
            <p:ph type="title"/>
          </p:nvPr>
        </p:nvSpPr>
        <p:spPr/>
        <p:txBody>
          <a:bodyPr/>
          <a:lstStyle/>
          <a:p>
            <a:r>
              <a:rPr lang="en-US" dirty="0"/>
              <a:t>General Ridership over Years</a:t>
            </a:r>
          </a:p>
        </p:txBody>
      </p:sp>
      <p:sp>
        <p:nvSpPr>
          <p:cNvPr id="3" name="Content Placeholder 2">
            <a:extLst>
              <a:ext uri="{FF2B5EF4-FFF2-40B4-BE49-F238E27FC236}">
                <a16:creationId xmlns:a16="http://schemas.microsoft.com/office/drawing/2014/main" id="{D9D2961F-5FEB-4E02-A292-C950788E1168}"/>
              </a:ext>
            </a:extLst>
          </p:cNvPr>
          <p:cNvSpPr>
            <a:spLocks noGrp="1"/>
          </p:cNvSpPr>
          <p:nvPr>
            <p:ph idx="1"/>
          </p:nvPr>
        </p:nvSpPr>
        <p:spPr>
          <a:xfrm>
            <a:off x="7154778" y="1825625"/>
            <a:ext cx="4199021" cy="4351338"/>
          </a:xfrm>
        </p:spPr>
        <p:txBody>
          <a:bodyPr/>
          <a:lstStyle/>
          <a:p>
            <a:r>
              <a:rPr lang="en-US" dirty="0"/>
              <a:t>Here we see that the NYC Buses and MTA Rail have the greatest use compared to the other four transportation methods.</a:t>
            </a:r>
          </a:p>
        </p:txBody>
      </p:sp>
      <p:pic>
        <p:nvPicPr>
          <p:cNvPr id="1027" name="Picture 3">
            <a:extLst>
              <a:ext uri="{FF2B5EF4-FFF2-40B4-BE49-F238E27FC236}">
                <a16:creationId xmlns:a16="http://schemas.microsoft.com/office/drawing/2014/main" id="{05135F98-ED0A-4239-95B0-74B059813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84" y="1825625"/>
            <a:ext cx="6316829" cy="3404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2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F6D7-CECA-4AD8-B735-6FDE39EDB947}"/>
              </a:ext>
            </a:extLst>
          </p:cNvPr>
          <p:cNvSpPr>
            <a:spLocks noGrp="1"/>
          </p:cNvSpPr>
          <p:nvPr>
            <p:ph type="title"/>
          </p:nvPr>
        </p:nvSpPr>
        <p:spPr/>
        <p:txBody>
          <a:bodyPr/>
          <a:lstStyle/>
          <a:p>
            <a:pPr algn="ctr"/>
            <a:r>
              <a:rPr lang="en-US" dirty="0"/>
              <a:t>When Uber Enters</a:t>
            </a:r>
          </a:p>
        </p:txBody>
      </p:sp>
      <p:sp>
        <p:nvSpPr>
          <p:cNvPr id="3" name="Content Placeholder 2">
            <a:extLst>
              <a:ext uri="{FF2B5EF4-FFF2-40B4-BE49-F238E27FC236}">
                <a16:creationId xmlns:a16="http://schemas.microsoft.com/office/drawing/2014/main" id="{9F80BCFB-4DF2-4705-AEB7-0A6ABCF7910B}"/>
              </a:ext>
            </a:extLst>
          </p:cNvPr>
          <p:cNvSpPr>
            <a:spLocks noGrp="1"/>
          </p:cNvSpPr>
          <p:nvPr>
            <p:ph idx="1"/>
          </p:nvPr>
        </p:nvSpPr>
        <p:spPr>
          <a:xfrm>
            <a:off x="6444666" y="1809582"/>
            <a:ext cx="5337831" cy="4351338"/>
          </a:xfrm>
        </p:spPr>
        <p:txBody>
          <a:bodyPr/>
          <a:lstStyle/>
          <a:p>
            <a:r>
              <a:rPr lang="en-US" dirty="0"/>
              <a:t>It seems as though there is no obvious change to the eye just by this graph.</a:t>
            </a:r>
          </a:p>
        </p:txBody>
      </p:sp>
      <p:pic>
        <p:nvPicPr>
          <p:cNvPr id="2050" name="Picture 2">
            <a:extLst>
              <a:ext uri="{FF2B5EF4-FFF2-40B4-BE49-F238E27FC236}">
                <a16:creationId xmlns:a16="http://schemas.microsoft.com/office/drawing/2014/main" id="{FCEC15BC-3F28-4822-9DCD-6D37D64C5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03" y="2198103"/>
            <a:ext cx="6035163" cy="411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9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44E5-FF7A-4579-BA31-FA2FD778D9B6}"/>
              </a:ext>
            </a:extLst>
          </p:cNvPr>
          <p:cNvSpPr>
            <a:spLocks noGrp="1"/>
          </p:cNvSpPr>
          <p:nvPr>
            <p:ph type="title"/>
          </p:nvPr>
        </p:nvSpPr>
        <p:spPr/>
        <p:txBody>
          <a:bodyPr/>
          <a:lstStyle/>
          <a:p>
            <a:r>
              <a:rPr lang="en-US" dirty="0"/>
              <a:t>% Change in Ridership over the Years</a:t>
            </a:r>
          </a:p>
        </p:txBody>
      </p:sp>
      <p:sp>
        <p:nvSpPr>
          <p:cNvPr id="3" name="Content Placeholder 2">
            <a:extLst>
              <a:ext uri="{FF2B5EF4-FFF2-40B4-BE49-F238E27FC236}">
                <a16:creationId xmlns:a16="http://schemas.microsoft.com/office/drawing/2014/main" id="{A88ADE4E-1A1E-411F-8D83-2C54922FEAEE}"/>
              </a:ext>
            </a:extLst>
          </p:cNvPr>
          <p:cNvSpPr>
            <a:spLocks noGrp="1"/>
          </p:cNvSpPr>
          <p:nvPr>
            <p:ph idx="1"/>
          </p:nvPr>
        </p:nvSpPr>
        <p:spPr>
          <a:xfrm>
            <a:off x="7271586" y="1825625"/>
            <a:ext cx="4082213" cy="4351338"/>
          </a:xfrm>
        </p:spPr>
        <p:txBody>
          <a:bodyPr>
            <a:normAutofit fontScale="62500" lnSpcReduction="20000"/>
          </a:bodyPr>
          <a:lstStyle/>
          <a:p>
            <a:r>
              <a:rPr lang="en-US" dirty="0"/>
              <a:t>It seems that immediately after, most transportation use went down, except for Suburban buses and NYC buses. Perhaps this is because those who ride buses are usually those who do not have the means to pay for a private car.</a:t>
            </a:r>
          </a:p>
          <a:p>
            <a:endParaRPr lang="en-US" dirty="0"/>
          </a:p>
          <a:p>
            <a:r>
              <a:rPr lang="en-US" dirty="0"/>
              <a:t>Overall, it looks as though the Airport Rail is the most volatile, while others, especially the NYC buses, MTA rail, and suburban buses usage stay pretty constant.</a:t>
            </a:r>
          </a:p>
          <a:p>
            <a:endParaRPr lang="en-US" dirty="0"/>
          </a:p>
          <a:p>
            <a:r>
              <a:rPr lang="en-US" dirty="0"/>
              <a:t>However, we cannot draw any real conclusions from this and still do not know if the changes are significant.</a:t>
            </a:r>
          </a:p>
        </p:txBody>
      </p:sp>
      <p:pic>
        <p:nvPicPr>
          <p:cNvPr id="3074" name="Picture 2">
            <a:extLst>
              <a:ext uri="{FF2B5EF4-FFF2-40B4-BE49-F238E27FC236}">
                <a16:creationId xmlns:a16="http://schemas.microsoft.com/office/drawing/2014/main" id="{FA02CBD3-7D85-41AD-BA63-7BFCEA61A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90" y="1843122"/>
            <a:ext cx="6742196" cy="431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865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8B58-3163-451E-9016-87D629E61834}"/>
              </a:ext>
            </a:extLst>
          </p:cNvPr>
          <p:cNvSpPr>
            <a:spLocks noGrp="1"/>
          </p:cNvSpPr>
          <p:nvPr>
            <p:ph type="title"/>
          </p:nvPr>
        </p:nvSpPr>
        <p:spPr/>
        <p:txBody>
          <a:bodyPr/>
          <a:lstStyle/>
          <a:p>
            <a:r>
              <a:rPr lang="en-US" dirty="0"/>
              <a:t>Rides per person per year for each type</a:t>
            </a:r>
          </a:p>
        </p:txBody>
      </p:sp>
      <p:sp>
        <p:nvSpPr>
          <p:cNvPr id="3" name="Content Placeholder 2">
            <a:extLst>
              <a:ext uri="{FF2B5EF4-FFF2-40B4-BE49-F238E27FC236}">
                <a16:creationId xmlns:a16="http://schemas.microsoft.com/office/drawing/2014/main" id="{7BF01FE4-1FBF-4CFA-A230-CD7F2AAD2D49}"/>
              </a:ext>
            </a:extLst>
          </p:cNvPr>
          <p:cNvSpPr>
            <a:spLocks noGrp="1"/>
          </p:cNvSpPr>
          <p:nvPr>
            <p:ph idx="1"/>
          </p:nvPr>
        </p:nvSpPr>
        <p:spPr>
          <a:xfrm>
            <a:off x="6929422" y="2045111"/>
            <a:ext cx="4617964" cy="4038310"/>
          </a:xfrm>
        </p:spPr>
        <p:txBody>
          <a:bodyPr>
            <a:normAutofit fontScale="70000" lnSpcReduction="20000"/>
          </a:bodyPr>
          <a:lstStyle/>
          <a:p>
            <a:r>
              <a:rPr lang="en-US" dirty="0"/>
              <a:t>To take away effects of people moving in and out of the city, we can take into account changes in population. Recently, there has been a decrease in population due to a migration of people outside of cities. We can see if that applies here by graphing ridership per person in Manhattan. </a:t>
            </a:r>
          </a:p>
          <a:p>
            <a:r>
              <a:rPr lang="en-US" dirty="0"/>
              <a:t>We can see that ridership per person appears to be constant over the years. Since these methods of transportation go in and out of the city and into the suburbs, it appears that maybe migration to the suburbs over the years hasn't affected public transport use.</a:t>
            </a:r>
          </a:p>
        </p:txBody>
      </p:sp>
      <p:pic>
        <p:nvPicPr>
          <p:cNvPr id="4098" name="Picture 2">
            <a:extLst>
              <a:ext uri="{FF2B5EF4-FFF2-40B4-BE49-F238E27FC236}">
                <a16:creationId xmlns:a16="http://schemas.microsoft.com/office/drawing/2014/main" id="{E04F2EA5-DEE3-49C2-91BE-EF4FBB447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14" y="1931319"/>
            <a:ext cx="6131593" cy="415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0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A1A8-8C7C-4906-A73A-A7359E39AB93}"/>
              </a:ext>
            </a:extLst>
          </p:cNvPr>
          <p:cNvSpPr>
            <a:spLocks noGrp="1"/>
          </p:cNvSpPr>
          <p:nvPr>
            <p:ph type="title"/>
          </p:nvPr>
        </p:nvSpPr>
        <p:spPr/>
        <p:txBody>
          <a:bodyPr/>
          <a:lstStyle/>
          <a:p>
            <a:r>
              <a:rPr lang="en-US" dirty="0"/>
              <a:t>Ridership and Weather: Airport Rail with Precipitation</a:t>
            </a:r>
          </a:p>
        </p:txBody>
      </p:sp>
      <p:sp>
        <p:nvSpPr>
          <p:cNvPr id="3" name="Content Placeholder 2">
            <a:extLst>
              <a:ext uri="{FF2B5EF4-FFF2-40B4-BE49-F238E27FC236}">
                <a16:creationId xmlns:a16="http://schemas.microsoft.com/office/drawing/2014/main" id="{9C71995C-DB8D-49E2-A3F3-2072D2832524}"/>
              </a:ext>
            </a:extLst>
          </p:cNvPr>
          <p:cNvSpPr>
            <a:spLocks noGrp="1"/>
          </p:cNvSpPr>
          <p:nvPr>
            <p:ph idx="1"/>
          </p:nvPr>
        </p:nvSpPr>
        <p:spPr>
          <a:xfrm>
            <a:off x="8357769" y="1690688"/>
            <a:ext cx="3589589" cy="5014912"/>
          </a:xfrm>
        </p:spPr>
        <p:txBody>
          <a:bodyPr>
            <a:normAutofit fontScale="62500" lnSpcReduction="20000"/>
          </a:bodyPr>
          <a:lstStyle/>
          <a:p>
            <a:r>
              <a:rPr lang="en-US" dirty="0"/>
              <a:t>Moving on from the effects of Uber and population, I was also interested in seeing how the weather, or more specifically, the amount of precipitation and snowfall, affects ridership.</a:t>
            </a:r>
          </a:p>
          <a:p>
            <a:r>
              <a:rPr lang="en-US" dirty="0"/>
              <a:t>First, since airport rail ridership seems to be the most volatile, I want to see how this category's ridership has been affected by the amount of precipitation. </a:t>
            </a:r>
          </a:p>
          <a:p>
            <a:r>
              <a:rPr lang="en-US" dirty="0"/>
              <a:t>It appears that airport ridership does seem to decrease with more rain. It would be interesting to see how all the transportation types are affected with both rain and snow. </a:t>
            </a:r>
          </a:p>
          <a:p>
            <a:r>
              <a:rPr lang="en-US" dirty="0"/>
              <a:t>A bar graph isn't very telling of significance; let's look at some regressions.</a:t>
            </a:r>
          </a:p>
          <a:p>
            <a:endParaRPr lang="en-US" dirty="0"/>
          </a:p>
        </p:txBody>
      </p:sp>
      <p:pic>
        <p:nvPicPr>
          <p:cNvPr id="5122" name="Picture 2">
            <a:extLst>
              <a:ext uri="{FF2B5EF4-FFF2-40B4-BE49-F238E27FC236}">
                <a16:creationId xmlns:a16="http://schemas.microsoft.com/office/drawing/2014/main" id="{361BC645-B2BC-4B3F-B2AE-672CB064B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10" y="1892467"/>
            <a:ext cx="7811943" cy="3978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3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8442-92ED-4B96-BD72-25BA44CF3A99}"/>
              </a:ext>
            </a:extLst>
          </p:cNvPr>
          <p:cNvSpPr>
            <a:spLocks noGrp="1"/>
          </p:cNvSpPr>
          <p:nvPr>
            <p:ph type="title"/>
          </p:nvPr>
        </p:nvSpPr>
        <p:spPr>
          <a:xfrm>
            <a:off x="4704262" y="308164"/>
            <a:ext cx="6765758" cy="1325563"/>
          </a:xfrm>
        </p:spPr>
        <p:txBody>
          <a:bodyPr>
            <a:normAutofit/>
          </a:bodyPr>
          <a:lstStyle/>
          <a:p>
            <a:r>
              <a:rPr lang="en-US" dirty="0"/>
              <a:t>Regression of Ridership with Rainfall</a:t>
            </a:r>
          </a:p>
        </p:txBody>
      </p:sp>
      <p:sp>
        <p:nvSpPr>
          <p:cNvPr id="3" name="Content Placeholder 2">
            <a:extLst>
              <a:ext uri="{FF2B5EF4-FFF2-40B4-BE49-F238E27FC236}">
                <a16:creationId xmlns:a16="http://schemas.microsoft.com/office/drawing/2014/main" id="{07048B8B-4301-40BA-8A4C-398D0EF3AE21}"/>
              </a:ext>
            </a:extLst>
          </p:cNvPr>
          <p:cNvSpPr>
            <a:spLocks noGrp="1"/>
          </p:cNvSpPr>
          <p:nvPr>
            <p:ph idx="1"/>
          </p:nvPr>
        </p:nvSpPr>
        <p:spPr>
          <a:xfrm>
            <a:off x="6240378" y="1825625"/>
            <a:ext cx="5113421" cy="4351338"/>
          </a:xfrm>
        </p:spPr>
        <p:txBody>
          <a:bodyPr>
            <a:normAutofit fontScale="62500" lnSpcReduction="20000"/>
          </a:bodyPr>
          <a:lstStyle/>
          <a:p>
            <a:r>
              <a:rPr lang="en-US" dirty="0"/>
              <a:t>These are graphs of how ridership is affected by rainfall. In general, transportation seems to decrease with increased rain; however, there are some exceptions, including both buses and the PATH. </a:t>
            </a:r>
          </a:p>
          <a:p>
            <a:endParaRPr lang="en-US" dirty="0"/>
          </a:p>
          <a:p>
            <a:r>
              <a:rPr lang="en-US" dirty="0"/>
              <a:t>But in general, we see that the Grand Total decreases with an increase in rainfall, suggesting public transportation use goes down with more rain (although this may be heavily influenced by MTA rail, which has the highest use). </a:t>
            </a:r>
          </a:p>
          <a:p>
            <a:endParaRPr lang="en-US" dirty="0"/>
          </a:p>
          <a:p>
            <a:r>
              <a:rPr lang="en-US" dirty="0"/>
              <a:t>In addition, the shaded region indicates confidence interval. We see that the confidence interval is very wide especially as the amount of rainfall increases, so this conclusion must not be taken as fact. </a:t>
            </a:r>
          </a:p>
        </p:txBody>
      </p:sp>
      <p:pic>
        <p:nvPicPr>
          <p:cNvPr id="6146" name="Picture 2">
            <a:extLst>
              <a:ext uri="{FF2B5EF4-FFF2-40B4-BE49-F238E27FC236}">
                <a16:creationId xmlns:a16="http://schemas.microsoft.com/office/drawing/2014/main" id="{C9AE07E9-E9BE-4948-9B51-4128007DC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80" y="195869"/>
            <a:ext cx="3176252" cy="646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27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2226-BC7B-427E-8BA8-4FE6B0AA4B83}"/>
              </a:ext>
            </a:extLst>
          </p:cNvPr>
          <p:cNvSpPr>
            <a:spLocks noGrp="1"/>
          </p:cNvSpPr>
          <p:nvPr>
            <p:ph type="title"/>
          </p:nvPr>
        </p:nvSpPr>
        <p:spPr>
          <a:xfrm>
            <a:off x="5710988" y="365125"/>
            <a:ext cx="5642811" cy="1325563"/>
          </a:xfrm>
        </p:spPr>
        <p:txBody>
          <a:bodyPr/>
          <a:lstStyle/>
          <a:p>
            <a:r>
              <a:rPr lang="en-US" dirty="0"/>
              <a:t>Regression of Ridership with Snowfall</a:t>
            </a:r>
          </a:p>
        </p:txBody>
      </p:sp>
      <p:sp>
        <p:nvSpPr>
          <p:cNvPr id="3" name="Content Placeholder 2">
            <a:extLst>
              <a:ext uri="{FF2B5EF4-FFF2-40B4-BE49-F238E27FC236}">
                <a16:creationId xmlns:a16="http://schemas.microsoft.com/office/drawing/2014/main" id="{BFDBDE55-CA41-4872-A77A-8BC1DD663574}"/>
              </a:ext>
            </a:extLst>
          </p:cNvPr>
          <p:cNvSpPr>
            <a:spLocks noGrp="1"/>
          </p:cNvSpPr>
          <p:nvPr>
            <p:ph idx="1"/>
          </p:nvPr>
        </p:nvSpPr>
        <p:spPr>
          <a:xfrm>
            <a:off x="5710988" y="1825625"/>
            <a:ext cx="5370095" cy="4351338"/>
          </a:xfrm>
        </p:spPr>
        <p:txBody>
          <a:bodyPr/>
          <a:lstStyle/>
          <a:p>
            <a:r>
              <a:rPr lang="en-US" dirty="0"/>
              <a:t>Here, we see that snow seems to affect transit more than rain. All the categories of transportation have downwards sloping regression lines, and the confidence intervals are significantly narrower. This seems to confirm what we already know: snowfall means we do not want to get out of the house, let alone take public transportation.</a:t>
            </a:r>
          </a:p>
        </p:txBody>
      </p:sp>
      <p:pic>
        <p:nvPicPr>
          <p:cNvPr id="7170" name="Picture 2">
            <a:extLst>
              <a:ext uri="{FF2B5EF4-FFF2-40B4-BE49-F238E27FC236}">
                <a16:creationId xmlns:a16="http://schemas.microsoft.com/office/drawing/2014/main" id="{87375257-2303-4B04-B4BC-BD7112BAF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032" y="0"/>
            <a:ext cx="33686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86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F1BD0-E63A-4590-9A0F-7DF21C1319FD}"/>
              </a:ext>
            </a:extLst>
          </p:cNvPr>
          <p:cNvSpPr>
            <a:spLocks noGrp="1"/>
          </p:cNvSpPr>
          <p:nvPr>
            <p:ph idx="1"/>
          </p:nvPr>
        </p:nvSpPr>
        <p:spPr>
          <a:xfrm>
            <a:off x="838200" y="1253331"/>
            <a:ext cx="10515600" cy="4351338"/>
          </a:xfrm>
        </p:spPr>
        <p:txBody>
          <a:bodyPr>
            <a:normAutofit fontScale="77500" lnSpcReduction="20000"/>
          </a:bodyPr>
          <a:lstStyle/>
          <a:p>
            <a:r>
              <a:rPr lang="en-US" b="1" dirty="0"/>
              <a:t>Conclusion</a:t>
            </a:r>
          </a:p>
          <a:p>
            <a:r>
              <a:rPr lang="en-US" dirty="0"/>
              <a:t>This project set out to answer the question: What effects ridership of NYC Public Transportation?</a:t>
            </a:r>
          </a:p>
          <a:p>
            <a:r>
              <a:rPr lang="en-US" dirty="0"/>
              <a:t>We looked at Uber, population, and weather.</a:t>
            </a:r>
          </a:p>
          <a:p>
            <a:r>
              <a:rPr lang="en-US" dirty="0" err="1"/>
              <a:t>Becuase</a:t>
            </a:r>
            <a:r>
              <a:rPr lang="en-US" dirty="0"/>
              <a:t> Uber does not release any large amounts of their data on ridership, it is hard to draw conclusions on what happened to public transportation based on just their date of entrance.</a:t>
            </a:r>
          </a:p>
          <a:p>
            <a:r>
              <a:rPr lang="en-US" dirty="0"/>
              <a:t>We then looked at population. It seems that all the transportation types are affected by population changes equally over the years.</a:t>
            </a:r>
          </a:p>
          <a:p>
            <a:r>
              <a:rPr lang="en-US" dirty="0"/>
              <a:t>Finally, we looked at weather data. This is where we could really draw some conclusions. We saw that both rainfall and snowfall affects ridership, but snowfall more so, as there are strong correlations between the amount of snow and decrease in ridership across all the transportation categories. This is likely because of the presence of snow days, which means public transportation also shuts down.</a:t>
            </a:r>
          </a:p>
          <a:p>
            <a:endParaRPr lang="en-US" dirty="0"/>
          </a:p>
        </p:txBody>
      </p:sp>
    </p:spTree>
    <p:extLst>
      <p:ext uri="{BB962C8B-B14F-4D97-AF65-F5344CB8AC3E}">
        <p14:creationId xmlns:p14="http://schemas.microsoft.com/office/powerpoint/2010/main" val="2179769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735</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Effects on NYC Public Transportation</vt:lpstr>
      <vt:lpstr>General Ridership over Years</vt:lpstr>
      <vt:lpstr>When Uber Enters</vt:lpstr>
      <vt:lpstr>% Change in Ridership over the Years</vt:lpstr>
      <vt:lpstr>Rides per person per year for each type</vt:lpstr>
      <vt:lpstr>Ridership and Weather: Airport Rail with Precipitation</vt:lpstr>
      <vt:lpstr>Regression of Ridership with Rainfall</vt:lpstr>
      <vt:lpstr>Regression of Ridership with Snowfall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on NYC Public Transportation</dc:title>
  <dc:creator>Yun Seo Kim</dc:creator>
  <cp:lastModifiedBy>Yun Seo Kim</cp:lastModifiedBy>
  <cp:revision>4</cp:revision>
  <dcterms:created xsi:type="dcterms:W3CDTF">2019-05-22T03:18:41Z</dcterms:created>
  <dcterms:modified xsi:type="dcterms:W3CDTF">2019-05-22T03:53:15Z</dcterms:modified>
</cp:coreProperties>
</file>