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Montserrat Black"/>
      <p:bold r:id="rId50"/>
      <p:boldItalic r:id="rId51"/>
    </p:embeddedFont>
    <p:embeddedFont>
      <p:font typeface="Montserrat"/>
      <p:regular r:id="rId52"/>
      <p:bold r:id="rId53"/>
      <p:italic r:id="rId54"/>
      <p:boldItalic r:id="rId55"/>
    </p:embeddedFont>
    <p:embeddedFont>
      <p:font typeface="Montserrat Light"/>
      <p:regular r:id="rId56"/>
      <p:bold r:id="rId57"/>
      <p:italic r:id="rId58"/>
      <p:boldItalic r:id="rId59"/>
    </p:embeddedFont>
    <p:embeddedFont>
      <p:font typeface="Montserrat ExtraBold"/>
      <p:bold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DBA88E-23D2-4C84-A418-62A43B26DCDF}">
  <a:tblStyle styleId="{66DBA88E-23D2-4C84-A418-62A43B26DC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3C9AC4F-8D18-411F-9EAF-03AC89867D89}"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MontserratExtraBold-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MontserratExtraBold-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lack-boldItalic.fntdata"/><Relationship Id="rId50" Type="http://schemas.openxmlformats.org/officeDocument/2006/relationships/font" Target="fonts/MontserratBlack-bold.fntdata"/><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6.xml"/><Relationship Id="rId55" Type="http://schemas.openxmlformats.org/officeDocument/2006/relationships/font" Target="fonts/Montserrat-boldItalic.fntdata"/><Relationship Id="rId10" Type="http://schemas.openxmlformats.org/officeDocument/2006/relationships/slide" Target="slides/slide5.xml"/><Relationship Id="rId54" Type="http://schemas.openxmlformats.org/officeDocument/2006/relationships/font" Target="fonts/Montserrat-italic.fntdata"/><Relationship Id="rId13" Type="http://schemas.openxmlformats.org/officeDocument/2006/relationships/slide" Target="slides/slide8.xml"/><Relationship Id="rId57" Type="http://schemas.openxmlformats.org/officeDocument/2006/relationships/font" Target="fonts/MontserratLight-bold.fntdata"/><Relationship Id="rId12" Type="http://schemas.openxmlformats.org/officeDocument/2006/relationships/slide" Target="slides/slide7.xml"/><Relationship Id="rId56" Type="http://schemas.openxmlformats.org/officeDocument/2006/relationships/font" Target="fonts/MontserratLight-regular.fntdata"/><Relationship Id="rId15" Type="http://schemas.openxmlformats.org/officeDocument/2006/relationships/slide" Target="slides/slide10.xml"/><Relationship Id="rId59" Type="http://schemas.openxmlformats.org/officeDocument/2006/relationships/font" Target="fonts/MontserratLight-boldItalic.fntdata"/><Relationship Id="rId14" Type="http://schemas.openxmlformats.org/officeDocument/2006/relationships/slide" Target="slides/slide9.xml"/><Relationship Id="rId58" Type="http://schemas.openxmlformats.org/officeDocument/2006/relationships/font" Target="fonts/MontserratLigh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5f6cdbfa5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5f6cdbfa5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606ca135e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06ca135e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36dd3e62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36dd3e62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36dd3e62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36dd3e62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36dd3e62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36dd3e62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36dd3e62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36dd3e62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36dd3e62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36dd3e62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36dd3e62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36dd3e62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36dd3e62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36dd3e62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9326cae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9326cae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9326caea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9326caea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478b883d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78b883d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781a7eb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781a7eb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781a7eb8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781a7eb8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d5af0ded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fd5af0ded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36dd3e6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f36dd3e6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f36dd3e62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f36dd3e62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ffcffe47b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ffcffe47b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ffcffe47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ffcffe47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9326caea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f9326caea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9326caea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9326caea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9326caea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9326caea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700a02d1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700a02d1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9326caea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9326caea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fab9e70a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fab9e70a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ffcffe47b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ffcffe47b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ffcffe47b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effcffe47b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606ca135e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06ca135e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606ca135e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606ca135e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606ca135e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606ca135e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606ca135e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06ca135e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606ca135e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606ca135e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606ca135e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606ca135e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ffcffe47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ffcffe47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ffcffe47b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effcffe47b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606ca135e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606ca135e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606ca135e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606ca135e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606c5b838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606c5b838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606ca135bb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606ca135bb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700a02d1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700a02d1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606ca135bb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06ca135bb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7e68fa4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7e68fa4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606ca135e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06ca135e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ffcffe47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ffcffe47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 Id="rId3" Type="http://schemas.openxmlformats.org/officeDocument/2006/relationships/image" Target="../media/image3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13" name="Shape 13"/>
        <p:cNvGrpSpPr/>
        <p:nvPr/>
      </p:nvGrpSpPr>
      <p:grpSpPr>
        <a:xfrm>
          <a:off x="0" y="0"/>
          <a:ext cx="0" cy="0"/>
          <a:chOff x="0" y="0"/>
          <a:chExt cx="0" cy="0"/>
        </a:xfrm>
      </p:grpSpPr>
      <p:sp>
        <p:nvSpPr>
          <p:cNvPr id="14" name="Google Shape;14;p2"/>
          <p:cNvSpPr txBox="1"/>
          <p:nvPr>
            <p:ph type="ctrTitle"/>
          </p:nvPr>
        </p:nvSpPr>
        <p:spPr>
          <a:xfrm>
            <a:off x="4807000" y="2361650"/>
            <a:ext cx="3982800" cy="116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 name="Google Shape;15;p2"/>
          <p:cNvSpPr txBox="1"/>
          <p:nvPr>
            <p:ph idx="1" type="subTitle"/>
          </p:nvPr>
        </p:nvSpPr>
        <p:spPr>
          <a:xfrm>
            <a:off x="4807025" y="3653250"/>
            <a:ext cx="3982800" cy="748500"/>
          </a:xfrm>
          <a:prstGeom prst="rect">
            <a:avLst/>
          </a:prstGeom>
        </p:spPr>
        <p:txBody>
          <a:bodyPr anchorCtr="0" anchor="ctr" bIns="91425" lIns="91425" spcFirstLastPara="1" rIns="91425" wrap="square" tIns="91425">
            <a:normAutofit/>
          </a:bodyPr>
          <a:lstStyle>
            <a:lvl1pPr lvl="0" rtl="0">
              <a:lnSpc>
                <a:spcPct val="115000"/>
              </a:lnSpc>
              <a:spcBef>
                <a:spcPts val="0"/>
              </a:spcBef>
              <a:spcAft>
                <a:spcPts val="0"/>
              </a:spcAft>
              <a:buSzPts val="1600"/>
              <a:buFont typeface="Montserrat Light"/>
              <a:buNone/>
              <a:defRPr sz="1600">
                <a:latin typeface="Montserrat Light"/>
                <a:ea typeface="Montserrat Light"/>
                <a:cs typeface="Montserrat Light"/>
                <a:sym typeface="Montserrat Ligh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16" name="Google Shape;16;p2"/>
          <p:cNvCxnSpPr/>
          <p:nvPr/>
        </p:nvCxnSpPr>
        <p:spPr>
          <a:xfrm>
            <a:off x="4572000" y="2311325"/>
            <a:ext cx="0" cy="2135700"/>
          </a:xfrm>
          <a:prstGeom prst="straightConnector1">
            <a:avLst/>
          </a:prstGeom>
          <a:noFill/>
          <a:ln cap="flat" cmpd="sng" w="38100">
            <a:solidFill>
              <a:srgbClr val="C4122F"/>
            </a:solidFill>
            <a:prstDash val="solid"/>
            <a:round/>
            <a:headEnd len="med" w="med" type="none"/>
            <a:tailEnd len="med" w="med" type="none"/>
          </a:ln>
        </p:spPr>
      </p:cxnSp>
      <p:sp>
        <p:nvSpPr>
          <p:cNvPr id="17" name="Google Shape;17;p2"/>
          <p:cNvSpPr/>
          <p:nvPr/>
        </p:nvSpPr>
        <p:spPr>
          <a:xfrm>
            <a:off x="-8400" y="-6867"/>
            <a:ext cx="9160800" cy="480300"/>
          </a:xfrm>
          <a:prstGeom prst="rect">
            <a:avLst/>
          </a:prstGeom>
          <a:solidFill>
            <a:srgbClr val="A61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64125" y="744500"/>
            <a:ext cx="2011200" cy="329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lvl1pPr lvl="0" rtl="0" algn="r">
              <a:buNone/>
              <a:defRPr b="1">
                <a:solidFill>
                  <a:srgbClr val="FFFFFF"/>
                </a:solidFill>
                <a:latin typeface="Montserrat"/>
                <a:ea typeface="Montserrat"/>
                <a:cs typeface="Montserrat"/>
                <a:sym typeface="Montserrat"/>
              </a:defRPr>
            </a:lvl1pPr>
            <a:lvl2pPr lvl="1" rtl="0" algn="r">
              <a:buNone/>
              <a:defRPr b="1">
                <a:solidFill>
                  <a:srgbClr val="FFFFFF"/>
                </a:solidFill>
                <a:latin typeface="Montserrat"/>
                <a:ea typeface="Montserrat"/>
                <a:cs typeface="Montserrat"/>
                <a:sym typeface="Montserrat"/>
              </a:defRPr>
            </a:lvl2pPr>
            <a:lvl3pPr lvl="2" rtl="0" algn="r">
              <a:buNone/>
              <a:defRPr b="1">
                <a:solidFill>
                  <a:srgbClr val="FFFFFF"/>
                </a:solidFill>
                <a:latin typeface="Montserrat"/>
                <a:ea typeface="Montserrat"/>
                <a:cs typeface="Montserrat"/>
                <a:sym typeface="Montserrat"/>
              </a:defRPr>
            </a:lvl3pPr>
            <a:lvl4pPr lvl="3" rtl="0" algn="r">
              <a:buNone/>
              <a:defRPr b="1">
                <a:solidFill>
                  <a:srgbClr val="FFFFFF"/>
                </a:solidFill>
                <a:latin typeface="Montserrat"/>
                <a:ea typeface="Montserrat"/>
                <a:cs typeface="Montserrat"/>
                <a:sym typeface="Montserrat"/>
              </a:defRPr>
            </a:lvl4pPr>
            <a:lvl5pPr lvl="4" rtl="0" algn="r">
              <a:buNone/>
              <a:defRPr b="1">
                <a:solidFill>
                  <a:srgbClr val="FFFFFF"/>
                </a:solidFill>
                <a:latin typeface="Montserrat"/>
                <a:ea typeface="Montserrat"/>
                <a:cs typeface="Montserrat"/>
                <a:sym typeface="Montserrat"/>
              </a:defRPr>
            </a:lvl5pPr>
            <a:lvl6pPr lvl="5" rtl="0" algn="r">
              <a:buNone/>
              <a:defRPr b="1">
                <a:solidFill>
                  <a:srgbClr val="FFFFFF"/>
                </a:solidFill>
                <a:latin typeface="Montserrat"/>
                <a:ea typeface="Montserrat"/>
                <a:cs typeface="Montserrat"/>
                <a:sym typeface="Montserrat"/>
              </a:defRPr>
            </a:lvl6pPr>
            <a:lvl7pPr lvl="6" rtl="0" algn="r">
              <a:buNone/>
              <a:defRPr b="1">
                <a:solidFill>
                  <a:srgbClr val="FFFFFF"/>
                </a:solidFill>
                <a:latin typeface="Montserrat"/>
                <a:ea typeface="Montserrat"/>
                <a:cs typeface="Montserrat"/>
                <a:sym typeface="Montserrat"/>
              </a:defRPr>
            </a:lvl7pPr>
            <a:lvl8pPr lvl="7" rtl="0" algn="r">
              <a:buNone/>
              <a:defRPr b="1">
                <a:solidFill>
                  <a:srgbClr val="FFFFFF"/>
                </a:solidFill>
                <a:latin typeface="Montserrat"/>
                <a:ea typeface="Montserrat"/>
                <a:cs typeface="Montserrat"/>
                <a:sym typeface="Montserrat"/>
              </a:defRPr>
            </a:lvl8pPr>
            <a:lvl9pPr lvl="8" rtl="0" algn="r">
              <a:buNone/>
              <a:defRPr b="1">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2"/>
          <p:cNvSpPr/>
          <p:nvPr/>
        </p:nvSpPr>
        <p:spPr>
          <a:xfrm>
            <a:off x="-25" y="4663225"/>
            <a:ext cx="3921000" cy="480300"/>
          </a:xfrm>
          <a:prstGeom prst="rect">
            <a:avLst/>
          </a:prstGeom>
          <a:solidFill>
            <a:srgbClr val="A61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txBox="1"/>
          <p:nvPr/>
        </p:nvSpPr>
        <p:spPr>
          <a:xfrm>
            <a:off x="82400" y="4662950"/>
            <a:ext cx="4449900" cy="48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ExtraBold"/>
                <a:ea typeface="Montserrat ExtraBold"/>
                <a:cs typeface="Montserrat ExtraBold"/>
                <a:sym typeface="Montserrat ExtraBold"/>
              </a:rPr>
              <a:t>Critical Design Review</a:t>
            </a:r>
            <a:endParaRPr>
              <a:solidFill>
                <a:srgbClr val="FFFFFF"/>
              </a:solidFill>
              <a:latin typeface="Montserrat ExtraBold"/>
              <a:ea typeface="Montserrat ExtraBold"/>
              <a:cs typeface="Montserrat ExtraBold"/>
              <a:sym typeface="Montserrat ExtraBold"/>
            </a:endParaRPr>
          </a:p>
        </p:txBody>
      </p:sp>
      <p:grpSp>
        <p:nvGrpSpPr>
          <p:cNvPr id="22" name="Google Shape;22;p2"/>
          <p:cNvGrpSpPr/>
          <p:nvPr/>
        </p:nvGrpSpPr>
        <p:grpSpPr>
          <a:xfrm>
            <a:off x="2835575" y="627327"/>
            <a:ext cx="3472858" cy="1456395"/>
            <a:chOff x="2485450" y="627327"/>
            <a:chExt cx="3472858" cy="1456395"/>
          </a:xfrm>
        </p:grpSpPr>
        <p:pic>
          <p:nvPicPr>
            <p:cNvPr id="23" name="Google Shape;23;p2"/>
            <p:cNvPicPr preferRelativeResize="0"/>
            <p:nvPr/>
          </p:nvPicPr>
          <p:blipFill rotWithShape="1">
            <a:blip r:embed="rId2">
              <a:alphaModFix/>
            </a:blip>
            <a:srcRect b="0" l="0" r="0" t="78922"/>
            <a:stretch/>
          </p:blipFill>
          <p:spPr>
            <a:xfrm>
              <a:off x="2485450" y="1819798"/>
              <a:ext cx="3472858" cy="263924"/>
            </a:xfrm>
            <a:prstGeom prst="rect">
              <a:avLst/>
            </a:prstGeom>
            <a:noFill/>
            <a:ln>
              <a:noFill/>
            </a:ln>
          </p:spPr>
        </p:pic>
        <p:pic>
          <p:nvPicPr>
            <p:cNvPr id="24" name="Google Shape;24;p2"/>
            <p:cNvPicPr preferRelativeResize="0"/>
            <p:nvPr/>
          </p:nvPicPr>
          <p:blipFill>
            <a:blip r:embed="rId3">
              <a:alphaModFix/>
            </a:blip>
            <a:stretch>
              <a:fillRect/>
            </a:stretch>
          </p:blipFill>
          <p:spPr>
            <a:xfrm>
              <a:off x="2730449" y="627327"/>
              <a:ext cx="2982873" cy="1111498"/>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MAIN_POINT_1">
    <p:spTree>
      <p:nvGrpSpPr>
        <p:cNvPr id="25" name="Shape 25"/>
        <p:cNvGrpSpPr/>
        <p:nvPr/>
      </p:nvGrpSpPr>
      <p:grpSpPr>
        <a:xfrm>
          <a:off x="0" y="0"/>
          <a:ext cx="0" cy="0"/>
          <a:chOff x="0" y="0"/>
          <a:chExt cx="0" cy="0"/>
        </a:xfrm>
      </p:grpSpPr>
      <p:sp>
        <p:nvSpPr>
          <p:cNvPr id="26" name="Google Shape;26;p3"/>
          <p:cNvSpPr/>
          <p:nvPr/>
        </p:nvSpPr>
        <p:spPr>
          <a:xfrm>
            <a:off x="0" y="175"/>
            <a:ext cx="9144000" cy="5143500"/>
          </a:xfrm>
          <a:prstGeom prst="rect">
            <a:avLst/>
          </a:prstGeom>
          <a:solidFill>
            <a:srgbClr val="A6192E"/>
          </a:solidFill>
          <a:ln cap="flat" cmpd="sng" w="9525">
            <a:solidFill>
              <a:srgbClr val="A6192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 name="Google Shape;27;p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pic>
        <p:nvPicPr>
          <p:cNvPr id="28" name="Google Shape;28;p3"/>
          <p:cNvPicPr preferRelativeResize="0"/>
          <p:nvPr/>
        </p:nvPicPr>
        <p:blipFill>
          <a:blip r:embed="rId2">
            <a:alphaModFix/>
          </a:blip>
          <a:stretch>
            <a:fillRect/>
          </a:stretch>
        </p:blipFill>
        <p:spPr>
          <a:xfrm>
            <a:off x="7579075" y="-65"/>
            <a:ext cx="685200" cy="5143567"/>
          </a:xfrm>
          <a:prstGeom prst="rect">
            <a:avLst/>
          </a:prstGeom>
          <a:noFill/>
          <a:ln>
            <a:noFill/>
          </a:ln>
        </p:spPr>
      </p:pic>
      <p:sp>
        <p:nvSpPr>
          <p:cNvPr id="29" name="Google Shape;29;p3"/>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lvl1pPr lvl="0" rtl="0" algn="r">
              <a:buNone/>
              <a:defRPr b="1" sz="1200">
                <a:solidFill>
                  <a:srgbClr val="FFFFFF"/>
                </a:solidFill>
                <a:latin typeface="Montserrat"/>
                <a:ea typeface="Montserrat"/>
                <a:cs typeface="Montserrat"/>
                <a:sym typeface="Montserrat"/>
              </a:defRPr>
            </a:lvl1pPr>
            <a:lvl2pPr lvl="1" rtl="0" algn="r">
              <a:buNone/>
              <a:defRPr b="1" sz="1200">
                <a:solidFill>
                  <a:srgbClr val="FFFFFF"/>
                </a:solidFill>
                <a:latin typeface="Montserrat"/>
                <a:ea typeface="Montserrat"/>
                <a:cs typeface="Montserrat"/>
                <a:sym typeface="Montserrat"/>
              </a:defRPr>
            </a:lvl2pPr>
            <a:lvl3pPr lvl="2" rtl="0" algn="r">
              <a:buNone/>
              <a:defRPr b="1" sz="1200">
                <a:solidFill>
                  <a:srgbClr val="FFFFFF"/>
                </a:solidFill>
                <a:latin typeface="Montserrat"/>
                <a:ea typeface="Montserrat"/>
                <a:cs typeface="Montserrat"/>
                <a:sym typeface="Montserrat"/>
              </a:defRPr>
            </a:lvl3pPr>
            <a:lvl4pPr lvl="3" rtl="0" algn="r">
              <a:buNone/>
              <a:defRPr b="1" sz="1200">
                <a:solidFill>
                  <a:srgbClr val="FFFFFF"/>
                </a:solidFill>
                <a:latin typeface="Montserrat"/>
                <a:ea typeface="Montserrat"/>
                <a:cs typeface="Montserrat"/>
                <a:sym typeface="Montserrat"/>
              </a:defRPr>
            </a:lvl4pPr>
            <a:lvl5pPr lvl="4" rtl="0" algn="r">
              <a:buNone/>
              <a:defRPr b="1" sz="1200">
                <a:solidFill>
                  <a:srgbClr val="FFFFFF"/>
                </a:solidFill>
                <a:latin typeface="Montserrat"/>
                <a:ea typeface="Montserrat"/>
                <a:cs typeface="Montserrat"/>
                <a:sym typeface="Montserrat"/>
              </a:defRPr>
            </a:lvl5pPr>
            <a:lvl6pPr lvl="5" rtl="0" algn="r">
              <a:buNone/>
              <a:defRPr b="1" sz="1200">
                <a:solidFill>
                  <a:srgbClr val="FFFFFF"/>
                </a:solidFill>
                <a:latin typeface="Montserrat"/>
                <a:ea typeface="Montserrat"/>
                <a:cs typeface="Montserrat"/>
                <a:sym typeface="Montserrat"/>
              </a:defRPr>
            </a:lvl6pPr>
            <a:lvl7pPr lvl="6" rtl="0" algn="r">
              <a:buNone/>
              <a:defRPr b="1" sz="1200">
                <a:solidFill>
                  <a:srgbClr val="FFFFFF"/>
                </a:solidFill>
                <a:latin typeface="Montserrat"/>
                <a:ea typeface="Montserrat"/>
                <a:cs typeface="Montserrat"/>
                <a:sym typeface="Montserrat"/>
              </a:defRPr>
            </a:lvl7pPr>
            <a:lvl8pPr lvl="7" rtl="0" algn="r">
              <a:buNone/>
              <a:defRPr b="1" sz="1200">
                <a:solidFill>
                  <a:srgbClr val="FFFFFF"/>
                </a:solidFill>
                <a:latin typeface="Montserrat"/>
                <a:ea typeface="Montserrat"/>
                <a:cs typeface="Montserrat"/>
                <a:sym typeface="Montserrat"/>
              </a:defRPr>
            </a:lvl8pPr>
            <a:lvl9pPr lvl="8" rtl="0" algn="r">
              <a:buNone/>
              <a:defRPr b="1" sz="1200">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List" type="tx">
  <p:cSld name="TITLE_AND_BODY">
    <p:spTree>
      <p:nvGrpSpPr>
        <p:cNvPr id="30" name="Shape 30"/>
        <p:cNvGrpSpPr/>
        <p:nvPr/>
      </p:nvGrpSpPr>
      <p:grpSpPr>
        <a:xfrm>
          <a:off x="0" y="0"/>
          <a:ext cx="0" cy="0"/>
          <a:chOff x="0" y="0"/>
          <a:chExt cx="0" cy="0"/>
        </a:xfrm>
      </p:grpSpPr>
      <p:sp>
        <p:nvSpPr>
          <p:cNvPr id="31" name="Google Shape;31;p4"/>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4"/>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lvl1pPr lvl="0" rtl="0" algn="r">
              <a:buNone/>
              <a:defRPr b="1">
                <a:solidFill>
                  <a:srgbClr val="FFFFFF"/>
                </a:solidFill>
                <a:latin typeface="Montserrat"/>
                <a:ea typeface="Montserrat"/>
                <a:cs typeface="Montserrat"/>
                <a:sym typeface="Montserrat"/>
              </a:defRPr>
            </a:lvl1pPr>
            <a:lvl2pPr lvl="1" rtl="0" algn="r">
              <a:buNone/>
              <a:defRPr b="1">
                <a:solidFill>
                  <a:srgbClr val="FFFFFF"/>
                </a:solidFill>
                <a:latin typeface="Montserrat"/>
                <a:ea typeface="Montserrat"/>
                <a:cs typeface="Montserrat"/>
                <a:sym typeface="Montserrat"/>
              </a:defRPr>
            </a:lvl2pPr>
            <a:lvl3pPr lvl="2" rtl="0" algn="r">
              <a:buNone/>
              <a:defRPr b="1">
                <a:solidFill>
                  <a:srgbClr val="FFFFFF"/>
                </a:solidFill>
                <a:latin typeface="Montserrat"/>
                <a:ea typeface="Montserrat"/>
                <a:cs typeface="Montserrat"/>
                <a:sym typeface="Montserrat"/>
              </a:defRPr>
            </a:lvl3pPr>
            <a:lvl4pPr lvl="3" rtl="0" algn="r">
              <a:buNone/>
              <a:defRPr b="1">
                <a:solidFill>
                  <a:srgbClr val="FFFFFF"/>
                </a:solidFill>
                <a:latin typeface="Montserrat"/>
                <a:ea typeface="Montserrat"/>
                <a:cs typeface="Montserrat"/>
                <a:sym typeface="Montserrat"/>
              </a:defRPr>
            </a:lvl4pPr>
            <a:lvl5pPr lvl="4" rtl="0" algn="r">
              <a:buNone/>
              <a:defRPr b="1">
                <a:solidFill>
                  <a:srgbClr val="FFFFFF"/>
                </a:solidFill>
                <a:latin typeface="Montserrat"/>
                <a:ea typeface="Montserrat"/>
                <a:cs typeface="Montserrat"/>
                <a:sym typeface="Montserrat"/>
              </a:defRPr>
            </a:lvl5pPr>
            <a:lvl6pPr lvl="5" rtl="0" algn="r">
              <a:buNone/>
              <a:defRPr b="1">
                <a:solidFill>
                  <a:srgbClr val="FFFFFF"/>
                </a:solidFill>
                <a:latin typeface="Montserrat"/>
                <a:ea typeface="Montserrat"/>
                <a:cs typeface="Montserrat"/>
                <a:sym typeface="Montserrat"/>
              </a:defRPr>
            </a:lvl6pPr>
            <a:lvl7pPr lvl="6" rtl="0" algn="r">
              <a:buNone/>
              <a:defRPr b="1">
                <a:solidFill>
                  <a:srgbClr val="FFFFFF"/>
                </a:solidFill>
                <a:latin typeface="Montserrat"/>
                <a:ea typeface="Montserrat"/>
                <a:cs typeface="Montserrat"/>
                <a:sym typeface="Montserrat"/>
              </a:defRPr>
            </a:lvl7pPr>
            <a:lvl8pPr lvl="7" rtl="0" algn="r">
              <a:buNone/>
              <a:defRPr b="1">
                <a:solidFill>
                  <a:srgbClr val="FFFFFF"/>
                </a:solidFill>
                <a:latin typeface="Montserrat"/>
                <a:ea typeface="Montserrat"/>
                <a:cs typeface="Montserrat"/>
                <a:sym typeface="Montserrat"/>
              </a:defRPr>
            </a:lvl8pPr>
            <a:lvl9pPr lvl="8" rtl="0" algn="r">
              <a:buNone/>
              <a:defRPr b="1">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33" name="Google Shape;33;p4"/>
          <p:cNvSpPr txBox="1"/>
          <p:nvPr>
            <p:ph idx="1" type="body"/>
          </p:nvPr>
        </p:nvSpPr>
        <p:spPr>
          <a:xfrm>
            <a:off x="311700" y="1076188"/>
            <a:ext cx="8520600" cy="3386100"/>
          </a:xfrm>
          <a:prstGeom prst="rect">
            <a:avLst/>
          </a:prstGeom>
        </p:spPr>
        <p:txBody>
          <a:bodyPr anchorCtr="0" anchor="t" bIns="91425" lIns="91425" spcFirstLastPara="1" rIns="91425" wrap="square" tIns="91425">
            <a:normAutofit/>
          </a:bodyPr>
          <a:lstStyle>
            <a:lvl1pPr indent="-342900" lvl="0" marL="457200" rtl="0">
              <a:lnSpc>
                <a:spcPct val="114000"/>
              </a:lnSpc>
              <a:spcBef>
                <a:spcPts val="500"/>
              </a:spcBef>
              <a:spcAft>
                <a:spcPts val="0"/>
              </a:spcAft>
              <a:buClr>
                <a:schemeClr val="dk1"/>
              </a:buClr>
              <a:buSzPts val="1800"/>
              <a:buFont typeface="Montserrat"/>
              <a:buChar char="●"/>
              <a:defRPr sz="1800">
                <a:solidFill>
                  <a:schemeClr val="dk1"/>
                </a:solidFill>
                <a:latin typeface="Montserrat"/>
                <a:ea typeface="Montserrat"/>
                <a:cs typeface="Montserrat"/>
                <a:sym typeface="Montserrat"/>
              </a:defRPr>
            </a:lvl1pPr>
            <a:lvl2pPr indent="-330200" lvl="1" marL="914400" rtl="0">
              <a:lnSpc>
                <a:spcPct val="115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ITLE_AND_BODY_2">
    <p:spTree>
      <p:nvGrpSpPr>
        <p:cNvPr id="34" name="Shape 34"/>
        <p:cNvGrpSpPr/>
        <p:nvPr/>
      </p:nvGrpSpPr>
      <p:grpSpPr>
        <a:xfrm>
          <a:off x="0" y="0"/>
          <a:ext cx="0" cy="0"/>
          <a:chOff x="0" y="0"/>
          <a:chExt cx="0" cy="0"/>
        </a:xfrm>
      </p:grpSpPr>
      <p:sp>
        <p:nvSpPr>
          <p:cNvPr id="35" name="Google Shape;35;p5"/>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5"/>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lvl1pPr lvl="0" rtl="0" algn="r">
              <a:buNone/>
              <a:defRPr b="1">
                <a:solidFill>
                  <a:srgbClr val="FFFFFF"/>
                </a:solidFill>
                <a:latin typeface="Montserrat"/>
                <a:ea typeface="Montserrat"/>
                <a:cs typeface="Montserrat"/>
                <a:sym typeface="Montserrat"/>
              </a:defRPr>
            </a:lvl1pPr>
            <a:lvl2pPr lvl="1" rtl="0" algn="r">
              <a:buNone/>
              <a:defRPr b="1">
                <a:solidFill>
                  <a:srgbClr val="FFFFFF"/>
                </a:solidFill>
                <a:latin typeface="Montserrat"/>
                <a:ea typeface="Montserrat"/>
                <a:cs typeface="Montserrat"/>
                <a:sym typeface="Montserrat"/>
              </a:defRPr>
            </a:lvl2pPr>
            <a:lvl3pPr lvl="2" rtl="0" algn="r">
              <a:buNone/>
              <a:defRPr b="1">
                <a:solidFill>
                  <a:srgbClr val="FFFFFF"/>
                </a:solidFill>
                <a:latin typeface="Montserrat"/>
                <a:ea typeface="Montserrat"/>
                <a:cs typeface="Montserrat"/>
                <a:sym typeface="Montserrat"/>
              </a:defRPr>
            </a:lvl3pPr>
            <a:lvl4pPr lvl="3" rtl="0" algn="r">
              <a:buNone/>
              <a:defRPr b="1">
                <a:solidFill>
                  <a:srgbClr val="FFFFFF"/>
                </a:solidFill>
                <a:latin typeface="Montserrat"/>
                <a:ea typeface="Montserrat"/>
                <a:cs typeface="Montserrat"/>
                <a:sym typeface="Montserrat"/>
              </a:defRPr>
            </a:lvl4pPr>
            <a:lvl5pPr lvl="4" rtl="0" algn="r">
              <a:buNone/>
              <a:defRPr b="1">
                <a:solidFill>
                  <a:srgbClr val="FFFFFF"/>
                </a:solidFill>
                <a:latin typeface="Montserrat"/>
                <a:ea typeface="Montserrat"/>
                <a:cs typeface="Montserrat"/>
                <a:sym typeface="Montserrat"/>
              </a:defRPr>
            </a:lvl5pPr>
            <a:lvl6pPr lvl="5" rtl="0" algn="r">
              <a:buNone/>
              <a:defRPr b="1">
                <a:solidFill>
                  <a:srgbClr val="FFFFFF"/>
                </a:solidFill>
                <a:latin typeface="Montserrat"/>
                <a:ea typeface="Montserrat"/>
                <a:cs typeface="Montserrat"/>
                <a:sym typeface="Montserrat"/>
              </a:defRPr>
            </a:lvl6pPr>
            <a:lvl7pPr lvl="6" rtl="0" algn="r">
              <a:buNone/>
              <a:defRPr b="1">
                <a:solidFill>
                  <a:srgbClr val="FFFFFF"/>
                </a:solidFill>
                <a:latin typeface="Montserrat"/>
                <a:ea typeface="Montserrat"/>
                <a:cs typeface="Montserrat"/>
                <a:sym typeface="Montserrat"/>
              </a:defRPr>
            </a:lvl7pPr>
            <a:lvl8pPr lvl="7" rtl="0" algn="r">
              <a:buNone/>
              <a:defRPr b="1">
                <a:solidFill>
                  <a:srgbClr val="FFFFFF"/>
                </a:solidFill>
                <a:latin typeface="Montserrat"/>
                <a:ea typeface="Montserrat"/>
                <a:cs typeface="Montserrat"/>
                <a:sym typeface="Montserrat"/>
              </a:defRPr>
            </a:lvl8pPr>
            <a:lvl9pPr lvl="8" rtl="0" algn="r">
              <a:buNone/>
              <a:defRPr b="1">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37" name="Google Shape;37;p5"/>
          <p:cNvSpPr txBox="1"/>
          <p:nvPr>
            <p:ph idx="1" type="body"/>
          </p:nvPr>
        </p:nvSpPr>
        <p:spPr>
          <a:xfrm>
            <a:off x="311700" y="1076200"/>
            <a:ext cx="4152000" cy="3386100"/>
          </a:xfrm>
          <a:prstGeom prst="rect">
            <a:avLst/>
          </a:prstGeom>
        </p:spPr>
        <p:txBody>
          <a:bodyPr anchorCtr="0" anchor="t" bIns="91425" lIns="91425" spcFirstLastPara="1" rIns="91425" wrap="square" tIns="91425">
            <a:normAutofit/>
          </a:bodyPr>
          <a:lstStyle>
            <a:lvl1pPr indent="-342900" lvl="0" marL="457200" rtl="0">
              <a:lnSpc>
                <a:spcPct val="114000"/>
              </a:lnSpc>
              <a:spcBef>
                <a:spcPts val="500"/>
              </a:spcBef>
              <a:spcAft>
                <a:spcPts val="0"/>
              </a:spcAft>
              <a:buClr>
                <a:schemeClr val="dk1"/>
              </a:buClr>
              <a:buSzPts val="1800"/>
              <a:buFont typeface="Montserrat"/>
              <a:buChar char="●"/>
              <a:defRPr sz="1800">
                <a:solidFill>
                  <a:schemeClr val="dk1"/>
                </a:solidFill>
                <a:latin typeface="Montserrat"/>
                <a:ea typeface="Montserrat"/>
                <a:cs typeface="Montserrat"/>
                <a:sym typeface="Montserrat"/>
              </a:defRPr>
            </a:lvl1pPr>
            <a:lvl2pPr indent="-330200" lvl="1" marL="914400" rtl="0">
              <a:lnSpc>
                <a:spcPct val="115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
        <p:nvSpPr>
          <p:cNvPr id="38" name="Google Shape;38;p5"/>
          <p:cNvSpPr txBox="1"/>
          <p:nvPr>
            <p:ph idx="2" type="body"/>
          </p:nvPr>
        </p:nvSpPr>
        <p:spPr>
          <a:xfrm>
            <a:off x="4680300" y="1076200"/>
            <a:ext cx="4152000" cy="3386100"/>
          </a:xfrm>
          <a:prstGeom prst="rect">
            <a:avLst/>
          </a:prstGeom>
        </p:spPr>
        <p:txBody>
          <a:bodyPr anchorCtr="0" anchor="t" bIns="91425" lIns="91425" spcFirstLastPara="1" rIns="91425" wrap="square" tIns="91425">
            <a:normAutofit/>
          </a:bodyPr>
          <a:lstStyle>
            <a:lvl1pPr indent="-342900" lvl="0" marL="457200" rtl="0">
              <a:lnSpc>
                <a:spcPct val="114000"/>
              </a:lnSpc>
              <a:spcBef>
                <a:spcPts val="500"/>
              </a:spcBef>
              <a:spcAft>
                <a:spcPts val="0"/>
              </a:spcAft>
              <a:buClr>
                <a:schemeClr val="dk1"/>
              </a:buClr>
              <a:buSzPts val="1800"/>
              <a:buFont typeface="Montserrat"/>
              <a:buChar char="●"/>
              <a:defRPr sz="1800">
                <a:solidFill>
                  <a:schemeClr val="dk1"/>
                </a:solidFill>
                <a:latin typeface="Montserrat"/>
                <a:ea typeface="Montserrat"/>
                <a:cs typeface="Montserrat"/>
                <a:sym typeface="Montserrat"/>
              </a:defRPr>
            </a:lvl1pPr>
            <a:lvl2pPr indent="-330200" lvl="1" marL="914400" rtl="0">
              <a:lnSpc>
                <a:spcPct val="115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ext">
  <p:cSld name="TITLE_AND_BODY_1">
    <p:spTree>
      <p:nvGrpSpPr>
        <p:cNvPr id="39" name="Shape 39"/>
        <p:cNvGrpSpPr/>
        <p:nvPr/>
      </p:nvGrpSpPr>
      <p:grpSpPr>
        <a:xfrm>
          <a:off x="0" y="0"/>
          <a:ext cx="0" cy="0"/>
          <a:chOff x="0" y="0"/>
          <a:chExt cx="0" cy="0"/>
        </a:xfrm>
      </p:grpSpPr>
      <p:sp>
        <p:nvSpPr>
          <p:cNvPr id="40" name="Google Shape;40;p6"/>
          <p:cNvSpPr/>
          <p:nvPr/>
        </p:nvSpPr>
        <p:spPr>
          <a:xfrm>
            <a:off x="260950" y="851525"/>
            <a:ext cx="1929600" cy="201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lvl1pPr lvl="0" rtl="0" algn="r">
              <a:buNone/>
              <a:defRPr b="1" sz="1200">
                <a:solidFill>
                  <a:srgbClr val="FFFFFF"/>
                </a:solidFill>
                <a:latin typeface="Montserrat"/>
                <a:ea typeface="Montserrat"/>
                <a:cs typeface="Montserrat"/>
                <a:sym typeface="Montserrat"/>
              </a:defRPr>
            </a:lvl1pPr>
            <a:lvl2pPr lvl="1" rtl="0" algn="r">
              <a:buNone/>
              <a:defRPr b="1" sz="1200">
                <a:solidFill>
                  <a:srgbClr val="FFFFFF"/>
                </a:solidFill>
                <a:latin typeface="Montserrat"/>
                <a:ea typeface="Montserrat"/>
                <a:cs typeface="Montserrat"/>
                <a:sym typeface="Montserrat"/>
              </a:defRPr>
            </a:lvl2pPr>
            <a:lvl3pPr lvl="2" rtl="0" algn="r">
              <a:buNone/>
              <a:defRPr b="1" sz="1200">
                <a:solidFill>
                  <a:srgbClr val="FFFFFF"/>
                </a:solidFill>
                <a:latin typeface="Montserrat"/>
                <a:ea typeface="Montserrat"/>
                <a:cs typeface="Montserrat"/>
                <a:sym typeface="Montserrat"/>
              </a:defRPr>
            </a:lvl3pPr>
            <a:lvl4pPr lvl="3" rtl="0" algn="r">
              <a:buNone/>
              <a:defRPr b="1" sz="1200">
                <a:solidFill>
                  <a:srgbClr val="FFFFFF"/>
                </a:solidFill>
                <a:latin typeface="Montserrat"/>
                <a:ea typeface="Montserrat"/>
                <a:cs typeface="Montserrat"/>
                <a:sym typeface="Montserrat"/>
              </a:defRPr>
            </a:lvl4pPr>
            <a:lvl5pPr lvl="4" rtl="0" algn="r">
              <a:buNone/>
              <a:defRPr b="1" sz="1200">
                <a:solidFill>
                  <a:srgbClr val="FFFFFF"/>
                </a:solidFill>
                <a:latin typeface="Montserrat"/>
                <a:ea typeface="Montserrat"/>
                <a:cs typeface="Montserrat"/>
                <a:sym typeface="Montserrat"/>
              </a:defRPr>
            </a:lvl5pPr>
            <a:lvl6pPr lvl="5" rtl="0" algn="r">
              <a:buNone/>
              <a:defRPr b="1" sz="1200">
                <a:solidFill>
                  <a:srgbClr val="FFFFFF"/>
                </a:solidFill>
                <a:latin typeface="Montserrat"/>
                <a:ea typeface="Montserrat"/>
                <a:cs typeface="Montserrat"/>
                <a:sym typeface="Montserrat"/>
              </a:defRPr>
            </a:lvl6pPr>
            <a:lvl7pPr lvl="6" rtl="0" algn="r">
              <a:buNone/>
              <a:defRPr b="1" sz="1200">
                <a:solidFill>
                  <a:srgbClr val="FFFFFF"/>
                </a:solidFill>
                <a:latin typeface="Montserrat"/>
                <a:ea typeface="Montserrat"/>
                <a:cs typeface="Montserrat"/>
                <a:sym typeface="Montserrat"/>
              </a:defRPr>
            </a:lvl7pPr>
            <a:lvl8pPr lvl="7" rtl="0" algn="r">
              <a:buNone/>
              <a:defRPr b="1" sz="1200">
                <a:solidFill>
                  <a:srgbClr val="FFFFFF"/>
                </a:solidFill>
                <a:latin typeface="Montserrat"/>
                <a:ea typeface="Montserrat"/>
                <a:cs typeface="Montserrat"/>
                <a:sym typeface="Montserrat"/>
              </a:defRPr>
            </a:lvl8pPr>
            <a:lvl9pPr lvl="8" rtl="0" algn="r">
              <a:buNone/>
              <a:defRPr b="1" sz="1200">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sz="1000"/>
          </a:p>
        </p:txBody>
      </p:sp>
      <p:sp>
        <p:nvSpPr>
          <p:cNvPr id="42" name="Google Shape;42;p6"/>
          <p:cNvSpPr txBox="1"/>
          <p:nvPr>
            <p:ph idx="1" type="body"/>
          </p:nvPr>
        </p:nvSpPr>
        <p:spPr>
          <a:xfrm>
            <a:off x="311700" y="93250"/>
            <a:ext cx="8520600" cy="4369200"/>
          </a:xfrm>
          <a:prstGeom prst="rect">
            <a:avLst/>
          </a:prstGeom>
        </p:spPr>
        <p:txBody>
          <a:bodyPr anchorCtr="0" anchor="t" bIns="91425" lIns="91425" spcFirstLastPara="1" rIns="91425" wrap="square" tIns="91425">
            <a:normAutofit/>
          </a:bodyPr>
          <a:lstStyle>
            <a:lvl1pPr indent="-342900" lvl="0" marL="457200" rtl="0">
              <a:lnSpc>
                <a:spcPct val="114000"/>
              </a:lnSpc>
              <a:spcBef>
                <a:spcPts val="500"/>
              </a:spcBef>
              <a:spcAft>
                <a:spcPts val="0"/>
              </a:spcAft>
              <a:buClr>
                <a:schemeClr val="dk1"/>
              </a:buClr>
              <a:buSzPts val="1800"/>
              <a:buFont typeface="Montserrat"/>
              <a:buChar char="●"/>
              <a:defRPr>
                <a:solidFill>
                  <a:schemeClr val="dk1"/>
                </a:solidFill>
                <a:latin typeface="Montserrat"/>
                <a:ea typeface="Montserrat"/>
                <a:cs typeface="Montserrat"/>
                <a:sym typeface="Montserrat"/>
              </a:defRPr>
            </a:lvl1pPr>
            <a:lvl2pPr indent="-330200" lvl="1" marL="914400" rtl="0">
              <a:lnSpc>
                <a:spcPct val="115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TITLE_AND_BODY_1_1">
    <p:spTree>
      <p:nvGrpSpPr>
        <p:cNvPr id="43" name="Shape 43"/>
        <p:cNvGrpSpPr/>
        <p:nvPr/>
      </p:nvGrpSpPr>
      <p:grpSpPr>
        <a:xfrm>
          <a:off x="0" y="0"/>
          <a:ext cx="0" cy="0"/>
          <a:chOff x="0" y="0"/>
          <a:chExt cx="0" cy="0"/>
        </a:xfrm>
      </p:grpSpPr>
      <p:sp>
        <p:nvSpPr>
          <p:cNvPr id="44" name="Google Shape;44;p7"/>
          <p:cNvSpPr/>
          <p:nvPr/>
        </p:nvSpPr>
        <p:spPr>
          <a:xfrm>
            <a:off x="260950" y="851525"/>
            <a:ext cx="1929600" cy="201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lvl1pPr lvl="0" rtl="0" algn="r">
              <a:buNone/>
              <a:defRPr b="1" sz="1200">
                <a:solidFill>
                  <a:srgbClr val="FFFFFF"/>
                </a:solidFill>
                <a:latin typeface="Montserrat"/>
                <a:ea typeface="Montserrat"/>
                <a:cs typeface="Montserrat"/>
                <a:sym typeface="Montserrat"/>
              </a:defRPr>
            </a:lvl1pPr>
            <a:lvl2pPr lvl="1" rtl="0" algn="r">
              <a:buNone/>
              <a:defRPr b="1" sz="1200">
                <a:solidFill>
                  <a:srgbClr val="FFFFFF"/>
                </a:solidFill>
                <a:latin typeface="Montserrat"/>
                <a:ea typeface="Montserrat"/>
                <a:cs typeface="Montserrat"/>
                <a:sym typeface="Montserrat"/>
              </a:defRPr>
            </a:lvl2pPr>
            <a:lvl3pPr lvl="2" rtl="0" algn="r">
              <a:buNone/>
              <a:defRPr b="1" sz="1200">
                <a:solidFill>
                  <a:srgbClr val="FFFFFF"/>
                </a:solidFill>
                <a:latin typeface="Montserrat"/>
                <a:ea typeface="Montserrat"/>
                <a:cs typeface="Montserrat"/>
                <a:sym typeface="Montserrat"/>
              </a:defRPr>
            </a:lvl3pPr>
            <a:lvl4pPr lvl="3" rtl="0" algn="r">
              <a:buNone/>
              <a:defRPr b="1" sz="1200">
                <a:solidFill>
                  <a:srgbClr val="FFFFFF"/>
                </a:solidFill>
                <a:latin typeface="Montserrat"/>
                <a:ea typeface="Montserrat"/>
                <a:cs typeface="Montserrat"/>
                <a:sym typeface="Montserrat"/>
              </a:defRPr>
            </a:lvl4pPr>
            <a:lvl5pPr lvl="4" rtl="0" algn="r">
              <a:buNone/>
              <a:defRPr b="1" sz="1200">
                <a:solidFill>
                  <a:srgbClr val="FFFFFF"/>
                </a:solidFill>
                <a:latin typeface="Montserrat"/>
                <a:ea typeface="Montserrat"/>
                <a:cs typeface="Montserrat"/>
                <a:sym typeface="Montserrat"/>
              </a:defRPr>
            </a:lvl5pPr>
            <a:lvl6pPr lvl="5" rtl="0" algn="r">
              <a:buNone/>
              <a:defRPr b="1" sz="1200">
                <a:solidFill>
                  <a:srgbClr val="FFFFFF"/>
                </a:solidFill>
                <a:latin typeface="Montserrat"/>
                <a:ea typeface="Montserrat"/>
                <a:cs typeface="Montserrat"/>
                <a:sym typeface="Montserrat"/>
              </a:defRPr>
            </a:lvl6pPr>
            <a:lvl7pPr lvl="6" rtl="0" algn="r">
              <a:buNone/>
              <a:defRPr b="1" sz="1200">
                <a:solidFill>
                  <a:srgbClr val="FFFFFF"/>
                </a:solidFill>
                <a:latin typeface="Montserrat"/>
                <a:ea typeface="Montserrat"/>
                <a:cs typeface="Montserrat"/>
                <a:sym typeface="Montserrat"/>
              </a:defRPr>
            </a:lvl7pPr>
            <a:lvl8pPr lvl="7" rtl="0" algn="r">
              <a:buNone/>
              <a:defRPr b="1" sz="1200">
                <a:solidFill>
                  <a:srgbClr val="FFFFFF"/>
                </a:solidFill>
                <a:latin typeface="Montserrat"/>
                <a:ea typeface="Montserrat"/>
                <a:cs typeface="Montserrat"/>
                <a:sym typeface="Montserrat"/>
              </a:defRPr>
            </a:lvl8pPr>
            <a:lvl9pPr lvl="8" rtl="0" algn="r">
              <a:buNone/>
              <a:defRPr b="1" sz="1200">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sz="1000"/>
          </a:p>
        </p:txBody>
      </p:sp>
      <p:sp>
        <p:nvSpPr>
          <p:cNvPr id="46" name="Google Shape;46;p7"/>
          <p:cNvSpPr/>
          <p:nvPr/>
        </p:nvSpPr>
        <p:spPr>
          <a:xfrm>
            <a:off x="-125" y="5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TITLE_3">
    <p:spTree>
      <p:nvGrpSpPr>
        <p:cNvPr id="47" name="Shape 47"/>
        <p:cNvGrpSpPr/>
        <p:nvPr/>
      </p:nvGrpSpPr>
      <p:grpSpPr>
        <a:xfrm>
          <a:off x="0" y="0"/>
          <a:ext cx="0" cy="0"/>
          <a:chOff x="0" y="0"/>
          <a:chExt cx="0" cy="0"/>
        </a:xfrm>
      </p:grpSpPr>
      <p:sp>
        <p:nvSpPr>
          <p:cNvPr id="48" name="Google Shape;48;p8"/>
          <p:cNvSpPr/>
          <p:nvPr/>
        </p:nvSpPr>
        <p:spPr>
          <a:xfrm>
            <a:off x="-75" y="25"/>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latin typeface="Montserrat Light"/>
                <a:ea typeface="Montserrat Light"/>
                <a:cs typeface="Montserrat Light"/>
                <a:sym typeface="Montserrat Light"/>
              </a:defRPr>
            </a:lvl1pPr>
            <a:lvl2pPr lvl="1" rtl="0">
              <a:buNone/>
              <a:defRPr>
                <a:solidFill>
                  <a:schemeClr val="lt1"/>
                </a:solidFill>
                <a:latin typeface="Montserrat Light"/>
                <a:ea typeface="Montserrat Light"/>
                <a:cs typeface="Montserrat Light"/>
                <a:sym typeface="Montserrat Light"/>
              </a:defRPr>
            </a:lvl2pPr>
            <a:lvl3pPr lvl="2" rtl="0">
              <a:buNone/>
              <a:defRPr>
                <a:solidFill>
                  <a:schemeClr val="lt1"/>
                </a:solidFill>
                <a:latin typeface="Montserrat Light"/>
                <a:ea typeface="Montserrat Light"/>
                <a:cs typeface="Montserrat Light"/>
                <a:sym typeface="Montserrat Light"/>
              </a:defRPr>
            </a:lvl3pPr>
            <a:lvl4pPr lvl="3" rtl="0">
              <a:buNone/>
              <a:defRPr>
                <a:solidFill>
                  <a:schemeClr val="lt1"/>
                </a:solidFill>
                <a:latin typeface="Montserrat Light"/>
                <a:ea typeface="Montserrat Light"/>
                <a:cs typeface="Montserrat Light"/>
                <a:sym typeface="Montserrat Light"/>
              </a:defRPr>
            </a:lvl4pPr>
            <a:lvl5pPr lvl="4" rtl="0">
              <a:buNone/>
              <a:defRPr>
                <a:solidFill>
                  <a:schemeClr val="lt1"/>
                </a:solidFill>
                <a:latin typeface="Montserrat Light"/>
                <a:ea typeface="Montserrat Light"/>
                <a:cs typeface="Montserrat Light"/>
                <a:sym typeface="Montserrat Light"/>
              </a:defRPr>
            </a:lvl5pPr>
            <a:lvl6pPr lvl="5" rtl="0">
              <a:buNone/>
              <a:defRPr>
                <a:solidFill>
                  <a:schemeClr val="lt1"/>
                </a:solidFill>
                <a:latin typeface="Montserrat Light"/>
                <a:ea typeface="Montserrat Light"/>
                <a:cs typeface="Montserrat Light"/>
                <a:sym typeface="Montserrat Light"/>
              </a:defRPr>
            </a:lvl6pPr>
            <a:lvl7pPr lvl="6" rtl="0">
              <a:buNone/>
              <a:defRPr>
                <a:solidFill>
                  <a:schemeClr val="lt1"/>
                </a:solidFill>
                <a:latin typeface="Montserrat Light"/>
                <a:ea typeface="Montserrat Light"/>
                <a:cs typeface="Montserrat Light"/>
                <a:sym typeface="Montserrat Light"/>
              </a:defRPr>
            </a:lvl7pPr>
            <a:lvl8pPr lvl="7" rtl="0">
              <a:buNone/>
              <a:defRPr>
                <a:solidFill>
                  <a:schemeClr val="lt1"/>
                </a:solidFill>
                <a:latin typeface="Montserrat Light"/>
                <a:ea typeface="Montserrat Light"/>
                <a:cs typeface="Montserrat Light"/>
                <a:sym typeface="Montserrat Light"/>
              </a:defRPr>
            </a:lvl8pPr>
            <a:lvl9pPr lvl="8" rtl="0">
              <a:buNone/>
              <a:defRPr>
                <a:solidFill>
                  <a:schemeClr val="lt1"/>
                </a:solidFill>
                <a:latin typeface="Montserrat Light"/>
                <a:ea typeface="Montserrat Light"/>
                <a:cs typeface="Montserrat Light"/>
                <a:sym typeface="Montserrat Light"/>
              </a:defRPr>
            </a:lvl9pPr>
          </a:lstStyle>
          <a:p>
            <a:pPr indent="0" lvl="0" marL="0" rtl="0" algn="l">
              <a:spcBef>
                <a:spcPts val="0"/>
              </a:spcBef>
              <a:spcAft>
                <a:spcPts val="0"/>
              </a:spcAft>
              <a:buNone/>
            </a:pPr>
            <a:fld id="{00000000-1234-1234-1234-123412341234}" type="slidenum">
              <a:rPr lang="en"/>
              <a:t>‹#›</a:t>
            </a:fld>
            <a:endParaRPr/>
          </a:p>
        </p:txBody>
      </p:sp>
      <p:pic>
        <p:nvPicPr>
          <p:cNvPr id="50" name="Google Shape;50;p8"/>
          <p:cNvPicPr preferRelativeResize="0"/>
          <p:nvPr/>
        </p:nvPicPr>
        <p:blipFill>
          <a:blip r:embed="rId2">
            <a:alphaModFix/>
          </a:blip>
          <a:stretch>
            <a:fillRect/>
          </a:stretch>
        </p:blipFill>
        <p:spPr>
          <a:xfrm>
            <a:off x="2688850" y="1870038"/>
            <a:ext cx="3766300" cy="1403449"/>
          </a:xfrm>
          <a:prstGeom prst="rect">
            <a:avLst/>
          </a:prstGeom>
          <a:noFill/>
          <a:ln>
            <a:noFill/>
          </a:ln>
        </p:spPr>
      </p:pic>
      <p:sp>
        <p:nvSpPr>
          <p:cNvPr id="51" name="Google Shape;51;p8"/>
          <p:cNvSpPr/>
          <p:nvPr/>
        </p:nvSpPr>
        <p:spPr>
          <a:xfrm>
            <a:off x="-1200" y="-6875"/>
            <a:ext cx="9147600" cy="480300"/>
          </a:xfrm>
          <a:prstGeom prst="rect">
            <a:avLst/>
          </a:prstGeom>
          <a:solidFill>
            <a:srgbClr val="A61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a:off x="-2375" y="4663225"/>
            <a:ext cx="9148800" cy="480300"/>
          </a:xfrm>
          <a:prstGeom prst="rect">
            <a:avLst/>
          </a:prstGeom>
          <a:solidFill>
            <a:srgbClr val="A61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txBox="1"/>
          <p:nvPr>
            <p:ph idx="2" type="sldNum"/>
          </p:nvPr>
        </p:nvSpPr>
        <p:spPr>
          <a:xfrm>
            <a:off x="8472450" y="4662800"/>
            <a:ext cx="599100" cy="480600"/>
          </a:xfrm>
          <a:prstGeom prst="rect">
            <a:avLst/>
          </a:prstGeom>
        </p:spPr>
        <p:txBody>
          <a:bodyPr anchorCtr="0" anchor="ctr" bIns="91425" lIns="91425" spcFirstLastPara="1" rIns="91425" wrap="square" tIns="91425">
            <a:noAutofit/>
          </a:bodyPr>
          <a:lstStyle>
            <a:lvl1pPr lvl="0" rtl="0" algn="r">
              <a:buNone/>
              <a:defRPr b="1" sz="1200">
                <a:solidFill>
                  <a:srgbClr val="FFFFFF"/>
                </a:solidFill>
                <a:latin typeface="Montserrat"/>
                <a:ea typeface="Montserrat"/>
                <a:cs typeface="Montserrat"/>
                <a:sym typeface="Montserrat"/>
              </a:defRPr>
            </a:lvl1pPr>
            <a:lvl2pPr lvl="1" rtl="0" algn="r">
              <a:buNone/>
              <a:defRPr b="1" sz="1200">
                <a:solidFill>
                  <a:srgbClr val="FFFFFF"/>
                </a:solidFill>
                <a:latin typeface="Montserrat"/>
                <a:ea typeface="Montserrat"/>
                <a:cs typeface="Montserrat"/>
                <a:sym typeface="Montserrat"/>
              </a:defRPr>
            </a:lvl2pPr>
            <a:lvl3pPr lvl="2" rtl="0" algn="r">
              <a:buNone/>
              <a:defRPr b="1" sz="1200">
                <a:solidFill>
                  <a:srgbClr val="FFFFFF"/>
                </a:solidFill>
                <a:latin typeface="Montserrat"/>
                <a:ea typeface="Montserrat"/>
                <a:cs typeface="Montserrat"/>
                <a:sym typeface="Montserrat"/>
              </a:defRPr>
            </a:lvl3pPr>
            <a:lvl4pPr lvl="3" rtl="0" algn="r">
              <a:buNone/>
              <a:defRPr b="1" sz="1200">
                <a:solidFill>
                  <a:srgbClr val="FFFFFF"/>
                </a:solidFill>
                <a:latin typeface="Montserrat"/>
                <a:ea typeface="Montserrat"/>
                <a:cs typeface="Montserrat"/>
                <a:sym typeface="Montserrat"/>
              </a:defRPr>
            </a:lvl4pPr>
            <a:lvl5pPr lvl="4" rtl="0" algn="r">
              <a:buNone/>
              <a:defRPr b="1" sz="1200">
                <a:solidFill>
                  <a:srgbClr val="FFFFFF"/>
                </a:solidFill>
                <a:latin typeface="Montserrat"/>
                <a:ea typeface="Montserrat"/>
                <a:cs typeface="Montserrat"/>
                <a:sym typeface="Montserrat"/>
              </a:defRPr>
            </a:lvl5pPr>
            <a:lvl6pPr lvl="5" rtl="0" algn="r">
              <a:buNone/>
              <a:defRPr b="1" sz="1200">
                <a:solidFill>
                  <a:srgbClr val="FFFFFF"/>
                </a:solidFill>
                <a:latin typeface="Montserrat"/>
                <a:ea typeface="Montserrat"/>
                <a:cs typeface="Montserrat"/>
                <a:sym typeface="Montserrat"/>
              </a:defRPr>
            </a:lvl6pPr>
            <a:lvl7pPr lvl="6" rtl="0" algn="r">
              <a:buNone/>
              <a:defRPr b="1" sz="1200">
                <a:solidFill>
                  <a:srgbClr val="FFFFFF"/>
                </a:solidFill>
                <a:latin typeface="Montserrat"/>
                <a:ea typeface="Montserrat"/>
                <a:cs typeface="Montserrat"/>
                <a:sym typeface="Montserrat"/>
              </a:defRPr>
            </a:lvl7pPr>
            <a:lvl8pPr lvl="7" rtl="0" algn="r">
              <a:buNone/>
              <a:defRPr b="1" sz="1200">
                <a:solidFill>
                  <a:srgbClr val="FFFFFF"/>
                </a:solidFill>
                <a:latin typeface="Montserrat"/>
                <a:ea typeface="Montserrat"/>
                <a:cs typeface="Montserrat"/>
                <a:sym typeface="Montserrat"/>
              </a:defRPr>
            </a:lvl8pPr>
            <a:lvl9pPr lvl="8" rtl="0" algn="r">
              <a:buNone/>
              <a:defRPr b="1" sz="1200">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sz="100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775" y="4663225"/>
            <a:ext cx="9148200" cy="480300"/>
          </a:xfrm>
          <a:prstGeom prst="rect">
            <a:avLst/>
          </a:prstGeom>
          <a:solidFill>
            <a:srgbClr val="A61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311700" y="202100"/>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400"/>
              <a:buFont typeface="Montserrat Black"/>
              <a:buNone/>
              <a:defRPr sz="2400">
                <a:solidFill>
                  <a:schemeClr val="dk1"/>
                </a:solidFill>
                <a:latin typeface="Montserrat Black"/>
                <a:ea typeface="Montserrat Black"/>
                <a:cs typeface="Montserrat Black"/>
                <a:sym typeface="Montserrat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076188"/>
            <a:ext cx="8520600" cy="3386100"/>
          </a:xfrm>
          <a:prstGeom prst="rect">
            <a:avLst/>
          </a:prstGeom>
          <a:noFill/>
          <a:ln>
            <a:noFill/>
          </a:ln>
        </p:spPr>
        <p:txBody>
          <a:bodyPr anchorCtr="0" anchor="t" bIns="91425" lIns="91425" spcFirstLastPara="1" rIns="91425" wrap="square" tIns="91425">
            <a:normAutofit/>
          </a:bodyPr>
          <a:lstStyle>
            <a:lvl1pPr indent="-342900" lvl="0" marL="457200">
              <a:lnSpc>
                <a:spcPct val="114000"/>
              </a:lnSpc>
              <a:spcBef>
                <a:spcPts val="500"/>
              </a:spcBef>
              <a:spcAft>
                <a:spcPts val="0"/>
              </a:spcAft>
              <a:buClr>
                <a:schemeClr val="dk1"/>
              </a:buClr>
              <a:buSzPts val="1800"/>
              <a:buFont typeface="Montserrat"/>
              <a:buChar char="●"/>
              <a:defRPr sz="1800">
                <a:solidFill>
                  <a:schemeClr val="dk1"/>
                </a:solidFill>
                <a:latin typeface="Montserrat"/>
                <a:ea typeface="Montserrat"/>
                <a:cs typeface="Montserrat"/>
                <a:sym typeface="Montserrat"/>
              </a:defRPr>
            </a:lvl1pPr>
            <a:lvl2pPr indent="-330200" lvl="1" marL="914400">
              <a:lnSpc>
                <a:spcPct val="115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2pPr>
            <a:lvl3pPr indent="-317500" lvl="2" marL="13716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
        <p:nvSpPr>
          <p:cNvPr id="9" name="Google Shape;9;p1"/>
          <p:cNvSpPr txBox="1"/>
          <p:nvPr/>
        </p:nvSpPr>
        <p:spPr>
          <a:xfrm>
            <a:off x="3992850" y="4663225"/>
            <a:ext cx="4839600" cy="4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Bellcranks and Dampers CDR </a:t>
            </a:r>
            <a:r>
              <a:rPr b="1" lang="en" sz="1000">
                <a:solidFill>
                  <a:srgbClr val="FFFFFF"/>
                </a:solidFill>
                <a:latin typeface="Montserrat"/>
                <a:ea typeface="Montserrat"/>
                <a:cs typeface="Montserrat"/>
                <a:sym typeface="Montserrat"/>
              </a:rPr>
              <a:t> |  Oct 17</a:t>
            </a:r>
            <a:r>
              <a:rPr b="1" baseline="30000" lang="en" sz="1000">
                <a:solidFill>
                  <a:srgbClr val="FFFFFF"/>
                </a:solidFill>
                <a:latin typeface="Montserrat"/>
                <a:ea typeface="Montserrat"/>
                <a:cs typeface="Montserrat"/>
                <a:sym typeface="Montserrat"/>
              </a:rPr>
              <a:t>th</a:t>
            </a:r>
            <a:r>
              <a:rPr b="1" lang="en" sz="1000">
                <a:solidFill>
                  <a:srgbClr val="FFFFFF"/>
                </a:solidFill>
                <a:latin typeface="Montserrat"/>
                <a:ea typeface="Montserrat"/>
                <a:cs typeface="Montserrat"/>
                <a:sym typeface="Montserrat"/>
              </a:rPr>
              <a:t>, 2021</a:t>
            </a:r>
            <a:endParaRPr b="1" sz="1000">
              <a:solidFill>
                <a:srgbClr val="FFFFFF"/>
              </a:solidFill>
              <a:latin typeface="Montserrat"/>
              <a:ea typeface="Montserrat"/>
              <a:cs typeface="Montserrat"/>
              <a:sym typeface="Montserrat"/>
            </a:endParaRPr>
          </a:p>
        </p:txBody>
      </p:sp>
      <p:pic>
        <p:nvPicPr>
          <p:cNvPr id="10" name="Google Shape;10;p1"/>
          <p:cNvPicPr preferRelativeResize="0"/>
          <p:nvPr/>
        </p:nvPicPr>
        <p:blipFill>
          <a:blip r:embed="rId1">
            <a:alphaModFix/>
          </a:blip>
          <a:stretch>
            <a:fillRect/>
          </a:stretch>
        </p:blipFill>
        <p:spPr>
          <a:xfrm>
            <a:off x="153575" y="4768525"/>
            <a:ext cx="3757355" cy="269700"/>
          </a:xfrm>
          <a:prstGeom prst="rect">
            <a:avLst/>
          </a:prstGeom>
          <a:noFill/>
          <a:ln>
            <a:noFill/>
          </a:ln>
        </p:spPr>
      </p:pic>
      <p:cxnSp>
        <p:nvCxnSpPr>
          <p:cNvPr id="11" name="Google Shape;11;p1"/>
          <p:cNvCxnSpPr/>
          <p:nvPr/>
        </p:nvCxnSpPr>
        <p:spPr>
          <a:xfrm>
            <a:off x="311700" y="940850"/>
            <a:ext cx="1824900" cy="0"/>
          </a:xfrm>
          <a:prstGeom prst="straightConnector1">
            <a:avLst/>
          </a:prstGeom>
          <a:noFill/>
          <a:ln cap="flat" cmpd="sng" w="38100">
            <a:solidFill>
              <a:srgbClr val="A6192E"/>
            </a:solidFill>
            <a:prstDash val="solid"/>
            <a:round/>
            <a:headEnd len="med" w="med" type="none"/>
            <a:tailEnd len="med" w="med" type="none"/>
          </a:ln>
        </p:spPr>
      </p:cxnSp>
      <p:sp>
        <p:nvSpPr>
          <p:cNvPr id="12" name="Google Shape;12;p1"/>
          <p:cNvSpPr txBox="1"/>
          <p:nvPr>
            <p:ph idx="12" type="sldNum"/>
          </p:nvPr>
        </p:nvSpPr>
        <p:spPr>
          <a:xfrm>
            <a:off x="8472450" y="4662800"/>
            <a:ext cx="599100" cy="480600"/>
          </a:xfrm>
          <a:prstGeom prst="rect">
            <a:avLst/>
          </a:prstGeom>
          <a:noFill/>
          <a:ln>
            <a:noFill/>
          </a:ln>
        </p:spPr>
        <p:txBody>
          <a:bodyPr anchorCtr="0" anchor="ctr" bIns="91425" lIns="91425" spcFirstLastPara="1" rIns="91425" wrap="square" tIns="91425">
            <a:noAutofit/>
          </a:bodyPr>
          <a:lstStyle>
            <a:lvl1pPr lvl="0" rtl="0" algn="r">
              <a:buNone/>
              <a:defRPr b="1" sz="1200">
                <a:solidFill>
                  <a:srgbClr val="FFFFFF"/>
                </a:solidFill>
                <a:latin typeface="Montserrat"/>
                <a:ea typeface="Montserrat"/>
                <a:cs typeface="Montserrat"/>
                <a:sym typeface="Montserrat"/>
              </a:defRPr>
            </a:lvl1pPr>
            <a:lvl2pPr lvl="1" rtl="0" algn="r">
              <a:buNone/>
              <a:defRPr b="1" sz="1200">
                <a:solidFill>
                  <a:srgbClr val="FFFFFF"/>
                </a:solidFill>
                <a:latin typeface="Montserrat"/>
                <a:ea typeface="Montserrat"/>
                <a:cs typeface="Montserrat"/>
                <a:sym typeface="Montserrat"/>
              </a:defRPr>
            </a:lvl2pPr>
            <a:lvl3pPr lvl="2" rtl="0" algn="r">
              <a:buNone/>
              <a:defRPr b="1" sz="1200">
                <a:solidFill>
                  <a:srgbClr val="FFFFFF"/>
                </a:solidFill>
                <a:latin typeface="Montserrat"/>
                <a:ea typeface="Montserrat"/>
                <a:cs typeface="Montserrat"/>
                <a:sym typeface="Montserrat"/>
              </a:defRPr>
            </a:lvl3pPr>
            <a:lvl4pPr lvl="3" rtl="0" algn="r">
              <a:buNone/>
              <a:defRPr b="1" sz="1200">
                <a:solidFill>
                  <a:srgbClr val="FFFFFF"/>
                </a:solidFill>
                <a:latin typeface="Montserrat"/>
                <a:ea typeface="Montserrat"/>
                <a:cs typeface="Montserrat"/>
                <a:sym typeface="Montserrat"/>
              </a:defRPr>
            </a:lvl4pPr>
            <a:lvl5pPr lvl="4" rtl="0" algn="r">
              <a:buNone/>
              <a:defRPr b="1" sz="1200">
                <a:solidFill>
                  <a:srgbClr val="FFFFFF"/>
                </a:solidFill>
                <a:latin typeface="Montserrat"/>
                <a:ea typeface="Montserrat"/>
                <a:cs typeface="Montserrat"/>
                <a:sym typeface="Montserrat"/>
              </a:defRPr>
            </a:lvl5pPr>
            <a:lvl6pPr lvl="5" rtl="0" algn="r">
              <a:buNone/>
              <a:defRPr b="1" sz="1200">
                <a:solidFill>
                  <a:srgbClr val="FFFFFF"/>
                </a:solidFill>
                <a:latin typeface="Montserrat"/>
                <a:ea typeface="Montserrat"/>
                <a:cs typeface="Montserrat"/>
                <a:sym typeface="Montserrat"/>
              </a:defRPr>
            </a:lvl6pPr>
            <a:lvl7pPr lvl="6" rtl="0" algn="r">
              <a:buNone/>
              <a:defRPr b="1" sz="1200">
                <a:solidFill>
                  <a:srgbClr val="FFFFFF"/>
                </a:solidFill>
                <a:latin typeface="Montserrat"/>
                <a:ea typeface="Montserrat"/>
                <a:cs typeface="Montserrat"/>
                <a:sym typeface="Montserrat"/>
              </a:defRPr>
            </a:lvl7pPr>
            <a:lvl8pPr lvl="7" rtl="0" algn="r">
              <a:buNone/>
              <a:defRPr b="1" sz="1200">
                <a:solidFill>
                  <a:srgbClr val="FFFFFF"/>
                </a:solidFill>
                <a:latin typeface="Montserrat"/>
                <a:ea typeface="Montserrat"/>
                <a:cs typeface="Montserrat"/>
                <a:sym typeface="Montserrat"/>
              </a:defRPr>
            </a:lvl8pPr>
            <a:lvl9pPr lvl="8" rtl="0" algn="r">
              <a:buNone/>
              <a:defRPr b="1" sz="1200">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sz="10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31.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25.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rive.google.com/drive/folders/1RfinGaNVDbwxf_s7DA0rHb14f63m3If3?usp=sharing" TargetMode="Externa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rive.google.com/file/d/1tIgCuHrmA0BAciNmytpADSSDUCnFwTiv/view" TargetMode="External"/><Relationship Id="rId4" Type="http://schemas.openxmlformats.org/officeDocument/2006/relationships/image" Target="../media/image7.png"/><Relationship Id="rId5" Type="http://schemas.openxmlformats.org/officeDocument/2006/relationships/image" Target="../media/image2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docs.google.com/presentation/d/1PvG8lk8Bv0wEadIxMkvXzwQ1LVqqmxC6sPJuCXlCL5Q/edit#slide=id.geffcffe47b_0_203" TargetMode="External"/><Relationship Id="rId4" Type="http://schemas.openxmlformats.org/officeDocument/2006/relationships/hyperlink" Target="https://drive.google.com/drive/folders/1SKurX_c2XIvdnyhfNKuI0UR0Syn-AaDz?usp=shar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docs.google.com/spreadsheets/d/1gfOLnp2kUCaarKoy4gE4y5W62hrSYnMiJWHVx_4w5b0/edit?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docs.google.com/presentation/d/1PvG8lk8Bv0wEadIxMkvXzwQ1LVqqmxC6sPJuCXlCL5Q/edit#slide=id.geffcffe47b_0_20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spreadsheets/u/0/d/1m-wNNVozOST2ZQn-kOCU65KwM7MdgioZ3KTFaTCrcTA/ed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oogle.com/spreadsheets/u/0/d/1m-wNNVozOST2ZQn-kOCU65KwM7MdgioZ3KTFaTCrcTA/ed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9"/>
          <p:cNvSpPr txBox="1"/>
          <p:nvPr>
            <p:ph type="ctrTitle"/>
          </p:nvPr>
        </p:nvSpPr>
        <p:spPr>
          <a:xfrm>
            <a:off x="4807000" y="2361650"/>
            <a:ext cx="3982800" cy="116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Bellcranks and Dampers CDR</a:t>
            </a:r>
            <a:endParaRPr/>
          </a:p>
        </p:txBody>
      </p:sp>
      <p:sp>
        <p:nvSpPr>
          <p:cNvPr id="59" name="Google Shape;59;p9"/>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200"/>
              <a:t>‹#›</a:t>
            </a:fld>
            <a:endParaRPr sz="1200"/>
          </a:p>
        </p:txBody>
      </p:sp>
      <p:sp>
        <p:nvSpPr>
          <p:cNvPr id="60" name="Google Shape;60;p9"/>
          <p:cNvSpPr txBox="1"/>
          <p:nvPr>
            <p:ph idx="1" type="subTitle"/>
          </p:nvPr>
        </p:nvSpPr>
        <p:spPr>
          <a:xfrm>
            <a:off x="4807025" y="3653250"/>
            <a:ext cx="3982800" cy="748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System Lead: </a:t>
            </a:r>
            <a:r>
              <a:rPr lang="en"/>
              <a:t>Jennifer Yang</a:t>
            </a:r>
            <a:endParaRPr/>
          </a:p>
          <a:p>
            <a:pPr indent="0" lvl="0" marL="0" rtl="0" algn="l">
              <a:spcBef>
                <a:spcPts val="0"/>
              </a:spcBef>
              <a:spcAft>
                <a:spcPts val="0"/>
              </a:spcAft>
              <a:buNone/>
            </a:pPr>
            <a:r>
              <a:rPr b="1" lang="en">
                <a:latin typeface="Montserrat"/>
                <a:ea typeface="Montserrat"/>
                <a:cs typeface="Montserrat"/>
                <a:sym typeface="Montserrat"/>
              </a:rPr>
              <a:t>Captain:</a:t>
            </a:r>
            <a:r>
              <a:rPr lang="en"/>
              <a:t> Gabriel Botero</a:t>
            </a:r>
            <a:endParaRPr/>
          </a:p>
        </p:txBody>
      </p:sp>
      <p:pic>
        <p:nvPicPr>
          <p:cNvPr id="61" name="Google Shape;61;p9"/>
          <p:cNvPicPr preferRelativeResize="0"/>
          <p:nvPr/>
        </p:nvPicPr>
        <p:blipFill rotWithShape="1">
          <a:blip r:embed="rId3">
            <a:alphaModFix/>
          </a:blip>
          <a:srcRect b="21555" l="2247" r="4876" t="16379"/>
          <a:stretch/>
        </p:blipFill>
        <p:spPr>
          <a:xfrm>
            <a:off x="170800" y="2233900"/>
            <a:ext cx="4229100" cy="1142999"/>
          </a:xfrm>
          <a:prstGeom prst="rect">
            <a:avLst/>
          </a:prstGeom>
          <a:noFill/>
          <a:ln>
            <a:noFill/>
          </a:ln>
        </p:spPr>
      </p:pic>
      <p:pic>
        <p:nvPicPr>
          <p:cNvPr id="62" name="Google Shape;62;p9"/>
          <p:cNvPicPr preferRelativeResize="0"/>
          <p:nvPr/>
        </p:nvPicPr>
        <p:blipFill rotWithShape="1">
          <a:blip r:embed="rId4">
            <a:alphaModFix/>
          </a:blip>
          <a:srcRect b="11576" l="0" r="0" t="7693"/>
          <a:stretch/>
        </p:blipFill>
        <p:spPr>
          <a:xfrm>
            <a:off x="280338" y="3328250"/>
            <a:ext cx="4010027" cy="11429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OVERVIEW</a:t>
            </a:r>
            <a:endParaRPr/>
          </a:p>
        </p:txBody>
      </p:sp>
      <p:sp>
        <p:nvSpPr>
          <p:cNvPr id="125" name="Google Shape;125;p18"/>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18"/>
          <p:cNvSpPr txBox="1"/>
          <p:nvPr>
            <p:ph idx="1" type="body"/>
          </p:nvPr>
        </p:nvSpPr>
        <p:spPr>
          <a:xfrm>
            <a:off x="311700" y="1076188"/>
            <a:ext cx="8520600" cy="33861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Char char="●"/>
            </a:pPr>
            <a:r>
              <a:rPr lang="en"/>
              <a:t>You must show that you don’t have any interference issues! </a:t>
            </a:r>
            <a:endParaRPr/>
          </a:p>
          <a:p>
            <a:pPr indent="-330200" lvl="1" marL="914400" rtl="0" algn="l">
              <a:spcBef>
                <a:spcPts val="0"/>
              </a:spcBef>
              <a:spcAft>
                <a:spcPts val="0"/>
              </a:spcAft>
              <a:buSzPts val="1600"/>
              <a:buChar char="○"/>
            </a:pPr>
            <a:r>
              <a:rPr lang="en"/>
              <a:t>Sit down with your subteam manager a few days before CDR</a:t>
            </a:r>
            <a:endParaRPr/>
          </a:p>
          <a:p>
            <a:pPr indent="-342900" lvl="0" marL="457200" rtl="0" algn="l">
              <a:spcBef>
                <a:spcPts val="0"/>
              </a:spcBef>
              <a:spcAft>
                <a:spcPts val="0"/>
              </a:spcAft>
              <a:buSzPts val="1800"/>
              <a:buChar char="●"/>
            </a:pPr>
            <a:r>
              <a:rPr lang="en"/>
              <a:t>Your manager should “sign off” on this slide.</a:t>
            </a:r>
            <a:endParaRPr/>
          </a:p>
        </p:txBody>
      </p:sp>
      <p:graphicFrame>
        <p:nvGraphicFramePr>
          <p:cNvPr id="127" name="Google Shape;127;p18"/>
          <p:cNvGraphicFramePr/>
          <p:nvPr/>
        </p:nvGraphicFramePr>
        <p:xfrm>
          <a:off x="717175" y="2381200"/>
          <a:ext cx="3000000" cy="3000000"/>
        </p:xfrm>
        <a:graphic>
          <a:graphicData uri="http://schemas.openxmlformats.org/drawingml/2006/table">
            <a:tbl>
              <a:tblPr>
                <a:noFill/>
                <a:tableStyleId>{66DBA88E-23D2-4C84-A418-62A43B26DCDF}</a:tableStyleId>
              </a:tblPr>
              <a:tblGrid>
                <a:gridCol w="1809750"/>
                <a:gridCol w="1809750"/>
                <a:gridCol w="1809750"/>
                <a:gridCol w="1809750"/>
              </a:tblGrid>
              <a:tr h="310400">
                <a:tc>
                  <a:txBody>
                    <a:bodyPr/>
                    <a:lstStyle/>
                    <a:p>
                      <a:pPr indent="0" lvl="0" marL="0" rtl="0" algn="ctr">
                        <a:spcBef>
                          <a:spcPts val="0"/>
                        </a:spcBef>
                        <a:spcAft>
                          <a:spcPts val="0"/>
                        </a:spcAft>
                        <a:buNone/>
                      </a:pPr>
                      <a:r>
                        <a:rPr b="1" lang="en">
                          <a:latin typeface="Montserrat"/>
                          <a:ea typeface="Montserrat"/>
                          <a:cs typeface="Montserrat"/>
                          <a:sym typeface="Montserrat"/>
                        </a:rPr>
                        <a:t>Any clearance concerns?</a:t>
                      </a:r>
                      <a:endParaRPr b="1">
                        <a:latin typeface="Montserrat"/>
                        <a:ea typeface="Montserrat"/>
                        <a:cs typeface="Montserrat"/>
                        <a:sym typeface="Montserrat"/>
                      </a:endParaRPr>
                    </a:p>
                  </a:txBody>
                  <a:tcPr marT="91425" marB="91425" marR="91425" marL="91425" anchor="ctr"/>
                </a:tc>
                <a:tc>
                  <a:txBody>
                    <a:bodyPr/>
                    <a:lstStyle/>
                    <a:p>
                      <a:pPr indent="0" lvl="0" marL="0" rtl="0" algn="ctr">
                        <a:spcBef>
                          <a:spcPts val="0"/>
                        </a:spcBef>
                        <a:spcAft>
                          <a:spcPts val="0"/>
                        </a:spcAft>
                        <a:buNone/>
                      </a:pPr>
                      <a:r>
                        <a:rPr b="1" lang="en">
                          <a:latin typeface="Montserrat"/>
                          <a:ea typeface="Montserrat"/>
                          <a:cs typeface="Montserrat"/>
                          <a:sym typeface="Montserrat"/>
                        </a:rPr>
                        <a:t>Tightest Running Clearance</a:t>
                      </a:r>
                      <a:endParaRPr b="1">
                        <a:latin typeface="Montserrat"/>
                        <a:ea typeface="Montserrat"/>
                        <a:cs typeface="Montserrat"/>
                        <a:sym typeface="Montserrat"/>
                      </a:endParaRPr>
                    </a:p>
                  </a:txBody>
                  <a:tcPr marT="91425" marB="91425" marR="91425" marL="91425" anchor="ctr"/>
                </a:tc>
                <a:tc>
                  <a:txBody>
                    <a:bodyPr/>
                    <a:lstStyle/>
                    <a:p>
                      <a:pPr indent="0" lvl="0" marL="0" rtl="0" algn="ctr">
                        <a:spcBef>
                          <a:spcPts val="0"/>
                        </a:spcBef>
                        <a:spcAft>
                          <a:spcPts val="0"/>
                        </a:spcAft>
                        <a:buNone/>
                      </a:pPr>
                      <a:r>
                        <a:rPr b="1" lang="en">
                          <a:latin typeface="Montserrat"/>
                          <a:ea typeface="Montserrat"/>
                          <a:cs typeface="Montserrat"/>
                          <a:sym typeface="Montserrat"/>
                        </a:rPr>
                        <a:t>Where</a:t>
                      </a:r>
                      <a:endParaRPr b="1">
                        <a:latin typeface="Montserrat"/>
                        <a:ea typeface="Montserrat"/>
                        <a:cs typeface="Montserrat"/>
                        <a:sym typeface="Montserrat"/>
                      </a:endParaRPr>
                    </a:p>
                  </a:txBody>
                  <a:tcPr marT="91425" marB="91425" marR="91425" marL="91425" anchor="ctr"/>
                </a:tc>
                <a:tc>
                  <a:txBody>
                    <a:bodyPr/>
                    <a:lstStyle/>
                    <a:p>
                      <a:pPr indent="0" lvl="0" marL="0" rtl="0" algn="ctr">
                        <a:spcBef>
                          <a:spcPts val="0"/>
                        </a:spcBef>
                        <a:spcAft>
                          <a:spcPts val="0"/>
                        </a:spcAft>
                        <a:buNone/>
                      </a:pPr>
                      <a:r>
                        <a:rPr b="1" lang="en" sz="1600">
                          <a:latin typeface="Montserrat"/>
                          <a:ea typeface="Montserrat"/>
                          <a:cs typeface="Montserrat"/>
                          <a:sym typeface="Montserrat"/>
                        </a:rPr>
                        <a:t>Manager</a:t>
                      </a:r>
                      <a:r>
                        <a:rPr b="1" lang="en" sz="1600">
                          <a:latin typeface="Montserrat"/>
                          <a:ea typeface="Montserrat"/>
                          <a:cs typeface="Montserrat"/>
                          <a:sym typeface="Montserrat"/>
                        </a:rPr>
                        <a:t> signature</a:t>
                      </a:r>
                      <a:endParaRPr b="1" sz="1600">
                        <a:latin typeface="Montserrat"/>
                        <a:ea typeface="Montserrat"/>
                        <a:cs typeface="Montserrat"/>
                        <a:sym typeface="Montserrat"/>
                      </a:endParaRPr>
                    </a:p>
                  </a:txBody>
                  <a:tcPr marT="91425" marB="91425" marR="91425" marL="91425" anchor="ctr"/>
                </a:tc>
              </a:tr>
              <a:tr h="195600">
                <a:tc>
                  <a:txBody>
                    <a:bodyPr/>
                    <a:lstStyle/>
                    <a:p>
                      <a:pPr indent="0" lvl="0" marL="0" rtl="0" algn="ctr">
                        <a:spcBef>
                          <a:spcPts val="0"/>
                        </a:spcBef>
                        <a:spcAft>
                          <a:spcPts val="0"/>
                        </a:spcAft>
                        <a:buNone/>
                      </a:pPr>
                      <a:r>
                        <a:rPr lang="en">
                          <a:latin typeface="Montserrat"/>
                          <a:ea typeface="Montserrat"/>
                          <a:cs typeface="Montserrat"/>
                          <a:sym typeface="Montserrat"/>
                        </a:rPr>
                        <a:t>NO</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0.068 in</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Between rear bellcrank bolt and chassis tube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Gabe</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Front Bellcranks and Dampers</a:t>
            </a:r>
            <a:endParaRPr/>
          </a:p>
        </p:txBody>
      </p:sp>
      <p:sp>
        <p:nvSpPr>
          <p:cNvPr id="133" name="Google Shape;133;p19"/>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4" name="Google Shape;134;p19"/>
          <p:cNvPicPr preferRelativeResize="0"/>
          <p:nvPr/>
        </p:nvPicPr>
        <p:blipFill rotWithShape="1">
          <a:blip r:embed="rId3">
            <a:alphaModFix/>
          </a:blip>
          <a:srcRect b="21555" l="2247" r="4876" t="16379"/>
          <a:stretch/>
        </p:blipFill>
        <p:spPr>
          <a:xfrm>
            <a:off x="360050" y="1679775"/>
            <a:ext cx="8423909" cy="228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Front Bellcranks</a:t>
            </a:r>
            <a:endParaRPr/>
          </a:p>
        </p:txBody>
      </p:sp>
      <p:sp>
        <p:nvSpPr>
          <p:cNvPr id="140" name="Google Shape;140;p20"/>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0"/>
          <p:cNvSpPr txBox="1"/>
          <p:nvPr>
            <p:ph idx="1" type="body"/>
          </p:nvPr>
        </p:nvSpPr>
        <p:spPr>
          <a:xfrm>
            <a:off x="311700" y="1076200"/>
            <a:ext cx="3804900" cy="33861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Char char="●"/>
            </a:pPr>
            <a:r>
              <a:rPr lang="en"/>
              <a:t>CNC in house</a:t>
            </a:r>
            <a:endParaRPr/>
          </a:p>
          <a:p>
            <a:pPr indent="-342900" lvl="0" marL="457200" rtl="0" algn="l">
              <a:spcBef>
                <a:spcPts val="0"/>
              </a:spcBef>
              <a:spcAft>
                <a:spcPts val="0"/>
              </a:spcAft>
              <a:buSzPts val="1800"/>
              <a:buChar char="●"/>
            </a:pPr>
            <a:r>
              <a:rPr lang="en"/>
              <a:t>Two piece press fit</a:t>
            </a:r>
            <a:endParaRPr/>
          </a:p>
          <a:p>
            <a:pPr indent="-342900" lvl="0" marL="457200" rtl="0" algn="l">
              <a:spcBef>
                <a:spcPts val="0"/>
              </a:spcBef>
              <a:spcAft>
                <a:spcPts val="0"/>
              </a:spcAft>
              <a:buSzPts val="1800"/>
              <a:buChar char="●"/>
            </a:pPr>
            <a:r>
              <a:rPr lang="en"/>
              <a:t>ARB pickup point pending finalized placement</a:t>
            </a:r>
            <a:endParaRPr/>
          </a:p>
          <a:p>
            <a:pPr indent="-342900" lvl="0" marL="457200" rtl="0" algn="l">
              <a:spcBef>
                <a:spcPts val="0"/>
              </a:spcBef>
              <a:spcAft>
                <a:spcPts val="0"/>
              </a:spcAft>
              <a:buSzPts val="1800"/>
              <a:buChar char="●"/>
            </a:pPr>
            <a:r>
              <a:rPr lang="en"/>
              <a:t>Possibly incorporate spherical washer for rod end into model</a:t>
            </a:r>
            <a:endParaRPr/>
          </a:p>
        </p:txBody>
      </p:sp>
      <p:pic>
        <p:nvPicPr>
          <p:cNvPr id="142" name="Google Shape;142;p20"/>
          <p:cNvPicPr preferRelativeResize="0"/>
          <p:nvPr/>
        </p:nvPicPr>
        <p:blipFill rotWithShape="1">
          <a:blip r:embed="rId3">
            <a:alphaModFix/>
          </a:blip>
          <a:srcRect b="6347" l="8752" r="3719" t="6347"/>
          <a:stretch/>
        </p:blipFill>
        <p:spPr>
          <a:xfrm>
            <a:off x="3925925" y="1428738"/>
            <a:ext cx="1822294" cy="2285990"/>
          </a:xfrm>
          <a:prstGeom prst="rect">
            <a:avLst/>
          </a:prstGeom>
          <a:noFill/>
          <a:ln>
            <a:noFill/>
          </a:ln>
        </p:spPr>
      </p:pic>
      <p:pic>
        <p:nvPicPr>
          <p:cNvPr id="143" name="Google Shape;143;p20"/>
          <p:cNvPicPr preferRelativeResize="0"/>
          <p:nvPr/>
        </p:nvPicPr>
        <p:blipFill rotWithShape="1">
          <a:blip r:embed="rId4">
            <a:alphaModFix/>
          </a:blip>
          <a:srcRect b="7401" l="11583" r="5083" t="5928"/>
          <a:stretch/>
        </p:blipFill>
        <p:spPr>
          <a:xfrm>
            <a:off x="7341671" y="1428749"/>
            <a:ext cx="1693464" cy="2285989"/>
          </a:xfrm>
          <a:prstGeom prst="rect">
            <a:avLst/>
          </a:prstGeom>
          <a:noFill/>
          <a:ln>
            <a:noFill/>
          </a:ln>
        </p:spPr>
      </p:pic>
      <p:pic>
        <p:nvPicPr>
          <p:cNvPr id="144" name="Google Shape;144;p20"/>
          <p:cNvPicPr preferRelativeResize="0"/>
          <p:nvPr/>
        </p:nvPicPr>
        <p:blipFill rotWithShape="1">
          <a:blip r:embed="rId5">
            <a:alphaModFix/>
          </a:blip>
          <a:srcRect b="4932" l="13169" r="5084" t="3901"/>
          <a:stretch/>
        </p:blipFill>
        <p:spPr>
          <a:xfrm>
            <a:off x="5748228" y="1428749"/>
            <a:ext cx="1593449" cy="22859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Front Bellcrank Tabs</a:t>
            </a:r>
            <a:endParaRPr/>
          </a:p>
        </p:txBody>
      </p:sp>
      <p:sp>
        <p:nvSpPr>
          <p:cNvPr id="150" name="Google Shape;150;p21"/>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1" name="Google Shape;151;p21"/>
          <p:cNvSpPr txBox="1"/>
          <p:nvPr>
            <p:ph idx="1" type="body"/>
          </p:nvPr>
        </p:nvSpPr>
        <p:spPr>
          <a:xfrm>
            <a:off x="311700" y="1076200"/>
            <a:ext cx="4845900" cy="33861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Char char="●"/>
            </a:pPr>
            <a:r>
              <a:rPr lang="en"/>
              <a:t>Connect bellcrank to chassis tube</a:t>
            </a:r>
            <a:endParaRPr/>
          </a:p>
          <a:p>
            <a:pPr indent="-342900" lvl="0" marL="457200" rtl="0" algn="l">
              <a:spcBef>
                <a:spcPts val="0"/>
              </a:spcBef>
              <a:spcAft>
                <a:spcPts val="0"/>
              </a:spcAft>
              <a:buSzPts val="1800"/>
              <a:buChar char="●"/>
            </a:pPr>
            <a:r>
              <a:rPr lang="en"/>
              <a:t>Waterjet in house or NREC</a:t>
            </a:r>
            <a:endParaRPr/>
          </a:p>
        </p:txBody>
      </p:sp>
      <p:pic>
        <p:nvPicPr>
          <p:cNvPr id="152" name="Google Shape;152;p21"/>
          <p:cNvPicPr preferRelativeResize="0"/>
          <p:nvPr/>
        </p:nvPicPr>
        <p:blipFill>
          <a:blip r:embed="rId3">
            <a:alphaModFix/>
          </a:blip>
          <a:stretch>
            <a:fillRect/>
          </a:stretch>
        </p:blipFill>
        <p:spPr>
          <a:xfrm>
            <a:off x="5186125" y="1428750"/>
            <a:ext cx="3646170" cy="2286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Front Damper Tabs</a:t>
            </a:r>
            <a:endParaRPr/>
          </a:p>
        </p:txBody>
      </p:sp>
      <p:sp>
        <p:nvSpPr>
          <p:cNvPr id="158" name="Google Shape;158;p22"/>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9" name="Google Shape;159;p22"/>
          <p:cNvSpPr txBox="1"/>
          <p:nvPr>
            <p:ph idx="1" type="body"/>
          </p:nvPr>
        </p:nvSpPr>
        <p:spPr>
          <a:xfrm>
            <a:off x="311700" y="1076200"/>
            <a:ext cx="4851600" cy="33861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Char char="●"/>
            </a:pPr>
            <a:r>
              <a:rPr lang="en"/>
              <a:t>Connect damper to chassis tube</a:t>
            </a:r>
            <a:endParaRPr/>
          </a:p>
          <a:p>
            <a:pPr indent="-342900" lvl="0" marL="457200" rtl="0" algn="l">
              <a:spcBef>
                <a:spcPts val="0"/>
              </a:spcBef>
              <a:spcAft>
                <a:spcPts val="0"/>
              </a:spcAft>
              <a:buSzPts val="1800"/>
              <a:buChar char="●"/>
            </a:pPr>
            <a:r>
              <a:rPr lang="en"/>
              <a:t>Waterjet in house or NREC</a:t>
            </a:r>
            <a:endParaRPr/>
          </a:p>
        </p:txBody>
      </p:sp>
      <p:pic>
        <p:nvPicPr>
          <p:cNvPr id="160" name="Google Shape;160;p22"/>
          <p:cNvPicPr preferRelativeResize="0"/>
          <p:nvPr/>
        </p:nvPicPr>
        <p:blipFill>
          <a:blip r:embed="rId3">
            <a:alphaModFix/>
          </a:blip>
          <a:stretch>
            <a:fillRect/>
          </a:stretch>
        </p:blipFill>
        <p:spPr>
          <a:xfrm>
            <a:off x="5163269" y="1626250"/>
            <a:ext cx="3669030" cy="2286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Rear Bellcranks and Dampers</a:t>
            </a:r>
            <a:endParaRPr/>
          </a:p>
        </p:txBody>
      </p:sp>
      <p:sp>
        <p:nvSpPr>
          <p:cNvPr id="166" name="Google Shape;166;p23"/>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7" name="Google Shape;167;p23"/>
          <p:cNvPicPr preferRelativeResize="0"/>
          <p:nvPr/>
        </p:nvPicPr>
        <p:blipFill rotWithShape="1">
          <a:blip r:embed="rId3">
            <a:alphaModFix/>
          </a:blip>
          <a:srcRect b="11576" l="0" r="0" t="7693"/>
          <a:stretch/>
        </p:blipFill>
        <p:spPr>
          <a:xfrm>
            <a:off x="560075" y="1798075"/>
            <a:ext cx="8023859" cy="2286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Rear Bellcranks</a:t>
            </a:r>
            <a:endParaRPr/>
          </a:p>
        </p:txBody>
      </p:sp>
      <p:sp>
        <p:nvSpPr>
          <p:cNvPr id="173" name="Google Shape;173;p24"/>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4" name="Google Shape;174;p24"/>
          <p:cNvPicPr preferRelativeResize="0"/>
          <p:nvPr/>
        </p:nvPicPr>
        <p:blipFill rotWithShape="1">
          <a:blip r:embed="rId3">
            <a:alphaModFix/>
          </a:blip>
          <a:srcRect b="3233" l="6214" r="3589" t="3036"/>
          <a:stretch/>
        </p:blipFill>
        <p:spPr>
          <a:xfrm>
            <a:off x="3973250" y="1428750"/>
            <a:ext cx="1920240" cy="2286000"/>
          </a:xfrm>
          <a:prstGeom prst="rect">
            <a:avLst/>
          </a:prstGeom>
          <a:noFill/>
          <a:ln>
            <a:noFill/>
          </a:ln>
        </p:spPr>
      </p:pic>
      <p:pic>
        <p:nvPicPr>
          <p:cNvPr id="175" name="Google Shape;175;p24"/>
          <p:cNvPicPr preferRelativeResize="0"/>
          <p:nvPr/>
        </p:nvPicPr>
        <p:blipFill rotWithShape="1">
          <a:blip r:embed="rId4">
            <a:alphaModFix/>
          </a:blip>
          <a:srcRect b="3836" l="4804" r="4020" t="0"/>
          <a:stretch/>
        </p:blipFill>
        <p:spPr>
          <a:xfrm>
            <a:off x="5850900" y="1428750"/>
            <a:ext cx="1646550" cy="2286000"/>
          </a:xfrm>
          <a:prstGeom prst="rect">
            <a:avLst/>
          </a:prstGeom>
          <a:noFill/>
          <a:ln>
            <a:noFill/>
          </a:ln>
        </p:spPr>
      </p:pic>
      <p:pic>
        <p:nvPicPr>
          <p:cNvPr id="176" name="Google Shape;176;p24"/>
          <p:cNvPicPr preferRelativeResize="0"/>
          <p:nvPr/>
        </p:nvPicPr>
        <p:blipFill rotWithShape="1">
          <a:blip r:embed="rId5">
            <a:alphaModFix/>
          </a:blip>
          <a:srcRect b="0" l="4958" r="2696" t="0"/>
          <a:stretch/>
        </p:blipFill>
        <p:spPr>
          <a:xfrm>
            <a:off x="7497450" y="1428750"/>
            <a:ext cx="1646550" cy="2286001"/>
          </a:xfrm>
          <a:prstGeom prst="rect">
            <a:avLst/>
          </a:prstGeom>
          <a:noFill/>
          <a:ln>
            <a:noFill/>
          </a:ln>
        </p:spPr>
      </p:pic>
      <p:sp>
        <p:nvSpPr>
          <p:cNvPr id="177" name="Google Shape;177;p24"/>
          <p:cNvSpPr txBox="1"/>
          <p:nvPr>
            <p:ph idx="1" type="body"/>
          </p:nvPr>
        </p:nvSpPr>
        <p:spPr>
          <a:xfrm>
            <a:off x="311700" y="1076200"/>
            <a:ext cx="3833400" cy="3386100"/>
          </a:xfrm>
          <a:prstGeom prst="rect">
            <a:avLst/>
          </a:prstGeom>
        </p:spPr>
        <p:txBody>
          <a:bodyPr anchorCtr="0" anchor="t" bIns="91425" lIns="91425" spcFirstLastPara="1" rIns="91425" wrap="square" tIns="91425">
            <a:noAutofit/>
          </a:bodyPr>
          <a:lstStyle/>
          <a:p>
            <a:pPr indent="-342900" lvl="0" marL="457200" rtl="0" algn="l">
              <a:spcBef>
                <a:spcPts val="500"/>
              </a:spcBef>
              <a:spcAft>
                <a:spcPts val="0"/>
              </a:spcAft>
              <a:buSzPts val="1800"/>
              <a:buChar char="●"/>
            </a:pPr>
            <a:r>
              <a:rPr lang="en"/>
              <a:t>CNC in house</a:t>
            </a:r>
            <a:endParaRPr/>
          </a:p>
          <a:p>
            <a:pPr indent="-342900" lvl="0" marL="457200" rtl="0" algn="l">
              <a:spcBef>
                <a:spcPts val="0"/>
              </a:spcBef>
              <a:spcAft>
                <a:spcPts val="0"/>
              </a:spcAft>
              <a:buSzPts val="1800"/>
              <a:buChar char="●"/>
            </a:pPr>
            <a:r>
              <a:rPr lang="en"/>
              <a:t>Two piece press fit</a:t>
            </a:r>
            <a:endParaRPr/>
          </a:p>
          <a:p>
            <a:pPr indent="-342900" lvl="0" marL="457200" rtl="0" algn="l">
              <a:spcBef>
                <a:spcPts val="0"/>
              </a:spcBef>
              <a:spcAft>
                <a:spcPts val="0"/>
              </a:spcAft>
              <a:buSzPts val="1800"/>
              <a:buChar char="●"/>
            </a:pPr>
            <a:r>
              <a:rPr lang="en"/>
              <a:t>ARB pickup point pending finalized placement</a:t>
            </a:r>
            <a:endParaRPr/>
          </a:p>
          <a:p>
            <a:pPr indent="-342900" lvl="0" marL="457200" rtl="0" algn="l">
              <a:spcBef>
                <a:spcPts val="0"/>
              </a:spcBef>
              <a:spcAft>
                <a:spcPts val="0"/>
              </a:spcAft>
              <a:buSzPts val="1800"/>
              <a:buChar char="●"/>
            </a:pPr>
            <a:r>
              <a:rPr lang="en"/>
              <a:t>Possibly incorporate spherical washer for rod end into model</a:t>
            </a:r>
            <a:endParaRPr/>
          </a:p>
          <a:p>
            <a:pPr indent="0" lvl="0" marL="0" rtl="0" algn="l">
              <a:spcBef>
                <a:spcPts val="5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Rear Bellcrank Tabs</a:t>
            </a:r>
            <a:endParaRPr/>
          </a:p>
        </p:txBody>
      </p:sp>
      <p:sp>
        <p:nvSpPr>
          <p:cNvPr id="183" name="Google Shape;183;p25"/>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4" name="Google Shape;184;p25"/>
          <p:cNvSpPr txBox="1"/>
          <p:nvPr>
            <p:ph idx="1" type="body"/>
          </p:nvPr>
        </p:nvSpPr>
        <p:spPr>
          <a:xfrm>
            <a:off x="311700" y="1076200"/>
            <a:ext cx="6374400" cy="33861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Char char="●"/>
            </a:pPr>
            <a:r>
              <a:rPr lang="en"/>
              <a:t>Connect bellcrank to chassis tube</a:t>
            </a:r>
            <a:endParaRPr/>
          </a:p>
          <a:p>
            <a:pPr indent="-342900" lvl="0" marL="457200" rtl="0" algn="l">
              <a:spcBef>
                <a:spcPts val="0"/>
              </a:spcBef>
              <a:spcAft>
                <a:spcPts val="0"/>
              </a:spcAft>
              <a:buSzPts val="1800"/>
              <a:buChar char="●"/>
            </a:pPr>
            <a:r>
              <a:rPr lang="en"/>
              <a:t>Waterjet in house or NREC</a:t>
            </a:r>
            <a:endParaRPr/>
          </a:p>
          <a:p>
            <a:pPr indent="-342900" lvl="0" marL="457200" rtl="0" algn="l">
              <a:spcBef>
                <a:spcPts val="0"/>
              </a:spcBef>
              <a:spcAft>
                <a:spcPts val="0"/>
              </a:spcAft>
              <a:buSzPts val="1800"/>
              <a:buChar char="●"/>
            </a:pPr>
            <a:r>
              <a:t/>
            </a:r>
            <a:endParaRPr/>
          </a:p>
          <a:p>
            <a:pPr indent="0" lvl="0" marL="0" rtl="0" algn="l">
              <a:spcBef>
                <a:spcPts val="500"/>
              </a:spcBef>
              <a:spcAft>
                <a:spcPts val="0"/>
              </a:spcAft>
              <a:buNone/>
            </a:pPr>
            <a:r>
              <a:t/>
            </a:r>
            <a:endParaRPr/>
          </a:p>
        </p:txBody>
      </p:sp>
      <p:pic>
        <p:nvPicPr>
          <p:cNvPr id="185" name="Google Shape;185;p25"/>
          <p:cNvPicPr preferRelativeResize="0"/>
          <p:nvPr/>
        </p:nvPicPr>
        <p:blipFill>
          <a:blip r:embed="rId3">
            <a:alphaModFix/>
          </a:blip>
          <a:stretch>
            <a:fillRect/>
          </a:stretch>
        </p:blipFill>
        <p:spPr>
          <a:xfrm>
            <a:off x="5663950" y="1626250"/>
            <a:ext cx="1748790" cy="2286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Rear Damper Tabs</a:t>
            </a:r>
            <a:endParaRPr/>
          </a:p>
        </p:txBody>
      </p:sp>
      <p:sp>
        <p:nvSpPr>
          <p:cNvPr id="191" name="Google Shape;191;p26"/>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26"/>
          <p:cNvSpPr txBox="1"/>
          <p:nvPr>
            <p:ph idx="1" type="body"/>
          </p:nvPr>
        </p:nvSpPr>
        <p:spPr>
          <a:xfrm>
            <a:off x="311700" y="1076200"/>
            <a:ext cx="5319300" cy="33861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Char char="●"/>
            </a:pPr>
            <a:r>
              <a:rPr lang="en"/>
              <a:t>Connect damper to chassis tube</a:t>
            </a:r>
            <a:endParaRPr/>
          </a:p>
          <a:p>
            <a:pPr indent="-342900" lvl="0" marL="457200" rtl="0" algn="l">
              <a:spcBef>
                <a:spcPts val="0"/>
              </a:spcBef>
              <a:spcAft>
                <a:spcPts val="0"/>
              </a:spcAft>
              <a:buSzPts val="1800"/>
              <a:buChar char="●"/>
            </a:pPr>
            <a:r>
              <a:rPr lang="en"/>
              <a:t>Waterjet in house or NREC</a:t>
            </a:r>
            <a:endParaRPr/>
          </a:p>
        </p:txBody>
      </p:sp>
      <p:pic>
        <p:nvPicPr>
          <p:cNvPr id="193" name="Google Shape;193;p26"/>
          <p:cNvPicPr preferRelativeResize="0"/>
          <p:nvPr/>
        </p:nvPicPr>
        <p:blipFill rotWithShape="1">
          <a:blip r:embed="rId3">
            <a:alphaModFix/>
          </a:blip>
          <a:srcRect b="12790" l="10527" r="10849" t="6713"/>
          <a:stretch/>
        </p:blipFill>
        <p:spPr>
          <a:xfrm>
            <a:off x="4982875" y="1626250"/>
            <a:ext cx="3440432" cy="2286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Motion Ratio</a:t>
            </a:r>
            <a:endParaRPr/>
          </a:p>
        </p:txBody>
      </p:sp>
      <p:sp>
        <p:nvSpPr>
          <p:cNvPr id="199" name="Google Shape;199;p27"/>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27"/>
          <p:cNvSpPr txBox="1"/>
          <p:nvPr>
            <p:ph idx="1" type="body"/>
          </p:nvPr>
        </p:nvSpPr>
        <p:spPr>
          <a:xfrm>
            <a:off x="311700" y="1076200"/>
            <a:ext cx="5114400" cy="33861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Char char="●"/>
            </a:pPr>
            <a:r>
              <a:rPr lang="en"/>
              <a:t>Goal: Constant motion ratio</a:t>
            </a:r>
            <a:endParaRPr/>
          </a:p>
          <a:p>
            <a:pPr indent="-342900" lvl="0" marL="457200" rtl="0" algn="l">
              <a:spcBef>
                <a:spcPts val="0"/>
              </a:spcBef>
              <a:spcAft>
                <a:spcPts val="0"/>
              </a:spcAft>
              <a:buSzPts val="1800"/>
              <a:buChar char="●"/>
            </a:pPr>
            <a:r>
              <a:rPr lang="en"/>
              <a:t>Range ~0.045 in front and rear</a:t>
            </a:r>
            <a:endParaRPr/>
          </a:p>
          <a:p>
            <a:pPr indent="-342900" lvl="0" marL="457200" rtl="0" algn="l">
              <a:spcBef>
                <a:spcPts val="0"/>
              </a:spcBef>
              <a:spcAft>
                <a:spcPts val="0"/>
              </a:spcAft>
              <a:buSzPts val="1800"/>
              <a:buChar char="●"/>
            </a:pPr>
            <a:r>
              <a:rPr lang="en"/>
              <a:t>Analyzed in OptK w/points exported from Solidworks</a:t>
            </a:r>
            <a:endParaRPr/>
          </a:p>
        </p:txBody>
      </p:sp>
      <p:pic>
        <p:nvPicPr>
          <p:cNvPr id="201" name="Google Shape;201;p27"/>
          <p:cNvPicPr preferRelativeResize="0"/>
          <p:nvPr/>
        </p:nvPicPr>
        <p:blipFill>
          <a:blip r:embed="rId3">
            <a:alphaModFix/>
          </a:blip>
          <a:stretch>
            <a:fillRect/>
          </a:stretch>
        </p:blipFill>
        <p:spPr>
          <a:xfrm>
            <a:off x="5426123" y="2331400"/>
            <a:ext cx="2880360" cy="2286001"/>
          </a:xfrm>
          <a:prstGeom prst="rect">
            <a:avLst/>
          </a:prstGeom>
          <a:noFill/>
          <a:ln>
            <a:noFill/>
          </a:ln>
        </p:spPr>
      </p:pic>
      <p:pic>
        <p:nvPicPr>
          <p:cNvPr id="202" name="Google Shape;202;p27"/>
          <p:cNvPicPr preferRelativeResize="0"/>
          <p:nvPr/>
        </p:nvPicPr>
        <p:blipFill rotWithShape="1">
          <a:blip r:embed="rId4">
            <a:alphaModFix/>
          </a:blip>
          <a:srcRect b="0" l="0" r="1594" t="2610"/>
          <a:stretch/>
        </p:blipFill>
        <p:spPr>
          <a:xfrm>
            <a:off x="1132025" y="2420600"/>
            <a:ext cx="3473750" cy="2196800"/>
          </a:xfrm>
          <a:prstGeom prst="rect">
            <a:avLst/>
          </a:prstGeom>
          <a:noFill/>
          <a:ln>
            <a:noFill/>
          </a:ln>
        </p:spPr>
      </p:pic>
      <p:pic>
        <p:nvPicPr>
          <p:cNvPr id="203" name="Google Shape;203;p27"/>
          <p:cNvPicPr preferRelativeResize="0"/>
          <p:nvPr/>
        </p:nvPicPr>
        <p:blipFill>
          <a:blip r:embed="rId5">
            <a:alphaModFix/>
          </a:blip>
          <a:stretch>
            <a:fillRect/>
          </a:stretch>
        </p:blipFill>
        <p:spPr>
          <a:xfrm>
            <a:off x="5426122" y="0"/>
            <a:ext cx="2880360" cy="2286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0"/>
          <p:cNvSpPr txBox="1"/>
          <p:nvPr>
            <p:ph idx="2" type="body"/>
          </p:nvPr>
        </p:nvSpPr>
        <p:spPr>
          <a:xfrm>
            <a:off x="311700" y="1076200"/>
            <a:ext cx="8520600" cy="3386100"/>
          </a:xfrm>
          <a:prstGeom prst="rect">
            <a:avLst/>
          </a:prstGeom>
        </p:spPr>
        <p:txBody>
          <a:bodyPr anchorCtr="0" anchor="t" bIns="91425" lIns="91425" spcFirstLastPara="1" rIns="91425" wrap="square" tIns="91425">
            <a:normAutofit lnSpcReduction="10000"/>
          </a:bodyPr>
          <a:lstStyle/>
          <a:p>
            <a:pPr indent="0" lvl="0" marL="0" rtl="0" algn="l">
              <a:spcBef>
                <a:spcPts val="500"/>
              </a:spcBef>
              <a:spcAft>
                <a:spcPts val="0"/>
              </a:spcAft>
              <a:buNone/>
            </a:pPr>
            <a:r>
              <a:rPr lang="en" sz="1600"/>
              <a:t>CDR attendance: (on day of review)</a:t>
            </a:r>
            <a:endParaRPr sz="1600"/>
          </a:p>
          <a:p>
            <a:pPr indent="-330200" lvl="0" marL="457200" rtl="0" algn="l">
              <a:spcBef>
                <a:spcPts val="500"/>
              </a:spcBef>
              <a:spcAft>
                <a:spcPts val="0"/>
              </a:spcAft>
              <a:buSzPts val="1600"/>
              <a:buChar char="●"/>
            </a:pPr>
            <a:r>
              <a:rPr lang="en" sz="1600"/>
              <a:t>Andrew</a:t>
            </a:r>
            <a:endParaRPr sz="1600"/>
          </a:p>
          <a:p>
            <a:pPr indent="-330200" lvl="0" marL="457200" rtl="0" algn="l">
              <a:spcBef>
                <a:spcPts val="0"/>
              </a:spcBef>
              <a:spcAft>
                <a:spcPts val="0"/>
              </a:spcAft>
              <a:buSzPts val="1600"/>
              <a:buChar char="●"/>
            </a:pPr>
            <a:r>
              <a:rPr lang="en" sz="1600"/>
              <a:t>Luis</a:t>
            </a:r>
            <a:endParaRPr sz="1600"/>
          </a:p>
          <a:p>
            <a:pPr indent="-330200" lvl="0" marL="457200" rtl="0" algn="l">
              <a:spcBef>
                <a:spcPts val="0"/>
              </a:spcBef>
              <a:spcAft>
                <a:spcPts val="0"/>
              </a:spcAft>
              <a:buSzPts val="1600"/>
              <a:buChar char="●"/>
            </a:pPr>
            <a:r>
              <a:rPr lang="en" sz="1600"/>
              <a:t>Danny</a:t>
            </a:r>
            <a:endParaRPr sz="1600"/>
          </a:p>
          <a:p>
            <a:pPr indent="-330200" lvl="0" marL="457200" rtl="0" algn="l">
              <a:spcBef>
                <a:spcPts val="0"/>
              </a:spcBef>
              <a:spcAft>
                <a:spcPts val="0"/>
              </a:spcAft>
              <a:buSzPts val="1600"/>
              <a:buChar char="●"/>
            </a:pPr>
            <a:r>
              <a:rPr lang="en" sz="1600"/>
              <a:t>Kai</a:t>
            </a:r>
            <a:endParaRPr sz="1600"/>
          </a:p>
          <a:p>
            <a:pPr indent="-330200" lvl="0" marL="457200" rtl="0" algn="l">
              <a:spcBef>
                <a:spcPts val="0"/>
              </a:spcBef>
              <a:spcAft>
                <a:spcPts val="0"/>
              </a:spcAft>
              <a:buSzPts val="1600"/>
              <a:buChar char="●"/>
            </a:pPr>
            <a:r>
              <a:rPr lang="en" sz="1600"/>
              <a:t>Gabe B.</a:t>
            </a:r>
            <a:endParaRPr sz="1600"/>
          </a:p>
          <a:p>
            <a:pPr indent="-330200" lvl="0" marL="457200" rtl="0" algn="l">
              <a:spcBef>
                <a:spcPts val="0"/>
              </a:spcBef>
              <a:spcAft>
                <a:spcPts val="0"/>
              </a:spcAft>
              <a:buSzPts val="1600"/>
              <a:buChar char="●"/>
            </a:pPr>
            <a:r>
              <a:rPr lang="en" sz="1600"/>
              <a:t>Nico</a:t>
            </a:r>
            <a:endParaRPr sz="1600"/>
          </a:p>
          <a:p>
            <a:pPr indent="-330200" lvl="0" marL="457200" rtl="0" algn="l">
              <a:spcBef>
                <a:spcPts val="0"/>
              </a:spcBef>
              <a:spcAft>
                <a:spcPts val="0"/>
              </a:spcAft>
              <a:buSzPts val="1600"/>
              <a:buChar char="●"/>
            </a:pPr>
            <a:r>
              <a:rPr lang="en" sz="1600"/>
              <a:t>Ashira</a:t>
            </a:r>
            <a:endParaRPr sz="1600"/>
          </a:p>
          <a:p>
            <a:pPr indent="-330200" lvl="0" marL="457200" rtl="0" algn="l">
              <a:spcBef>
                <a:spcPts val="0"/>
              </a:spcBef>
              <a:spcAft>
                <a:spcPts val="0"/>
              </a:spcAft>
              <a:buSzPts val="1600"/>
              <a:buChar char="●"/>
            </a:pPr>
            <a:r>
              <a:rPr lang="en" sz="1600"/>
              <a:t>Mahlet</a:t>
            </a:r>
            <a:endParaRPr sz="1600"/>
          </a:p>
          <a:p>
            <a:pPr indent="-330200" lvl="0" marL="457200" rtl="0" algn="l">
              <a:spcBef>
                <a:spcPts val="0"/>
              </a:spcBef>
              <a:spcAft>
                <a:spcPts val="0"/>
              </a:spcAft>
              <a:buSzPts val="1600"/>
              <a:buChar char="●"/>
            </a:pPr>
            <a:r>
              <a:rPr lang="en" sz="1600"/>
              <a:t>Stella</a:t>
            </a:r>
            <a:endParaRPr sz="1600"/>
          </a:p>
          <a:p>
            <a:pPr indent="0" lvl="0" marL="0" rtl="0" algn="l">
              <a:spcBef>
                <a:spcPts val="500"/>
              </a:spcBef>
              <a:spcAft>
                <a:spcPts val="0"/>
              </a:spcAft>
              <a:buNone/>
            </a:pPr>
            <a:r>
              <a:t/>
            </a:r>
            <a:endParaRPr sz="1600"/>
          </a:p>
        </p:txBody>
      </p:sp>
      <p:sp>
        <p:nvSpPr>
          <p:cNvPr id="68" name="Google Shape;68;p10"/>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REVIEW ATTENDANCE</a:t>
            </a:r>
            <a:endParaRPr/>
          </a:p>
        </p:txBody>
      </p:sp>
      <p:sp>
        <p:nvSpPr>
          <p:cNvPr id="69" name="Google Shape;69;p10"/>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Motion Ratio Post CDR Updates</a:t>
            </a:r>
            <a:endParaRPr/>
          </a:p>
        </p:txBody>
      </p:sp>
      <p:sp>
        <p:nvSpPr>
          <p:cNvPr id="209" name="Google Shape;209;p28"/>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28"/>
          <p:cNvSpPr txBox="1"/>
          <p:nvPr>
            <p:ph idx="1" type="body"/>
          </p:nvPr>
        </p:nvSpPr>
        <p:spPr>
          <a:xfrm>
            <a:off x="311700" y="1076188"/>
            <a:ext cx="8520600" cy="33861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Char char="●"/>
            </a:pPr>
            <a:r>
              <a:rPr lang="en"/>
              <a:t>Geometry change -&gt; motion ratio change</a:t>
            </a:r>
            <a:endParaRPr/>
          </a:p>
          <a:p>
            <a:pPr indent="-330200" lvl="1" marL="914400" rtl="0" algn="l">
              <a:spcBef>
                <a:spcPts val="0"/>
              </a:spcBef>
              <a:spcAft>
                <a:spcPts val="0"/>
              </a:spcAft>
              <a:buSzPts val="1600"/>
              <a:buChar char="○"/>
            </a:pPr>
            <a:r>
              <a:rPr lang="en"/>
              <a:t>Geometry changes due to control arm to pushrod tab shortening so need to </a:t>
            </a:r>
            <a:r>
              <a:rPr lang="en"/>
              <a:t>re optimize</a:t>
            </a:r>
            <a:r>
              <a:rPr lang="en"/>
              <a:t> geometry for motion ratio</a:t>
            </a:r>
            <a:endParaRPr/>
          </a:p>
          <a:p>
            <a:pPr indent="-342900" lvl="0" marL="457200" rtl="0" algn="l">
              <a:spcBef>
                <a:spcPts val="0"/>
              </a:spcBef>
              <a:spcAft>
                <a:spcPts val="0"/>
              </a:spcAft>
              <a:buSzPts val="1800"/>
              <a:buChar char="●"/>
            </a:pPr>
            <a:r>
              <a:rPr lang="en"/>
              <a:t>Stayed under 0.1</a:t>
            </a:r>
            <a:endParaRPr/>
          </a:p>
          <a:p>
            <a:pPr indent="-330200" lvl="1" marL="914400" rtl="0" algn="l">
              <a:spcBef>
                <a:spcPts val="0"/>
              </a:spcBef>
              <a:spcAft>
                <a:spcPts val="0"/>
              </a:spcAft>
              <a:buSzPts val="1600"/>
              <a:buChar char="○"/>
            </a:pPr>
            <a:r>
              <a:rPr lang="en"/>
              <a:t>Wanted to </a:t>
            </a:r>
            <a:r>
              <a:rPr lang="en"/>
              <a:t>keep</a:t>
            </a:r>
            <a:r>
              <a:rPr lang="en"/>
              <a:t> as much of geometry consistent as possible </a:t>
            </a:r>
            <a:endParaRPr/>
          </a:p>
          <a:p>
            <a:pPr indent="-330200" lvl="1" marL="914400" rtl="0" algn="l">
              <a:spcBef>
                <a:spcPts val="0"/>
              </a:spcBef>
              <a:spcAft>
                <a:spcPts val="0"/>
              </a:spcAft>
              <a:buSzPts val="1600"/>
              <a:buChar char="○"/>
            </a:pPr>
            <a:r>
              <a:rPr lang="en"/>
              <a:t>Changing the front tab did not result in needing to redo any of the other points to stay under 0.1 so even though not as great as previous, did not optimize further</a:t>
            </a:r>
            <a:endParaRPr/>
          </a:p>
          <a:p>
            <a:pPr indent="-330200" lvl="1" marL="914400" rtl="0" algn="l">
              <a:spcBef>
                <a:spcPts val="0"/>
              </a:spcBef>
              <a:spcAft>
                <a:spcPts val="0"/>
              </a:spcAft>
              <a:buSzPts val="1600"/>
              <a:buChar char="○"/>
            </a:pPr>
            <a:r>
              <a:rPr lang="en"/>
              <a:t>Changing rear tab did require re optimization since just changing the tab point resulted in a motion ratio of ~0.2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Motion Ratio Post CDR Updates</a:t>
            </a:r>
            <a:endParaRPr/>
          </a:p>
        </p:txBody>
      </p:sp>
      <p:sp>
        <p:nvSpPr>
          <p:cNvPr id="216" name="Google Shape;216;p29"/>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29"/>
          <p:cNvSpPr txBox="1"/>
          <p:nvPr>
            <p:ph idx="1" type="body"/>
          </p:nvPr>
        </p:nvSpPr>
        <p:spPr>
          <a:xfrm>
            <a:off x="311700" y="1076200"/>
            <a:ext cx="4256700" cy="33861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Char char="●"/>
            </a:pPr>
            <a:r>
              <a:rPr lang="en"/>
              <a:t>All optK related data and the macro can be found </a:t>
            </a:r>
            <a:r>
              <a:rPr lang="en" u="sng">
                <a:solidFill>
                  <a:schemeClr val="hlink"/>
                </a:solidFill>
                <a:hlinkClick r:id="rId3"/>
              </a:rPr>
              <a:t>here</a:t>
            </a:r>
            <a:endParaRPr/>
          </a:p>
          <a:p>
            <a:pPr indent="-342900" lvl="0" marL="457200" rtl="0" algn="l">
              <a:spcBef>
                <a:spcPts val="0"/>
              </a:spcBef>
              <a:spcAft>
                <a:spcPts val="0"/>
              </a:spcAft>
              <a:buSzPts val="1800"/>
              <a:buChar char="●"/>
            </a:pPr>
            <a:r>
              <a:rPr lang="en"/>
              <a:t>Front Range: 0.070</a:t>
            </a:r>
            <a:endParaRPr/>
          </a:p>
          <a:p>
            <a:pPr indent="-342900" lvl="0" marL="457200" rtl="0" algn="l">
              <a:spcBef>
                <a:spcPts val="0"/>
              </a:spcBef>
              <a:spcAft>
                <a:spcPts val="0"/>
              </a:spcAft>
              <a:buSzPts val="1800"/>
              <a:buChar char="●"/>
            </a:pPr>
            <a:r>
              <a:rPr lang="en"/>
              <a:t>Rear Range: 0.042</a:t>
            </a:r>
            <a:endParaRPr/>
          </a:p>
          <a:p>
            <a:pPr indent="-342900" lvl="0" marL="457200" rtl="0" algn="l">
              <a:spcBef>
                <a:spcPts val="0"/>
              </a:spcBef>
              <a:spcAft>
                <a:spcPts val="0"/>
              </a:spcAft>
              <a:buSzPts val="1800"/>
              <a:buChar char="●"/>
            </a:pPr>
            <a:r>
              <a:rPr lang="en"/>
              <a:t>Motion ratio graphs on next</a:t>
            </a:r>
            <a:endParaRPr/>
          </a:p>
          <a:p>
            <a:pPr indent="0" lvl="0" marL="0" rtl="0" algn="l">
              <a:spcBef>
                <a:spcPts val="500"/>
              </a:spcBef>
              <a:spcAft>
                <a:spcPts val="0"/>
              </a:spcAft>
              <a:buNone/>
            </a:pPr>
            <a:r>
              <a:t/>
            </a:r>
            <a:endParaRPr/>
          </a:p>
        </p:txBody>
      </p:sp>
      <p:pic>
        <p:nvPicPr>
          <p:cNvPr id="218" name="Google Shape;218;p29"/>
          <p:cNvPicPr preferRelativeResize="0"/>
          <p:nvPr/>
        </p:nvPicPr>
        <p:blipFill>
          <a:blip r:embed="rId4">
            <a:alphaModFix/>
          </a:blip>
          <a:stretch>
            <a:fillRect/>
          </a:stretch>
        </p:blipFill>
        <p:spPr>
          <a:xfrm>
            <a:off x="4568388" y="1200150"/>
            <a:ext cx="4256689" cy="2743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Motion Ratio Post CDR Updates</a:t>
            </a:r>
            <a:endParaRPr/>
          </a:p>
        </p:txBody>
      </p:sp>
      <p:sp>
        <p:nvSpPr>
          <p:cNvPr id="224" name="Google Shape;224;p30"/>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5" name="Google Shape;225;p30"/>
          <p:cNvPicPr preferRelativeResize="0"/>
          <p:nvPr/>
        </p:nvPicPr>
        <p:blipFill>
          <a:blip r:embed="rId3">
            <a:alphaModFix/>
          </a:blip>
          <a:stretch>
            <a:fillRect/>
          </a:stretch>
        </p:blipFill>
        <p:spPr>
          <a:xfrm>
            <a:off x="539498" y="1169050"/>
            <a:ext cx="4032833" cy="3200399"/>
          </a:xfrm>
          <a:prstGeom prst="rect">
            <a:avLst/>
          </a:prstGeom>
          <a:noFill/>
          <a:ln>
            <a:noFill/>
          </a:ln>
        </p:spPr>
      </p:pic>
      <p:pic>
        <p:nvPicPr>
          <p:cNvPr id="226" name="Google Shape;226;p30"/>
          <p:cNvPicPr preferRelativeResize="0"/>
          <p:nvPr/>
        </p:nvPicPr>
        <p:blipFill>
          <a:blip r:embed="rId4">
            <a:alphaModFix/>
          </a:blip>
          <a:stretch>
            <a:fillRect/>
          </a:stretch>
        </p:blipFill>
        <p:spPr>
          <a:xfrm>
            <a:off x="4572354" y="1169050"/>
            <a:ext cx="4032152" cy="32003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Springs</a:t>
            </a:r>
            <a:endParaRPr/>
          </a:p>
        </p:txBody>
      </p:sp>
      <p:sp>
        <p:nvSpPr>
          <p:cNvPr id="232" name="Google Shape;232;p31"/>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3" name="Google Shape;233;p31"/>
          <p:cNvSpPr txBox="1"/>
          <p:nvPr>
            <p:ph idx="1" type="body"/>
          </p:nvPr>
        </p:nvSpPr>
        <p:spPr>
          <a:xfrm>
            <a:off x="311700" y="1076200"/>
            <a:ext cx="4382700" cy="3386100"/>
          </a:xfrm>
          <a:prstGeom prst="rect">
            <a:avLst/>
          </a:prstGeom>
        </p:spPr>
        <p:txBody>
          <a:bodyPr anchorCtr="0" anchor="t" bIns="91425" lIns="91425" spcFirstLastPara="1" rIns="91425" wrap="square" tIns="91425">
            <a:noAutofit/>
          </a:bodyPr>
          <a:lstStyle/>
          <a:p>
            <a:pPr indent="-342900" lvl="0" marL="457200" rtl="0" algn="l">
              <a:spcBef>
                <a:spcPts val="500"/>
              </a:spcBef>
              <a:spcAft>
                <a:spcPts val="0"/>
              </a:spcAft>
              <a:buSzPts val="1800"/>
              <a:buChar char="●"/>
            </a:pPr>
            <a:r>
              <a:rPr lang="en"/>
              <a:t>Target Damping Ratio: 0.8</a:t>
            </a:r>
            <a:endParaRPr/>
          </a:p>
          <a:p>
            <a:pPr indent="-342900" lvl="0" marL="457200" rtl="0" algn="l">
              <a:spcBef>
                <a:spcPts val="0"/>
              </a:spcBef>
              <a:spcAft>
                <a:spcPts val="0"/>
              </a:spcAft>
              <a:buSzPts val="1800"/>
              <a:buChar char="●"/>
            </a:pPr>
            <a:r>
              <a:rPr lang="en"/>
              <a:t>Fancy bump sim calculator (thanks Nico!)</a:t>
            </a:r>
            <a:endParaRPr/>
          </a:p>
          <a:p>
            <a:pPr indent="-330200" lvl="1" marL="914400" rtl="0" algn="l">
              <a:spcBef>
                <a:spcPts val="0"/>
              </a:spcBef>
              <a:spcAft>
                <a:spcPts val="0"/>
              </a:spcAft>
              <a:buSzPts val="1600"/>
              <a:buChar char="○"/>
            </a:pPr>
            <a:r>
              <a:rPr lang="en"/>
              <a:t>Input damping coefficients (estimated from KazTech dyno graphs) and springs (guess and check existing)	</a:t>
            </a:r>
            <a:endParaRPr/>
          </a:p>
          <a:p>
            <a:pPr indent="-330200" lvl="1" marL="914400" rtl="0" algn="l">
              <a:spcBef>
                <a:spcPts val="0"/>
              </a:spcBef>
              <a:spcAft>
                <a:spcPts val="0"/>
              </a:spcAft>
              <a:buSzPts val="1600"/>
              <a:buChar char="○"/>
            </a:pPr>
            <a:r>
              <a:rPr lang="en"/>
              <a:t>Uses </a:t>
            </a:r>
            <a:r>
              <a:rPr lang="en"/>
              <a:t>calculated</a:t>
            </a:r>
            <a:r>
              <a:rPr lang="en"/>
              <a:t> COM movement to determine motion ratio</a:t>
            </a:r>
            <a:endParaRPr/>
          </a:p>
          <a:p>
            <a:pPr indent="0" lvl="0" marL="0" rtl="0" algn="l">
              <a:spcBef>
                <a:spcPts val="500"/>
              </a:spcBef>
              <a:spcAft>
                <a:spcPts val="0"/>
              </a:spcAft>
              <a:buNone/>
            </a:pPr>
            <a:r>
              <a:t/>
            </a:r>
            <a:endParaRPr/>
          </a:p>
        </p:txBody>
      </p:sp>
      <p:pic>
        <p:nvPicPr>
          <p:cNvPr id="234" name="Google Shape;234;p31" title="car.avi">
            <a:hlinkClick r:id="rId3"/>
          </p:cNvPr>
          <p:cNvPicPr preferRelativeResize="0"/>
          <p:nvPr/>
        </p:nvPicPr>
        <p:blipFill>
          <a:blip r:embed="rId4">
            <a:alphaModFix/>
          </a:blip>
          <a:stretch>
            <a:fillRect/>
          </a:stretch>
        </p:blipFill>
        <p:spPr>
          <a:xfrm>
            <a:off x="5778963" y="2560075"/>
            <a:ext cx="2536325" cy="1902225"/>
          </a:xfrm>
          <a:prstGeom prst="rect">
            <a:avLst/>
          </a:prstGeom>
          <a:noFill/>
          <a:ln>
            <a:noFill/>
          </a:ln>
        </p:spPr>
      </p:pic>
      <p:pic>
        <p:nvPicPr>
          <p:cNvPr id="235" name="Google Shape;235;p31"/>
          <p:cNvPicPr preferRelativeResize="0"/>
          <p:nvPr/>
        </p:nvPicPr>
        <p:blipFill rotWithShape="1">
          <a:blip r:embed="rId5">
            <a:alphaModFix/>
          </a:blip>
          <a:srcRect b="19337" l="0" r="0" t="19429"/>
          <a:stretch/>
        </p:blipFill>
        <p:spPr>
          <a:xfrm>
            <a:off x="5218313" y="774800"/>
            <a:ext cx="3657601" cy="16777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Springs</a:t>
            </a:r>
            <a:endParaRPr/>
          </a:p>
        </p:txBody>
      </p:sp>
      <p:sp>
        <p:nvSpPr>
          <p:cNvPr id="241" name="Google Shape;241;p32"/>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42" name="Google Shape;242;p32"/>
          <p:cNvGraphicFramePr/>
          <p:nvPr/>
        </p:nvGraphicFramePr>
        <p:xfrm>
          <a:off x="311700" y="1117975"/>
          <a:ext cx="3000000" cy="3000000"/>
        </p:xfrm>
        <a:graphic>
          <a:graphicData uri="http://schemas.openxmlformats.org/drawingml/2006/table">
            <a:tbl>
              <a:tblPr>
                <a:noFill/>
                <a:tableStyleId>{83C9AC4F-8D18-411F-9EAF-03AC89867D89}</a:tableStyleId>
              </a:tblPr>
              <a:tblGrid>
                <a:gridCol w="1269900"/>
                <a:gridCol w="5735800"/>
                <a:gridCol w="1514900"/>
              </a:tblGrid>
              <a:tr h="472900">
                <a:tc rowSpan="3">
                  <a:txBody>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Front SS</a:t>
                      </a:r>
                      <a:endParaRPr sz="1800">
                        <a:solidFill>
                          <a:schemeClr val="dk1"/>
                        </a:solidFill>
                        <a:latin typeface="Montserrat"/>
                        <a:ea typeface="Montserrat"/>
                        <a:cs typeface="Montserrat"/>
                        <a:sym typeface="Montserrat"/>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Compression Damping Coefficient (Ns/m)</a:t>
                      </a:r>
                      <a:endParaRPr sz="18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5575</a:t>
                      </a:r>
                      <a:endParaRPr sz="18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2900">
                <a:tc vMerge="1"/>
                <a:tc>
                  <a:txBody>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Tension Damping Coefficient (Ns/m)</a:t>
                      </a:r>
                      <a:endParaRPr sz="18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3236</a:t>
                      </a:r>
                      <a:endParaRPr sz="18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2900">
                <a:tc vMerge="1"/>
                <a:tc>
                  <a:txBody>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Spring (lbf/in)</a:t>
                      </a:r>
                      <a:endParaRPr b="1" sz="18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200</a:t>
                      </a:r>
                      <a:endParaRPr b="1" sz="18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2900">
                <a:tc rowSpan="3">
                  <a:txBody>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Rear SS</a:t>
                      </a:r>
                      <a:endParaRPr sz="1800">
                        <a:solidFill>
                          <a:schemeClr val="dk1"/>
                        </a:solidFill>
                        <a:latin typeface="Montserrat"/>
                        <a:ea typeface="Montserrat"/>
                        <a:cs typeface="Montserrat"/>
                        <a:sym typeface="Montserrat"/>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Compression Damping Coefficient (Ns/m)</a:t>
                      </a:r>
                      <a:endParaRPr sz="18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5575</a:t>
                      </a:r>
                      <a:endParaRPr sz="18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2900">
                <a:tc vMerge="1"/>
                <a:tc>
                  <a:txBody>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Tension Damping Coefficient (Ns/m)</a:t>
                      </a:r>
                      <a:endParaRPr sz="18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3236</a:t>
                      </a:r>
                      <a:endParaRPr sz="18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2900">
                <a:tc vMerge="1"/>
                <a:tc>
                  <a:txBody>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Spring (lbf/in)</a:t>
                      </a:r>
                      <a:endParaRPr b="1" sz="18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300</a:t>
                      </a:r>
                      <a:endParaRPr b="1" sz="18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2900">
                <a:tc>
                  <a:txBody>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Overall</a:t>
                      </a:r>
                      <a:endParaRPr b="1" sz="1800">
                        <a:solidFill>
                          <a:schemeClr val="dk1"/>
                        </a:solidFill>
                        <a:latin typeface="Montserrat"/>
                        <a:ea typeface="Montserrat"/>
                        <a:cs typeface="Montserrat"/>
                        <a:sym typeface="Montserrat"/>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Damping Ratio</a:t>
                      </a:r>
                      <a:endParaRPr b="1" sz="18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0.7985</a:t>
                      </a:r>
                      <a:endParaRPr b="1" sz="18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248" name="Google Shape;248;p33"/>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idx="1" type="body"/>
          </p:nvPr>
        </p:nvSpPr>
        <p:spPr>
          <a:xfrm>
            <a:off x="311700" y="1076199"/>
            <a:ext cx="8520600" cy="3546900"/>
          </a:xfrm>
          <a:prstGeom prst="rect">
            <a:avLst/>
          </a:prstGeom>
        </p:spPr>
        <p:txBody>
          <a:bodyPr anchorCtr="0" anchor="t" bIns="91425" lIns="91425" spcFirstLastPara="1" rIns="91425" wrap="square" tIns="91425">
            <a:noAutofit/>
          </a:bodyPr>
          <a:lstStyle/>
          <a:p>
            <a:pPr indent="-342900" lvl="0" marL="457200" rtl="0" algn="l">
              <a:spcBef>
                <a:spcPts val="500"/>
              </a:spcBef>
              <a:spcAft>
                <a:spcPts val="0"/>
              </a:spcAft>
              <a:buSzPts val="1800"/>
              <a:buChar char="●"/>
            </a:pPr>
            <a:r>
              <a:rPr lang="en"/>
              <a:t>FOS Target: 2.5 - 3</a:t>
            </a:r>
            <a:endParaRPr/>
          </a:p>
          <a:p>
            <a:pPr indent="-330200" lvl="1" marL="914400" rtl="0" algn="l">
              <a:spcBef>
                <a:spcPts val="0"/>
              </a:spcBef>
              <a:spcAft>
                <a:spcPts val="0"/>
              </a:spcAft>
              <a:buSzPts val="1600"/>
              <a:buChar char="○"/>
            </a:pPr>
            <a:r>
              <a:rPr lang="en"/>
              <a:t>Yield Strength: 40,000 psi</a:t>
            </a:r>
            <a:endParaRPr/>
          </a:p>
          <a:p>
            <a:pPr indent="-330200" lvl="1" marL="914400" rtl="0" algn="l">
              <a:spcBef>
                <a:spcPts val="0"/>
              </a:spcBef>
              <a:spcAft>
                <a:spcPts val="0"/>
              </a:spcAft>
              <a:buSzPts val="1600"/>
              <a:buChar char="○"/>
            </a:pPr>
            <a:r>
              <a:rPr lang="en"/>
              <a:t>Target stress: 13,333 to 16,000 psi</a:t>
            </a:r>
            <a:endParaRPr/>
          </a:p>
          <a:p>
            <a:pPr indent="-342900" lvl="0" marL="457200" rtl="0" algn="l">
              <a:spcBef>
                <a:spcPts val="0"/>
              </a:spcBef>
              <a:spcAft>
                <a:spcPts val="0"/>
              </a:spcAft>
              <a:buSzPts val="1800"/>
              <a:buChar char="●"/>
            </a:pPr>
            <a:r>
              <a:rPr lang="en"/>
              <a:t>Fatigue Strength: 14,000 psi</a:t>
            </a:r>
            <a:endParaRPr/>
          </a:p>
          <a:p>
            <a:pPr indent="-330200" lvl="1" marL="914400" rtl="0" algn="l">
              <a:spcBef>
                <a:spcPts val="0"/>
              </a:spcBef>
              <a:spcAft>
                <a:spcPts val="0"/>
              </a:spcAft>
              <a:buSzPts val="1600"/>
              <a:buChar char="○"/>
            </a:pPr>
            <a:r>
              <a:rPr lang="en"/>
              <a:t>Want to stay under or near it</a:t>
            </a:r>
            <a:endParaRPr/>
          </a:p>
          <a:p>
            <a:pPr indent="0" lvl="0" marL="0" rtl="0" algn="l">
              <a:spcBef>
                <a:spcPts val="500"/>
              </a:spcBef>
              <a:spcAft>
                <a:spcPts val="0"/>
              </a:spcAft>
              <a:buNone/>
            </a:pPr>
            <a:r>
              <a:t/>
            </a:r>
            <a:endParaRPr/>
          </a:p>
          <a:p>
            <a:pPr indent="0" lvl="0" marL="0" rtl="0" algn="l">
              <a:spcBef>
                <a:spcPts val="500"/>
              </a:spcBef>
              <a:spcAft>
                <a:spcPts val="0"/>
              </a:spcAft>
              <a:buNone/>
            </a:pPr>
            <a:r>
              <a:t/>
            </a:r>
            <a:endParaRPr/>
          </a:p>
          <a:p>
            <a:pPr indent="0" lvl="0" marL="0" rtl="0" algn="l">
              <a:spcBef>
                <a:spcPts val="500"/>
              </a:spcBef>
              <a:spcAft>
                <a:spcPts val="0"/>
              </a:spcAft>
              <a:buNone/>
            </a:pPr>
            <a:r>
              <a:t/>
            </a:r>
            <a:endParaRPr/>
          </a:p>
        </p:txBody>
      </p:sp>
      <p:sp>
        <p:nvSpPr>
          <p:cNvPr id="254" name="Google Shape;254;p34"/>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FACTOR OF SAFETY</a:t>
            </a:r>
            <a:endParaRPr/>
          </a:p>
        </p:txBody>
      </p:sp>
      <p:sp>
        <p:nvSpPr>
          <p:cNvPr id="255" name="Google Shape;255;p34"/>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Stress Analysis</a:t>
            </a:r>
            <a:endParaRPr/>
          </a:p>
        </p:txBody>
      </p:sp>
      <p:sp>
        <p:nvSpPr>
          <p:cNvPr id="261" name="Google Shape;261;p35"/>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2" name="Google Shape;262;p35"/>
          <p:cNvSpPr txBox="1"/>
          <p:nvPr>
            <p:ph idx="1" type="body"/>
          </p:nvPr>
        </p:nvSpPr>
        <p:spPr>
          <a:xfrm>
            <a:off x="311700" y="1076188"/>
            <a:ext cx="8520600" cy="33861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Char char="●"/>
            </a:pPr>
            <a:r>
              <a:rPr lang="en"/>
              <a:t>Hand calcs and FEA pending for bellcranks and for tabs</a:t>
            </a:r>
            <a:endParaRPr/>
          </a:p>
          <a:p>
            <a:pPr indent="-342900" lvl="0" marL="457200" rtl="0" algn="l">
              <a:spcBef>
                <a:spcPts val="0"/>
              </a:spcBef>
              <a:spcAft>
                <a:spcPts val="0"/>
              </a:spcAft>
              <a:buSzPts val="1800"/>
              <a:buChar char="●"/>
            </a:pPr>
            <a:r>
              <a:rPr lang="en"/>
              <a:t>Tabs</a:t>
            </a:r>
            <a:endParaRPr/>
          </a:p>
          <a:p>
            <a:pPr indent="-330200" lvl="1" marL="914400" rtl="0" algn="l">
              <a:spcBef>
                <a:spcPts val="0"/>
              </a:spcBef>
              <a:spcAft>
                <a:spcPts val="0"/>
              </a:spcAft>
              <a:buSzPts val="1600"/>
              <a:buChar char="○"/>
            </a:pPr>
            <a:r>
              <a:rPr lang="en"/>
              <a:t>Use tab spreadsheet for all hand calcs</a:t>
            </a:r>
            <a:endParaRPr/>
          </a:p>
          <a:p>
            <a:pPr indent="-330200" lvl="1" marL="914400" rtl="0" algn="l">
              <a:spcBef>
                <a:spcPts val="0"/>
              </a:spcBef>
              <a:spcAft>
                <a:spcPts val="0"/>
              </a:spcAft>
              <a:buSzPts val="1600"/>
              <a:buChar char="○"/>
            </a:pPr>
            <a:r>
              <a:rPr lang="en"/>
              <a:t>FEA in solidworks </a:t>
            </a:r>
            <a:endParaRPr/>
          </a:p>
          <a:p>
            <a:pPr indent="-317500" lvl="2" marL="1371600" rtl="0" algn="l">
              <a:spcBef>
                <a:spcPts val="0"/>
              </a:spcBef>
              <a:spcAft>
                <a:spcPts val="0"/>
              </a:spcAft>
              <a:buSzPts val="1400"/>
              <a:buChar char="■"/>
            </a:pPr>
            <a:r>
              <a:rPr lang="en"/>
              <a:t>Butterfly tabs</a:t>
            </a:r>
            <a:endParaRPr/>
          </a:p>
          <a:p>
            <a:pPr indent="-317500" lvl="2" marL="1371600" rtl="0" algn="l">
              <a:spcBef>
                <a:spcPts val="0"/>
              </a:spcBef>
              <a:spcAft>
                <a:spcPts val="0"/>
              </a:spcAft>
              <a:buSzPts val="1400"/>
              <a:buChar char="■"/>
            </a:pPr>
            <a:r>
              <a:rPr lang="en"/>
              <a:t>Rear long tabs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Bellcranks Analysis</a:t>
            </a:r>
            <a:endParaRPr/>
          </a:p>
        </p:txBody>
      </p:sp>
      <p:sp>
        <p:nvSpPr>
          <p:cNvPr id="268" name="Google Shape;268;p36"/>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9" name="Google Shape;269;p36"/>
          <p:cNvSpPr txBox="1"/>
          <p:nvPr>
            <p:ph idx="1" type="body"/>
          </p:nvPr>
        </p:nvSpPr>
        <p:spPr>
          <a:xfrm>
            <a:off x="311700" y="1076200"/>
            <a:ext cx="4044000" cy="3386100"/>
          </a:xfrm>
          <a:prstGeom prst="rect">
            <a:avLst/>
          </a:prstGeom>
        </p:spPr>
        <p:txBody>
          <a:bodyPr anchorCtr="0" anchor="t" bIns="91425" lIns="91425" spcFirstLastPara="1" rIns="91425" wrap="square" tIns="91425">
            <a:noAutofit/>
          </a:bodyPr>
          <a:lstStyle/>
          <a:p>
            <a:pPr indent="-342900" lvl="0" marL="457200" rtl="0" algn="l">
              <a:spcBef>
                <a:spcPts val="500"/>
              </a:spcBef>
              <a:spcAft>
                <a:spcPts val="0"/>
              </a:spcAft>
              <a:buSzPts val="1800"/>
              <a:buChar char="●"/>
            </a:pPr>
            <a:r>
              <a:rPr lang="en"/>
              <a:t>Model</a:t>
            </a:r>
            <a:endParaRPr/>
          </a:p>
          <a:p>
            <a:pPr indent="-330200" lvl="1" marL="914400" rtl="0" algn="l">
              <a:spcBef>
                <a:spcPts val="0"/>
              </a:spcBef>
              <a:spcAft>
                <a:spcPts val="0"/>
              </a:spcAft>
              <a:buSzPts val="1600"/>
              <a:buChar char="○"/>
            </a:pPr>
            <a:r>
              <a:rPr lang="en"/>
              <a:t>Made assembly of bellcranks halves put together</a:t>
            </a:r>
            <a:endParaRPr/>
          </a:p>
          <a:p>
            <a:pPr indent="-330200" lvl="1" marL="914400" rtl="0" algn="l">
              <a:spcBef>
                <a:spcPts val="0"/>
              </a:spcBef>
              <a:spcAft>
                <a:spcPts val="0"/>
              </a:spcAft>
              <a:buSzPts val="1600"/>
              <a:buChar char="○"/>
            </a:pPr>
            <a:r>
              <a:rPr lang="en"/>
              <a:t>Added dummy pins to represent bolts in their respective holes</a:t>
            </a:r>
            <a:endParaRPr/>
          </a:p>
          <a:p>
            <a:pPr indent="-330200" lvl="1" marL="914400" rtl="0" algn="l">
              <a:spcBef>
                <a:spcPts val="0"/>
              </a:spcBef>
              <a:spcAft>
                <a:spcPts val="0"/>
              </a:spcAft>
              <a:buSzPts val="1600"/>
              <a:buChar char="○"/>
            </a:pPr>
            <a:r>
              <a:rPr lang="en"/>
              <a:t>Did not include dummy pin for bellcrank tab pickup point</a:t>
            </a:r>
            <a:endParaRPr/>
          </a:p>
          <a:p>
            <a:pPr indent="-342900" lvl="0" marL="457200" rtl="0" algn="l">
              <a:spcBef>
                <a:spcPts val="0"/>
              </a:spcBef>
              <a:spcAft>
                <a:spcPts val="0"/>
              </a:spcAft>
              <a:buSzPts val="1800"/>
              <a:buChar char="●"/>
            </a:pPr>
            <a:r>
              <a:rPr lang="en"/>
              <a:t>Material: </a:t>
            </a:r>
            <a:r>
              <a:rPr lang="en"/>
              <a:t>Aluminum 6061 T6</a:t>
            </a:r>
            <a:endParaRPr/>
          </a:p>
          <a:p>
            <a:pPr indent="0" lvl="0" marL="0" rtl="0" algn="l">
              <a:spcBef>
                <a:spcPts val="500"/>
              </a:spcBef>
              <a:spcAft>
                <a:spcPts val="0"/>
              </a:spcAft>
              <a:buNone/>
            </a:pPr>
            <a:r>
              <a:t/>
            </a:r>
            <a:endParaRPr/>
          </a:p>
        </p:txBody>
      </p:sp>
      <p:pic>
        <p:nvPicPr>
          <p:cNvPr id="270" name="Google Shape;270;p36"/>
          <p:cNvPicPr preferRelativeResize="0"/>
          <p:nvPr/>
        </p:nvPicPr>
        <p:blipFill>
          <a:blip r:embed="rId3">
            <a:alphaModFix/>
          </a:blip>
          <a:stretch>
            <a:fillRect/>
          </a:stretch>
        </p:blipFill>
        <p:spPr>
          <a:xfrm>
            <a:off x="4546877" y="1229025"/>
            <a:ext cx="4261749" cy="3080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7"/>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Bellcranks Analysis</a:t>
            </a:r>
            <a:endParaRPr/>
          </a:p>
        </p:txBody>
      </p:sp>
      <p:sp>
        <p:nvSpPr>
          <p:cNvPr id="276" name="Google Shape;276;p37"/>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7" name="Google Shape;277;p37"/>
          <p:cNvSpPr txBox="1"/>
          <p:nvPr>
            <p:ph idx="1" type="body"/>
          </p:nvPr>
        </p:nvSpPr>
        <p:spPr>
          <a:xfrm>
            <a:off x="311700" y="1076200"/>
            <a:ext cx="6033900" cy="33861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Char char="●"/>
            </a:pPr>
            <a:r>
              <a:rPr lang="en"/>
              <a:t>Connections</a:t>
            </a:r>
            <a:endParaRPr/>
          </a:p>
          <a:p>
            <a:pPr indent="-330200" lvl="1" marL="914400" rtl="0" algn="l">
              <a:spcBef>
                <a:spcPts val="0"/>
              </a:spcBef>
              <a:spcAft>
                <a:spcPts val="0"/>
              </a:spcAft>
              <a:buSzPts val="1600"/>
              <a:buChar char="○"/>
            </a:pPr>
            <a:r>
              <a:rPr lang="en"/>
              <a:t>Treat bellcrank halves as bonded</a:t>
            </a:r>
            <a:endParaRPr/>
          </a:p>
          <a:p>
            <a:pPr indent="-330200" lvl="1" marL="914400" rtl="0" algn="l">
              <a:spcBef>
                <a:spcPts val="0"/>
              </a:spcBef>
              <a:spcAft>
                <a:spcPts val="0"/>
              </a:spcAft>
              <a:buSzPts val="1600"/>
              <a:buChar char="○"/>
            </a:pPr>
            <a:r>
              <a:rPr lang="en"/>
              <a:t>Pins contacts are frictionless</a:t>
            </a:r>
            <a:endParaRPr/>
          </a:p>
          <a:p>
            <a:pPr indent="-342900" lvl="0" marL="457200" rtl="0" algn="l">
              <a:spcBef>
                <a:spcPts val="0"/>
              </a:spcBef>
              <a:spcAft>
                <a:spcPts val="0"/>
              </a:spcAft>
              <a:buSzPts val="1800"/>
              <a:buChar char="●"/>
            </a:pPr>
            <a:r>
              <a:rPr lang="en"/>
              <a:t>Supports</a:t>
            </a:r>
            <a:endParaRPr/>
          </a:p>
          <a:p>
            <a:pPr indent="-330200" lvl="1" marL="914400" rtl="0" algn="l">
              <a:spcBef>
                <a:spcPts val="0"/>
              </a:spcBef>
              <a:spcAft>
                <a:spcPts val="0"/>
              </a:spcAft>
              <a:buSzPts val="1600"/>
              <a:buChar char="○"/>
            </a:pPr>
            <a:r>
              <a:rPr lang="en"/>
              <a:t>Radially constrained at bellcrank pickup point</a:t>
            </a:r>
            <a:endParaRPr/>
          </a:p>
          <a:p>
            <a:pPr indent="-330200" lvl="1" marL="914400" rtl="0" algn="l">
              <a:spcBef>
                <a:spcPts val="0"/>
              </a:spcBef>
              <a:spcAft>
                <a:spcPts val="0"/>
              </a:spcAft>
              <a:buSzPts val="1600"/>
              <a:buChar char="○"/>
            </a:pPr>
            <a:r>
              <a:rPr lang="en"/>
              <a:t>Remote displacement on outer face</a:t>
            </a:r>
            <a:endParaRPr/>
          </a:p>
          <a:p>
            <a:pPr indent="-330200" lvl="1" marL="914400" rtl="0" algn="l">
              <a:spcBef>
                <a:spcPts val="0"/>
              </a:spcBef>
              <a:spcAft>
                <a:spcPts val="0"/>
              </a:spcAft>
              <a:buSzPts val="1600"/>
              <a:buChar char="○"/>
            </a:pPr>
            <a:r>
              <a:rPr lang="en"/>
              <a:t>Fixed support at damper pickup point</a:t>
            </a:r>
            <a:endParaRPr/>
          </a:p>
          <a:p>
            <a:pPr indent="-330200" lvl="1" marL="914400" rtl="0" algn="l">
              <a:spcBef>
                <a:spcPts val="0"/>
              </a:spcBef>
              <a:spcAft>
                <a:spcPts val="0"/>
              </a:spcAft>
              <a:buSzPts val="1600"/>
              <a:buChar char="○"/>
            </a:pPr>
            <a:r>
              <a:rPr lang="en"/>
              <a:t>Tried to fix the pin at the damper pickup point but ansys said no</a:t>
            </a:r>
            <a:endParaRPr/>
          </a:p>
        </p:txBody>
      </p:sp>
      <p:pic>
        <p:nvPicPr>
          <p:cNvPr id="278" name="Google Shape;278;p37"/>
          <p:cNvPicPr preferRelativeResize="0"/>
          <p:nvPr/>
        </p:nvPicPr>
        <p:blipFill rotWithShape="1">
          <a:blip r:embed="rId3">
            <a:alphaModFix/>
          </a:blip>
          <a:srcRect b="8112" l="64017" r="2388" t="43881"/>
          <a:stretch/>
        </p:blipFill>
        <p:spPr>
          <a:xfrm>
            <a:off x="6345550" y="563075"/>
            <a:ext cx="1292000" cy="1828800"/>
          </a:xfrm>
          <a:prstGeom prst="rect">
            <a:avLst/>
          </a:prstGeom>
          <a:noFill/>
          <a:ln>
            <a:noFill/>
          </a:ln>
        </p:spPr>
      </p:pic>
      <p:pic>
        <p:nvPicPr>
          <p:cNvPr id="279" name="Google Shape;279;p37"/>
          <p:cNvPicPr preferRelativeResize="0"/>
          <p:nvPr/>
        </p:nvPicPr>
        <p:blipFill>
          <a:blip r:embed="rId4">
            <a:alphaModFix/>
          </a:blip>
          <a:stretch>
            <a:fillRect/>
          </a:stretch>
        </p:blipFill>
        <p:spPr>
          <a:xfrm>
            <a:off x="7637538" y="563075"/>
            <a:ext cx="1292019" cy="1828800"/>
          </a:xfrm>
          <a:prstGeom prst="rect">
            <a:avLst/>
          </a:prstGeom>
          <a:noFill/>
          <a:ln>
            <a:noFill/>
          </a:ln>
        </p:spPr>
      </p:pic>
      <p:pic>
        <p:nvPicPr>
          <p:cNvPr id="280" name="Google Shape;280;p37"/>
          <p:cNvPicPr preferRelativeResize="0"/>
          <p:nvPr/>
        </p:nvPicPr>
        <p:blipFill>
          <a:blip r:embed="rId5">
            <a:alphaModFix/>
          </a:blip>
          <a:stretch>
            <a:fillRect/>
          </a:stretch>
        </p:blipFill>
        <p:spPr>
          <a:xfrm>
            <a:off x="6345538" y="2391863"/>
            <a:ext cx="2578608" cy="207460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1"/>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5" name="Google Shape;75;p11"/>
          <p:cNvSpPr txBox="1"/>
          <p:nvPr>
            <p:ph idx="1" type="body"/>
          </p:nvPr>
        </p:nvSpPr>
        <p:spPr>
          <a:xfrm>
            <a:off x="311700" y="1076188"/>
            <a:ext cx="8520600" cy="33861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Char char="●"/>
            </a:pPr>
            <a:r>
              <a:rPr lang="en"/>
              <a:t>Design Goals/Criteria Recap</a:t>
            </a:r>
            <a:endParaRPr/>
          </a:p>
          <a:p>
            <a:pPr indent="-342900" lvl="0" marL="457200" rtl="0" algn="l">
              <a:spcBef>
                <a:spcPts val="0"/>
              </a:spcBef>
              <a:spcAft>
                <a:spcPts val="0"/>
              </a:spcAft>
              <a:buSzPts val="1800"/>
              <a:buChar char="●"/>
            </a:pPr>
            <a:r>
              <a:rPr lang="en"/>
              <a:t>Rules Requirements</a:t>
            </a:r>
            <a:endParaRPr/>
          </a:p>
          <a:p>
            <a:pPr indent="-342900" lvl="0" marL="457200" rtl="0" algn="l">
              <a:spcBef>
                <a:spcPts val="0"/>
              </a:spcBef>
              <a:spcAft>
                <a:spcPts val="0"/>
              </a:spcAft>
              <a:buSzPts val="1800"/>
              <a:buChar char="●"/>
            </a:pPr>
            <a:r>
              <a:rPr lang="en"/>
              <a:t>Schedule Status Update</a:t>
            </a:r>
            <a:endParaRPr/>
          </a:p>
          <a:p>
            <a:pPr indent="-342900" lvl="0" marL="457200" rtl="0" algn="l">
              <a:spcBef>
                <a:spcPts val="0"/>
              </a:spcBef>
              <a:spcAft>
                <a:spcPts val="0"/>
              </a:spcAft>
              <a:buSzPts val="1800"/>
              <a:buChar char="●"/>
            </a:pPr>
            <a:r>
              <a:rPr lang="en"/>
              <a:t>Design Overview</a:t>
            </a:r>
            <a:endParaRPr/>
          </a:p>
          <a:p>
            <a:pPr indent="-342900" lvl="0" marL="457200" rtl="0" algn="l">
              <a:spcBef>
                <a:spcPts val="0"/>
              </a:spcBef>
              <a:spcAft>
                <a:spcPts val="0"/>
              </a:spcAft>
              <a:buSzPts val="1800"/>
              <a:buChar char="●"/>
            </a:pPr>
            <a:r>
              <a:rPr lang="en"/>
              <a:t>Analysis</a:t>
            </a:r>
            <a:endParaRPr/>
          </a:p>
          <a:p>
            <a:pPr indent="-342900" lvl="0" marL="457200" rtl="0" algn="l">
              <a:spcBef>
                <a:spcPts val="0"/>
              </a:spcBef>
              <a:spcAft>
                <a:spcPts val="0"/>
              </a:spcAft>
              <a:buSzPts val="1800"/>
              <a:buChar char="●"/>
            </a:pPr>
            <a:r>
              <a:rPr lang="en"/>
              <a:t>Jigging</a:t>
            </a:r>
            <a:endParaRPr/>
          </a:p>
          <a:p>
            <a:pPr indent="-342900" lvl="0" marL="457200" rtl="0" algn="l">
              <a:spcBef>
                <a:spcPts val="0"/>
              </a:spcBef>
              <a:spcAft>
                <a:spcPts val="0"/>
              </a:spcAft>
              <a:buSzPts val="1800"/>
              <a:buChar char="●"/>
            </a:pPr>
            <a:r>
              <a:rPr lang="en"/>
              <a:t>Manufacturing &amp; Assembly</a:t>
            </a:r>
            <a:endParaRPr/>
          </a:p>
          <a:p>
            <a:pPr indent="-342900" lvl="0" marL="457200" rtl="0" algn="l">
              <a:spcBef>
                <a:spcPts val="0"/>
              </a:spcBef>
              <a:spcAft>
                <a:spcPts val="0"/>
              </a:spcAft>
              <a:buSzPts val="1800"/>
              <a:buChar char="●"/>
            </a:pPr>
            <a:r>
              <a:rPr lang="en"/>
              <a:t>Validation </a:t>
            </a:r>
            <a:endParaRPr/>
          </a:p>
          <a:p>
            <a:pPr indent="-342900" lvl="0" marL="457200" rtl="0" algn="l">
              <a:spcBef>
                <a:spcPts val="0"/>
              </a:spcBef>
              <a:spcAft>
                <a:spcPts val="0"/>
              </a:spcAft>
              <a:buSzPts val="1800"/>
              <a:buChar char="●"/>
            </a:pPr>
            <a:r>
              <a:rPr lang="en"/>
              <a:t>Manufacturing Timeline</a:t>
            </a:r>
            <a:endParaRPr/>
          </a:p>
          <a:p>
            <a:pPr indent="-342900" lvl="0" marL="457200" rtl="0" algn="l">
              <a:spcBef>
                <a:spcPts val="0"/>
              </a:spcBef>
              <a:spcAft>
                <a:spcPts val="0"/>
              </a:spcAft>
              <a:buSzPts val="1800"/>
              <a:buChar char="●"/>
            </a:pPr>
            <a:r>
              <a:rPr lang="en"/>
              <a:t>Documentation</a:t>
            </a:r>
            <a:endParaRPr/>
          </a:p>
        </p:txBody>
      </p:sp>
      <p:sp>
        <p:nvSpPr>
          <p:cNvPr id="76" name="Google Shape;76;p11"/>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200"/>
              <a:t>‹#›</a:t>
            </a:fld>
            <a:endParaRPr sz="1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Bellcranks Analysis</a:t>
            </a:r>
            <a:endParaRPr/>
          </a:p>
        </p:txBody>
      </p:sp>
      <p:sp>
        <p:nvSpPr>
          <p:cNvPr id="286" name="Google Shape;286;p38"/>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7" name="Google Shape;287;p38"/>
          <p:cNvSpPr txBox="1"/>
          <p:nvPr>
            <p:ph idx="1" type="body"/>
          </p:nvPr>
        </p:nvSpPr>
        <p:spPr>
          <a:xfrm>
            <a:off x="311700" y="1076200"/>
            <a:ext cx="4708800" cy="33861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Char char="●"/>
            </a:pPr>
            <a:r>
              <a:rPr lang="en"/>
              <a:t>Loads</a:t>
            </a:r>
            <a:endParaRPr/>
          </a:p>
          <a:p>
            <a:pPr indent="-330200" lvl="1" marL="914400" rtl="0" algn="l">
              <a:spcBef>
                <a:spcPts val="0"/>
              </a:spcBef>
              <a:spcAft>
                <a:spcPts val="0"/>
              </a:spcAft>
              <a:buSzPts val="1600"/>
              <a:buChar char="○"/>
            </a:pPr>
            <a:r>
              <a:rPr lang="en"/>
              <a:t>Use pushrod and ARB loads on their respective pickup points and angles</a:t>
            </a:r>
            <a:endParaRPr/>
          </a:p>
          <a:p>
            <a:pPr indent="-342900" lvl="0" marL="457200" rtl="0" algn="l">
              <a:spcBef>
                <a:spcPts val="0"/>
              </a:spcBef>
              <a:spcAft>
                <a:spcPts val="0"/>
              </a:spcAft>
              <a:buSzPts val="1800"/>
              <a:buChar char="●"/>
            </a:pPr>
            <a:r>
              <a:rPr lang="en"/>
              <a:t>Will present analysis results in an addendum</a:t>
            </a:r>
            <a:endParaRPr/>
          </a:p>
        </p:txBody>
      </p:sp>
      <p:pic>
        <p:nvPicPr>
          <p:cNvPr id="288" name="Google Shape;288;p38"/>
          <p:cNvPicPr preferRelativeResize="0"/>
          <p:nvPr/>
        </p:nvPicPr>
        <p:blipFill>
          <a:blip r:embed="rId3">
            <a:alphaModFix/>
          </a:blip>
          <a:stretch>
            <a:fillRect/>
          </a:stretch>
        </p:blipFill>
        <p:spPr>
          <a:xfrm>
            <a:off x="5172900" y="927200"/>
            <a:ext cx="3818700" cy="35168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9"/>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 Results</a:t>
            </a:r>
            <a:endParaRPr/>
          </a:p>
        </p:txBody>
      </p:sp>
      <p:sp>
        <p:nvSpPr>
          <p:cNvPr id="294" name="Google Shape;294;p39"/>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5" name="Google Shape;295;p39"/>
          <p:cNvSpPr txBox="1"/>
          <p:nvPr>
            <p:ph idx="1" type="body"/>
          </p:nvPr>
        </p:nvSpPr>
        <p:spPr>
          <a:xfrm>
            <a:off x="311700" y="1076188"/>
            <a:ext cx="8520600" cy="33861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Char char="●"/>
            </a:pPr>
            <a:r>
              <a:rPr lang="en"/>
              <a:t>Results for tabs and bellcranks can be found summarized </a:t>
            </a:r>
            <a:r>
              <a:rPr lang="en" u="sng">
                <a:solidFill>
                  <a:schemeClr val="hlink"/>
                </a:solidFill>
                <a:hlinkClick r:id="rId3"/>
              </a:rPr>
              <a:t>here</a:t>
            </a:r>
            <a:endParaRPr/>
          </a:p>
          <a:p>
            <a:pPr indent="-342900" lvl="0" marL="457200" rtl="0" algn="l">
              <a:spcBef>
                <a:spcPts val="0"/>
              </a:spcBef>
              <a:spcAft>
                <a:spcPts val="0"/>
              </a:spcAft>
              <a:buSzPts val="1800"/>
              <a:buChar char="●"/>
            </a:pPr>
            <a:r>
              <a:rPr lang="en"/>
              <a:t>Analysis files and tab </a:t>
            </a:r>
            <a:r>
              <a:rPr lang="en"/>
              <a:t>calculator</a:t>
            </a:r>
            <a:r>
              <a:rPr lang="en"/>
              <a:t> spreadsheets can be found </a:t>
            </a:r>
            <a:r>
              <a:rPr lang="en" u="sng">
                <a:solidFill>
                  <a:schemeClr val="hlink"/>
                </a:solidFill>
                <a:hlinkClick r:id="rId4"/>
              </a:rPr>
              <a:t>here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MANUFACTURING</a:t>
            </a:r>
            <a:br>
              <a:rPr lang="en"/>
            </a:br>
            <a:r>
              <a:rPr lang="en"/>
              <a:t>&amp;</a:t>
            </a:r>
            <a:br>
              <a:rPr lang="en"/>
            </a:br>
            <a:r>
              <a:rPr lang="en"/>
              <a:t>ASSEMBLY</a:t>
            </a:r>
            <a:endParaRPr/>
          </a:p>
        </p:txBody>
      </p:sp>
      <p:sp>
        <p:nvSpPr>
          <p:cNvPr id="301" name="Google Shape;301;p40"/>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1"/>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MANUFACTURING</a:t>
            </a:r>
            <a:endParaRPr/>
          </a:p>
        </p:txBody>
      </p:sp>
      <p:sp>
        <p:nvSpPr>
          <p:cNvPr id="307" name="Google Shape;307;p41"/>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08" name="Google Shape;308;p41"/>
          <p:cNvGraphicFramePr/>
          <p:nvPr/>
        </p:nvGraphicFramePr>
        <p:xfrm>
          <a:off x="312000" y="1126375"/>
          <a:ext cx="3000000" cy="3000000"/>
        </p:xfrm>
        <a:graphic>
          <a:graphicData uri="http://schemas.openxmlformats.org/drawingml/2006/table">
            <a:tbl>
              <a:tblPr>
                <a:noFill/>
                <a:tableStyleId>{66DBA88E-23D2-4C84-A418-62A43B26DCDF}</a:tableStyleId>
              </a:tblPr>
              <a:tblGrid>
                <a:gridCol w="2130000"/>
                <a:gridCol w="2130000"/>
                <a:gridCol w="2130000"/>
                <a:gridCol w="2130000"/>
              </a:tblGrid>
              <a:tr h="381000">
                <a:tc>
                  <a:txBody>
                    <a:bodyPr/>
                    <a:lstStyle/>
                    <a:p>
                      <a:pPr indent="0" lvl="0" marL="0" rtl="0" algn="l">
                        <a:spcBef>
                          <a:spcPts val="0"/>
                        </a:spcBef>
                        <a:spcAft>
                          <a:spcPts val="0"/>
                        </a:spcAft>
                        <a:buNone/>
                      </a:pPr>
                      <a:r>
                        <a:rPr b="1" lang="en">
                          <a:latin typeface="Montserrat"/>
                          <a:ea typeface="Montserrat"/>
                          <a:cs typeface="Montserrat"/>
                          <a:sym typeface="Montserrat"/>
                        </a:rPr>
                        <a:t>Name of Part</a:t>
                      </a:r>
                      <a:endParaRPr b="1">
                        <a:latin typeface="Montserrat"/>
                        <a:ea typeface="Montserrat"/>
                        <a:cs typeface="Montserrat"/>
                        <a:sym typeface="Montserrat"/>
                      </a:endParaRPr>
                    </a:p>
                  </a:txBody>
                  <a:tcPr marT="91425" marB="91425" marR="91425" marL="91425" anchor="ctr"/>
                </a:tc>
                <a:tc>
                  <a:txBody>
                    <a:bodyPr/>
                    <a:lstStyle/>
                    <a:p>
                      <a:pPr indent="0" lvl="0" marL="0" rtl="0" algn="l">
                        <a:spcBef>
                          <a:spcPts val="0"/>
                        </a:spcBef>
                        <a:spcAft>
                          <a:spcPts val="0"/>
                        </a:spcAft>
                        <a:buNone/>
                      </a:pPr>
                      <a:r>
                        <a:rPr b="1" lang="en">
                          <a:latin typeface="Montserrat"/>
                          <a:ea typeface="Montserrat"/>
                          <a:cs typeface="Montserrat"/>
                          <a:sym typeface="Montserrat"/>
                        </a:rPr>
                        <a:t>Mfg Method(s)</a:t>
                      </a:r>
                      <a:endParaRPr b="1">
                        <a:latin typeface="Montserrat"/>
                        <a:ea typeface="Montserrat"/>
                        <a:cs typeface="Montserrat"/>
                        <a:sym typeface="Montserrat"/>
                      </a:endParaRPr>
                    </a:p>
                  </a:txBody>
                  <a:tcPr marT="91425" marB="91425" marR="91425" marL="91425" anchor="ctr"/>
                </a:tc>
                <a:tc>
                  <a:txBody>
                    <a:bodyPr/>
                    <a:lstStyle/>
                    <a:p>
                      <a:pPr indent="0" lvl="0" marL="0" rtl="0" algn="l">
                        <a:spcBef>
                          <a:spcPts val="0"/>
                        </a:spcBef>
                        <a:spcAft>
                          <a:spcPts val="0"/>
                        </a:spcAft>
                        <a:buNone/>
                      </a:pPr>
                      <a:r>
                        <a:rPr b="1" lang="en">
                          <a:latin typeface="Montserrat"/>
                          <a:ea typeface="Montserrat"/>
                          <a:cs typeface="Montserrat"/>
                          <a:sym typeface="Montserrat"/>
                        </a:rPr>
                        <a:t>Location(s)</a:t>
                      </a:r>
                      <a:endParaRPr b="1">
                        <a:latin typeface="Montserrat"/>
                        <a:ea typeface="Montserrat"/>
                        <a:cs typeface="Montserrat"/>
                        <a:sym typeface="Montserrat"/>
                      </a:endParaRPr>
                    </a:p>
                  </a:txBody>
                  <a:tcPr marT="91425" marB="91425" marR="91425" marL="91425" anchor="ctr"/>
                </a:tc>
                <a:tc>
                  <a:txBody>
                    <a:bodyPr/>
                    <a:lstStyle/>
                    <a:p>
                      <a:pPr indent="0" lvl="0" marL="0" rtl="0" algn="l">
                        <a:spcBef>
                          <a:spcPts val="0"/>
                        </a:spcBef>
                        <a:spcAft>
                          <a:spcPts val="0"/>
                        </a:spcAft>
                        <a:buNone/>
                      </a:pPr>
                      <a:r>
                        <a:rPr b="1" lang="en">
                          <a:latin typeface="Montserrat"/>
                          <a:ea typeface="Montserrat"/>
                          <a:cs typeface="Montserrat"/>
                          <a:sym typeface="Montserrat"/>
                        </a:rPr>
                        <a:t>Lead time</a:t>
                      </a:r>
                      <a:endParaRPr b="1">
                        <a:latin typeface="Montserrat"/>
                        <a:ea typeface="Montserrat"/>
                        <a:cs typeface="Montserrat"/>
                        <a:sym typeface="Montserrat"/>
                      </a:endParaRPr>
                    </a:p>
                  </a:txBody>
                  <a:tcPr marT="91425" marB="91425" marR="91425" marL="91425" anchor="ctr"/>
                </a:tc>
              </a:tr>
              <a:tr h="396200">
                <a:tc>
                  <a:txBody>
                    <a:bodyPr/>
                    <a:lstStyle/>
                    <a:p>
                      <a:pPr indent="0" lvl="0" marL="0" rtl="0" algn="l">
                        <a:spcBef>
                          <a:spcPts val="0"/>
                        </a:spcBef>
                        <a:spcAft>
                          <a:spcPts val="0"/>
                        </a:spcAft>
                        <a:buNone/>
                      </a:pPr>
                      <a:r>
                        <a:rPr lang="en">
                          <a:latin typeface="Montserrat"/>
                          <a:ea typeface="Montserrat"/>
                          <a:cs typeface="Montserrat"/>
                          <a:sym typeface="Montserrat"/>
                        </a:rPr>
                        <a:t>Bellcranks</a:t>
                      </a:r>
                      <a:endParaRPr>
                        <a:latin typeface="Montserrat"/>
                        <a:ea typeface="Montserrat"/>
                        <a:cs typeface="Montserrat"/>
                        <a:sym typeface="Montserrat"/>
                      </a:endParaRPr>
                    </a:p>
                  </a:txBody>
                  <a:tcPr marT="91425" marB="91425" marR="91425" marL="91425" anchor="ctr"/>
                </a:tc>
                <a:tc>
                  <a:txBody>
                    <a:bodyPr/>
                    <a:lstStyle/>
                    <a:p>
                      <a:pPr indent="0" lvl="0" marL="0" rtl="0" algn="l">
                        <a:spcBef>
                          <a:spcPts val="0"/>
                        </a:spcBef>
                        <a:spcAft>
                          <a:spcPts val="0"/>
                        </a:spcAft>
                        <a:buNone/>
                      </a:pPr>
                      <a:r>
                        <a:rPr lang="en">
                          <a:latin typeface="Montserrat"/>
                          <a:ea typeface="Montserrat"/>
                          <a:cs typeface="Montserrat"/>
                          <a:sym typeface="Montserrat"/>
                        </a:rPr>
                        <a:t>CNC in house</a:t>
                      </a:r>
                      <a:endParaRPr>
                        <a:latin typeface="Montserrat"/>
                        <a:ea typeface="Montserrat"/>
                        <a:cs typeface="Montserrat"/>
                        <a:sym typeface="Montserrat"/>
                      </a:endParaRPr>
                    </a:p>
                  </a:txBody>
                  <a:tcPr marT="91425" marB="91425" marR="91425" marL="91425" anchor="ctr"/>
                </a:tc>
                <a:tc>
                  <a:txBody>
                    <a:bodyPr/>
                    <a:lstStyle/>
                    <a:p>
                      <a:pPr indent="0" lvl="0" marL="0" rtl="0" algn="l">
                        <a:spcBef>
                          <a:spcPts val="0"/>
                        </a:spcBef>
                        <a:spcAft>
                          <a:spcPts val="0"/>
                        </a:spcAft>
                        <a:buNone/>
                      </a:pPr>
                      <a:r>
                        <a:rPr lang="en">
                          <a:latin typeface="Montserrat"/>
                          <a:ea typeface="Montserrat"/>
                          <a:cs typeface="Montserrat"/>
                          <a:sym typeface="Montserrat"/>
                        </a:rPr>
                        <a:t>ICE or Techspark</a:t>
                      </a:r>
                      <a:endParaRPr>
                        <a:latin typeface="Montserrat"/>
                        <a:ea typeface="Montserrat"/>
                        <a:cs typeface="Montserrat"/>
                        <a:sym typeface="Montserrat"/>
                      </a:endParaRPr>
                    </a:p>
                  </a:txBody>
                  <a:tcPr marT="91425" marB="91425" marR="91425" marL="91425" anchor="ctr"/>
                </a:tc>
                <a:tc>
                  <a:txBody>
                    <a:bodyPr/>
                    <a:lstStyle/>
                    <a:p>
                      <a:pPr indent="0" lvl="0" marL="0" rtl="0" algn="l">
                        <a:spcBef>
                          <a:spcPts val="0"/>
                        </a:spcBef>
                        <a:spcAft>
                          <a:spcPts val="0"/>
                        </a:spcAft>
                        <a:buNone/>
                      </a:pPr>
                      <a:r>
                        <a:rPr lang="en">
                          <a:latin typeface="Montserrat"/>
                          <a:ea typeface="Montserrat"/>
                          <a:cs typeface="Montserrat"/>
                          <a:sym typeface="Montserrat"/>
                        </a:rPr>
                        <a:t>1 day (when I get to it)</a:t>
                      </a:r>
                      <a:endParaRPr>
                        <a:latin typeface="Montserrat"/>
                        <a:ea typeface="Montserrat"/>
                        <a:cs typeface="Montserrat"/>
                        <a:sym typeface="Montserrat"/>
                      </a:endParaRPr>
                    </a:p>
                  </a:txBody>
                  <a:tcPr marT="91425" marB="91425" marR="91425" marL="91425" anchor="ctr"/>
                </a:tc>
              </a:tr>
              <a:tr h="396200">
                <a:tc>
                  <a:txBody>
                    <a:bodyPr/>
                    <a:lstStyle/>
                    <a:p>
                      <a:pPr indent="0" lvl="0" marL="0" rtl="0" algn="l">
                        <a:spcBef>
                          <a:spcPts val="0"/>
                        </a:spcBef>
                        <a:spcAft>
                          <a:spcPts val="0"/>
                        </a:spcAft>
                        <a:buNone/>
                      </a:pPr>
                      <a:r>
                        <a:rPr lang="en">
                          <a:latin typeface="Montserrat"/>
                          <a:ea typeface="Montserrat"/>
                          <a:cs typeface="Montserrat"/>
                          <a:sym typeface="Montserrat"/>
                        </a:rPr>
                        <a:t>Tabs</a:t>
                      </a:r>
                      <a:endParaRPr>
                        <a:latin typeface="Montserrat"/>
                        <a:ea typeface="Montserrat"/>
                        <a:cs typeface="Montserrat"/>
                        <a:sym typeface="Montserrat"/>
                      </a:endParaRPr>
                    </a:p>
                  </a:txBody>
                  <a:tcPr marT="91425" marB="91425" marR="91425" marL="91425" anchor="ctr"/>
                </a:tc>
                <a:tc>
                  <a:txBody>
                    <a:bodyPr/>
                    <a:lstStyle/>
                    <a:p>
                      <a:pPr indent="0" lvl="0" marL="0" rtl="0" algn="l">
                        <a:spcBef>
                          <a:spcPts val="0"/>
                        </a:spcBef>
                        <a:spcAft>
                          <a:spcPts val="0"/>
                        </a:spcAft>
                        <a:buNone/>
                      </a:pPr>
                      <a:r>
                        <a:rPr lang="en">
                          <a:latin typeface="Montserrat"/>
                          <a:ea typeface="Montserrat"/>
                          <a:cs typeface="Montserrat"/>
                          <a:sym typeface="Montserrat"/>
                        </a:rPr>
                        <a:t>Waterjet in house </a:t>
                      </a:r>
                      <a:endParaRPr>
                        <a:latin typeface="Montserrat"/>
                        <a:ea typeface="Montserrat"/>
                        <a:cs typeface="Montserrat"/>
                        <a:sym typeface="Montserrat"/>
                      </a:endParaRPr>
                    </a:p>
                  </a:txBody>
                  <a:tcPr marT="91425" marB="91425" marR="91425" marL="91425" anchor="ctr"/>
                </a:tc>
                <a:tc>
                  <a:txBody>
                    <a:bodyPr/>
                    <a:lstStyle/>
                    <a:p>
                      <a:pPr indent="0" lvl="0" marL="0" rtl="0" algn="l">
                        <a:spcBef>
                          <a:spcPts val="0"/>
                        </a:spcBef>
                        <a:spcAft>
                          <a:spcPts val="0"/>
                        </a:spcAft>
                        <a:buNone/>
                      </a:pPr>
                      <a:r>
                        <a:rPr lang="en">
                          <a:latin typeface="Montserrat"/>
                          <a:ea typeface="Montserrat"/>
                          <a:cs typeface="Montserrat"/>
                          <a:sym typeface="Montserrat"/>
                        </a:rPr>
                        <a:t>Techspark</a:t>
                      </a:r>
                      <a:endParaRPr>
                        <a:latin typeface="Montserrat"/>
                        <a:ea typeface="Montserrat"/>
                        <a:cs typeface="Montserrat"/>
                        <a:sym typeface="Montserrat"/>
                      </a:endParaRPr>
                    </a:p>
                  </a:txBody>
                  <a:tcPr marT="91425" marB="91425" marR="91425" marL="91425" anchor="ctr"/>
                </a:tc>
                <a:tc>
                  <a:txBody>
                    <a:bodyPr/>
                    <a:lstStyle/>
                    <a:p>
                      <a:pPr indent="0" lvl="0" marL="0" rtl="0" algn="l">
                        <a:spcBef>
                          <a:spcPts val="0"/>
                        </a:spcBef>
                        <a:spcAft>
                          <a:spcPts val="0"/>
                        </a:spcAft>
                        <a:buNone/>
                      </a:pPr>
                      <a:r>
                        <a:rPr lang="en">
                          <a:latin typeface="Montserrat"/>
                          <a:ea typeface="Montserrat"/>
                          <a:cs typeface="Montserrat"/>
                          <a:sym typeface="Montserrat"/>
                        </a:rPr>
                        <a:t>1 day (when Gabe gets to it)</a:t>
                      </a:r>
                      <a:endParaRPr>
                        <a:latin typeface="Montserrat"/>
                        <a:ea typeface="Montserrat"/>
                        <a:cs typeface="Montserrat"/>
                        <a:sym typeface="Montserrat"/>
                      </a:endParaRPr>
                    </a:p>
                  </a:txBody>
                  <a:tcPr marT="91425" marB="91425" marR="91425" marL="91425" anchor="ctr"/>
                </a:tc>
              </a:tr>
              <a:tr h="396200">
                <a:tc>
                  <a:txBody>
                    <a:bodyPr/>
                    <a:lstStyle/>
                    <a:p>
                      <a:pPr indent="0" lvl="0" marL="0" rtl="0" algn="l">
                        <a:spcBef>
                          <a:spcPts val="0"/>
                        </a:spcBef>
                        <a:spcAft>
                          <a:spcPts val="0"/>
                        </a:spcAft>
                        <a:buNone/>
                      </a:pPr>
                      <a:r>
                        <a:rPr lang="en">
                          <a:latin typeface="Montserrat"/>
                          <a:ea typeface="Montserrat"/>
                          <a:cs typeface="Montserrat"/>
                          <a:sym typeface="Montserrat"/>
                        </a:rPr>
                        <a:t>Washers</a:t>
                      </a:r>
                      <a:endParaRPr>
                        <a:latin typeface="Montserrat"/>
                        <a:ea typeface="Montserrat"/>
                        <a:cs typeface="Montserrat"/>
                        <a:sym typeface="Montserrat"/>
                      </a:endParaRPr>
                    </a:p>
                  </a:txBody>
                  <a:tcPr marT="91425" marB="91425" marR="91425" marL="91425" anchor="ctr"/>
                </a:tc>
                <a:tc>
                  <a:txBody>
                    <a:bodyPr/>
                    <a:lstStyle/>
                    <a:p>
                      <a:pPr indent="0" lvl="0" marL="0" rtl="0" algn="l">
                        <a:spcBef>
                          <a:spcPts val="0"/>
                        </a:spcBef>
                        <a:spcAft>
                          <a:spcPts val="0"/>
                        </a:spcAft>
                        <a:buNone/>
                      </a:pPr>
                      <a:r>
                        <a:rPr lang="en">
                          <a:latin typeface="Montserrat"/>
                          <a:ea typeface="Montserrat"/>
                          <a:cs typeface="Montserrat"/>
                          <a:sym typeface="Montserrat"/>
                        </a:rPr>
                        <a:t>Lathe in house</a:t>
                      </a:r>
                      <a:endParaRPr>
                        <a:latin typeface="Montserrat"/>
                        <a:ea typeface="Montserrat"/>
                        <a:cs typeface="Montserrat"/>
                        <a:sym typeface="Montserrat"/>
                      </a:endParaRPr>
                    </a:p>
                  </a:txBody>
                  <a:tcPr marT="91425" marB="91425" marR="91425" marL="91425" anchor="ctr"/>
                </a:tc>
                <a:tc>
                  <a:txBody>
                    <a:bodyPr/>
                    <a:lstStyle/>
                    <a:p>
                      <a:pPr indent="0" lvl="0" marL="0" rtl="0" algn="l">
                        <a:spcBef>
                          <a:spcPts val="0"/>
                        </a:spcBef>
                        <a:spcAft>
                          <a:spcPts val="0"/>
                        </a:spcAft>
                        <a:buNone/>
                      </a:pPr>
                      <a:r>
                        <a:rPr lang="en">
                          <a:latin typeface="Montserrat"/>
                          <a:ea typeface="Montserrat"/>
                          <a:cs typeface="Montserrat"/>
                          <a:sym typeface="Montserrat"/>
                        </a:rPr>
                        <a:t>ICE or Techspark</a:t>
                      </a:r>
                      <a:endParaRPr>
                        <a:latin typeface="Montserrat"/>
                        <a:ea typeface="Montserrat"/>
                        <a:cs typeface="Montserrat"/>
                        <a:sym typeface="Montserrat"/>
                      </a:endParaRPr>
                    </a:p>
                  </a:txBody>
                  <a:tcPr marT="91425" marB="91425" marR="91425" marL="91425" anchor="ctr"/>
                </a:tc>
                <a:tc>
                  <a:txBody>
                    <a:bodyPr/>
                    <a:lstStyle/>
                    <a:p>
                      <a:pPr indent="0" lvl="0" marL="0" rtl="0" algn="l">
                        <a:spcBef>
                          <a:spcPts val="0"/>
                        </a:spcBef>
                        <a:spcAft>
                          <a:spcPts val="0"/>
                        </a:spcAft>
                        <a:buNone/>
                      </a:pPr>
                      <a:r>
                        <a:rPr lang="en">
                          <a:latin typeface="Montserrat"/>
                          <a:ea typeface="Montserrat"/>
                          <a:cs typeface="Montserrat"/>
                          <a:sym typeface="Montserrat"/>
                        </a:rPr>
                        <a:t>1 day (freshie)</a:t>
                      </a:r>
                      <a:endParaRPr>
                        <a:latin typeface="Montserrat"/>
                        <a:ea typeface="Montserrat"/>
                        <a:cs typeface="Montserrat"/>
                        <a:sym typeface="Montserrat"/>
                      </a:endParaRPr>
                    </a:p>
                  </a:txBody>
                  <a:tcPr marT="91425" marB="91425" marR="91425" marL="91425" anchor="ct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2"/>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MASS TRACKING</a:t>
            </a:r>
            <a:endParaRPr/>
          </a:p>
        </p:txBody>
      </p:sp>
      <p:sp>
        <p:nvSpPr>
          <p:cNvPr id="314" name="Google Shape;314;p42"/>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15" name="Google Shape;315;p42"/>
          <p:cNvGraphicFramePr/>
          <p:nvPr/>
        </p:nvGraphicFramePr>
        <p:xfrm>
          <a:off x="311700" y="1075275"/>
          <a:ext cx="3000000" cy="3000000"/>
        </p:xfrm>
        <a:graphic>
          <a:graphicData uri="http://schemas.openxmlformats.org/drawingml/2006/table">
            <a:tbl>
              <a:tblPr>
                <a:noFill/>
                <a:tableStyleId>{66DBA88E-23D2-4C84-A418-62A43B26DCDF}</a:tableStyleId>
              </a:tblPr>
              <a:tblGrid>
                <a:gridCol w="2840200"/>
                <a:gridCol w="2840200"/>
                <a:gridCol w="2840200"/>
              </a:tblGrid>
              <a:tr h="461725">
                <a:tc>
                  <a:txBody>
                    <a:bodyPr/>
                    <a:lstStyle/>
                    <a:p>
                      <a:pPr indent="0" lvl="0" marL="0" marR="0" rtl="0" algn="l">
                        <a:lnSpc>
                          <a:spcPct val="114000"/>
                        </a:lnSpc>
                        <a:spcBef>
                          <a:spcPts val="500"/>
                        </a:spcBef>
                        <a:spcAft>
                          <a:spcPts val="0"/>
                        </a:spcAft>
                        <a:buNone/>
                      </a:pPr>
                      <a:r>
                        <a:t/>
                      </a:r>
                      <a:endParaRPr sz="1800">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l">
                        <a:lnSpc>
                          <a:spcPct val="114000"/>
                        </a:lnSpc>
                        <a:spcBef>
                          <a:spcPts val="500"/>
                        </a:spcBef>
                        <a:spcAft>
                          <a:spcPts val="0"/>
                        </a:spcAft>
                        <a:buNone/>
                      </a:pPr>
                      <a:r>
                        <a:rPr lang="en" sz="1800">
                          <a:solidFill>
                            <a:schemeClr val="dk1"/>
                          </a:solidFill>
                          <a:latin typeface="Montserrat"/>
                          <a:ea typeface="Montserrat"/>
                          <a:cs typeface="Montserrat"/>
                          <a:sym typeface="Montserrat"/>
                        </a:rPr>
                        <a:t>Front Bellcrank</a:t>
                      </a:r>
                      <a:endParaRPr sz="1800">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l">
                        <a:lnSpc>
                          <a:spcPct val="114000"/>
                        </a:lnSpc>
                        <a:spcBef>
                          <a:spcPts val="500"/>
                        </a:spcBef>
                        <a:spcAft>
                          <a:spcPts val="0"/>
                        </a:spcAft>
                        <a:buNone/>
                      </a:pPr>
                      <a:r>
                        <a:rPr lang="en" sz="1800">
                          <a:solidFill>
                            <a:schemeClr val="dk1"/>
                          </a:solidFill>
                          <a:latin typeface="Montserrat"/>
                          <a:ea typeface="Montserrat"/>
                          <a:cs typeface="Montserrat"/>
                          <a:sym typeface="Montserrat"/>
                        </a:rPr>
                        <a:t>Rear Bellcrank</a:t>
                      </a:r>
                      <a:endParaRPr sz="1800">
                        <a:solidFill>
                          <a:schemeClr val="dk1"/>
                        </a:solidFill>
                        <a:latin typeface="Montserrat"/>
                        <a:ea typeface="Montserrat"/>
                        <a:cs typeface="Montserrat"/>
                        <a:sym typeface="Montserrat"/>
                      </a:endParaRPr>
                    </a:p>
                  </a:txBody>
                  <a:tcPr marT="91425" marB="91425" marR="91425" marL="91425"/>
                </a:tc>
              </a:tr>
              <a:tr h="461725">
                <a:tc>
                  <a:txBody>
                    <a:bodyPr/>
                    <a:lstStyle/>
                    <a:p>
                      <a:pPr indent="0" lvl="0" marL="0" marR="0" rtl="0" algn="l">
                        <a:lnSpc>
                          <a:spcPct val="114000"/>
                        </a:lnSpc>
                        <a:spcBef>
                          <a:spcPts val="500"/>
                        </a:spcBef>
                        <a:spcAft>
                          <a:spcPts val="0"/>
                        </a:spcAft>
                        <a:buNone/>
                      </a:pPr>
                      <a:r>
                        <a:rPr lang="en" sz="1800">
                          <a:solidFill>
                            <a:schemeClr val="dk1"/>
                          </a:solidFill>
                          <a:latin typeface="Montserrat"/>
                          <a:ea typeface="Montserrat"/>
                          <a:cs typeface="Montserrat"/>
                          <a:sym typeface="Montserrat"/>
                        </a:rPr>
                        <a:t>20E</a:t>
                      </a:r>
                      <a:endParaRPr sz="1800">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l">
                        <a:lnSpc>
                          <a:spcPct val="114000"/>
                        </a:lnSpc>
                        <a:spcBef>
                          <a:spcPts val="500"/>
                        </a:spcBef>
                        <a:spcAft>
                          <a:spcPts val="0"/>
                        </a:spcAft>
                        <a:buNone/>
                      </a:pPr>
                      <a:r>
                        <a:rPr lang="en" sz="1800">
                          <a:solidFill>
                            <a:schemeClr val="dk1"/>
                          </a:solidFill>
                          <a:latin typeface="Montserrat"/>
                          <a:ea typeface="Montserrat"/>
                          <a:cs typeface="Montserrat"/>
                          <a:sym typeface="Montserrat"/>
                        </a:rPr>
                        <a:t>0.1535 lbm</a:t>
                      </a:r>
                      <a:endParaRPr sz="1800">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l">
                        <a:lnSpc>
                          <a:spcPct val="114000"/>
                        </a:lnSpc>
                        <a:spcBef>
                          <a:spcPts val="500"/>
                        </a:spcBef>
                        <a:spcAft>
                          <a:spcPts val="0"/>
                        </a:spcAft>
                        <a:buNone/>
                      </a:pPr>
                      <a:r>
                        <a:rPr lang="en" sz="1800">
                          <a:solidFill>
                            <a:schemeClr val="dk1"/>
                          </a:solidFill>
                          <a:latin typeface="Montserrat"/>
                          <a:ea typeface="Montserrat"/>
                          <a:cs typeface="Montserrat"/>
                          <a:sym typeface="Montserrat"/>
                        </a:rPr>
                        <a:t>0.1598 lbm</a:t>
                      </a:r>
                      <a:endParaRPr sz="1800">
                        <a:solidFill>
                          <a:schemeClr val="dk1"/>
                        </a:solidFill>
                        <a:latin typeface="Montserrat"/>
                        <a:ea typeface="Montserrat"/>
                        <a:cs typeface="Montserrat"/>
                        <a:sym typeface="Montserrat"/>
                      </a:endParaRPr>
                    </a:p>
                  </a:txBody>
                  <a:tcPr marT="91425" marB="91425" marR="91425" marL="91425"/>
                </a:tc>
              </a:tr>
              <a:tr h="461725">
                <a:tc>
                  <a:txBody>
                    <a:bodyPr/>
                    <a:lstStyle/>
                    <a:p>
                      <a:pPr indent="0" lvl="0" marL="0" marR="0" rtl="0" algn="l">
                        <a:lnSpc>
                          <a:spcPct val="114000"/>
                        </a:lnSpc>
                        <a:spcBef>
                          <a:spcPts val="500"/>
                        </a:spcBef>
                        <a:spcAft>
                          <a:spcPts val="0"/>
                        </a:spcAft>
                        <a:buNone/>
                      </a:pPr>
                      <a:r>
                        <a:rPr lang="en" sz="1800">
                          <a:solidFill>
                            <a:schemeClr val="dk1"/>
                          </a:solidFill>
                          <a:latin typeface="Montserrat"/>
                          <a:ea typeface="Montserrat"/>
                          <a:cs typeface="Montserrat"/>
                          <a:sym typeface="Montserrat"/>
                        </a:rPr>
                        <a:t>22E</a:t>
                      </a:r>
                      <a:endParaRPr sz="1800">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l">
                        <a:lnSpc>
                          <a:spcPct val="114000"/>
                        </a:lnSpc>
                        <a:spcBef>
                          <a:spcPts val="500"/>
                        </a:spcBef>
                        <a:spcAft>
                          <a:spcPts val="0"/>
                        </a:spcAft>
                        <a:buNone/>
                      </a:pPr>
                      <a:r>
                        <a:rPr lang="en" sz="1800">
                          <a:solidFill>
                            <a:schemeClr val="dk1"/>
                          </a:solidFill>
                          <a:latin typeface="Montserrat"/>
                          <a:ea typeface="Montserrat"/>
                          <a:cs typeface="Montserrat"/>
                          <a:sym typeface="Montserrat"/>
                        </a:rPr>
                        <a:t>0.1473 lbm</a:t>
                      </a:r>
                      <a:endParaRPr sz="1800">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l">
                        <a:lnSpc>
                          <a:spcPct val="114000"/>
                        </a:lnSpc>
                        <a:spcBef>
                          <a:spcPts val="500"/>
                        </a:spcBef>
                        <a:spcAft>
                          <a:spcPts val="0"/>
                        </a:spcAft>
                        <a:buNone/>
                      </a:pPr>
                      <a:r>
                        <a:rPr lang="en" sz="1800">
                          <a:solidFill>
                            <a:schemeClr val="dk1"/>
                          </a:solidFill>
                          <a:latin typeface="Montserrat"/>
                          <a:ea typeface="Montserrat"/>
                          <a:cs typeface="Montserrat"/>
                          <a:sym typeface="Montserrat"/>
                        </a:rPr>
                        <a:t>0.1711 lbm</a:t>
                      </a:r>
                      <a:endParaRPr sz="1800">
                        <a:solidFill>
                          <a:schemeClr val="dk1"/>
                        </a:solidFill>
                        <a:latin typeface="Montserrat"/>
                        <a:ea typeface="Montserrat"/>
                        <a:cs typeface="Montserrat"/>
                        <a:sym typeface="Montserrat"/>
                      </a:endParaRPr>
                    </a:p>
                  </a:txBody>
                  <a:tcPr marT="91425" marB="91425" marR="91425" marL="91425"/>
                </a:tc>
              </a:tr>
              <a:tr h="777550">
                <a:tc>
                  <a:txBody>
                    <a:bodyPr/>
                    <a:lstStyle/>
                    <a:p>
                      <a:pPr indent="0" lvl="0" marL="0" marR="0" rtl="0" algn="l">
                        <a:lnSpc>
                          <a:spcPct val="114000"/>
                        </a:lnSpc>
                        <a:spcBef>
                          <a:spcPts val="500"/>
                        </a:spcBef>
                        <a:spcAft>
                          <a:spcPts val="0"/>
                        </a:spcAft>
                        <a:buNone/>
                      </a:pPr>
                      <a:r>
                        <a:rPr lang="en" sz="1800">
                          <a:solidFill>
                            <a:schemeClr val="dk1"/>
                          </a:solidFill>
                          <a:latin typeface="Montserrat"/>
                          <a:ea typeface="Montserrat"/>
                          <a:cs typeface="Montserrat"/>
                          <a:sym typeface="Montserrat"/>
                        </a:rPr>
                        <a:t>Difference</a:t>
                      </a:r>
                      <a:endParaRPr sz="1800">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l">
                        <a:lnSpc>
                          <a:spcPct val="114000"/>
                        </a:lnSpc>
                        <a:spcBef>
                          <a:spcPts val="500"/>
                        </a:spcBef>
                        <a:spcAft>
                          <a:spcPts val="0"/>
                        </a:spcAft>
                        <a:buNone/>
                      </a:pPr>
                      <a:r>
                        <a:rPr lang="en" sz="1800">
                          <a:solidFill>
                            <a:schemeClr val="dk1"/>
                          </a:solidFill>
                          <a:latin typeface="Montserrat"/>
                          <a:ea typeface="Montserrat"/>
                          <a:cs typeface="Montserrat"/>
                          <a:sym typeface="Montserrat"/>
                        </a:rPr>
                        <a:t>0.0062 lbm lighter than 20E</a:t>
                      </a:r>
                      <a:endParaRPr sz="1800">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l">
                        <a:lnSpc>
                          <a:spcPct val="114000"/>
                        </a:lnSpc>
                        <a:spcBef>
                          <a:spcPts val="500"/>
                        </a:spcBef>
                        <a:spcAft>
                          <a:spcPts val="0"/>
                        </a:spcAft>
                        <a:buNone/>
                      </a:pPr>
                      <a:r>
                        <a:rPr lang="en" sz="1800">
                          <a:solidFill>
                            <a:schemeClr val="dk1"/>
                          </a:solidFill>
                          <a:latin typeface="Montserrat"/>
                          <a:ea typeface="Montserrat"/>
                          <a:cs typeface="Montserrat"/>
                          <a:sym typeface="Montserrat"/>
                        </a:rPr>
                        <a:t>0.0113 lbm heavier than 20E</a:t>
                      </a:r>
                      <a:endParaRPr sz="1800">
                        <a:solidFill>
                          <a:schemeClr val="dk1"/>
                        </a:solidFill>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TAB JIGGING</a:t>
            </a:r>
            <a:endParaRPr/>
          </a:p>
        </p:txBody>
      </p:sp>
      <p:sp>
        <p:nvSpPr>
          <p:cNvPr id="321" name="Google Shape;321;p43"/>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2" name="Google Shape;322;p43"/>
          <p:cNvSpPr txBox="1"/>
          <p:nvPr>
            <p:ph idx="1" type="body"/>
          </p:nvPr>
        </p:nvSpPr>
        <p:spPr>
          <a:xfrm>
            <a:off x="311700" y="1076188"/>
            <a:ext cx="8520600" cy="33861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Char char="●"/>
            </a:pPr>
            <a:r>
              <a:rPr lang="en"/>
              <a:t>This will be done post CDR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4"/>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HARDWARE SELECTION</a:t>
            </a:r>
            <a:endParaRPr/>
          </a:p>
        </p:txBody>
      </p:sp>
      <p:sp>
        <p:nvSpPr>
          <p:cNvPr id="328" name="Google Shape;328;p44"/>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9" name="Google Shape;329;p44"/>
          <p:cNvSpPr txBox="1"/>
          <p:nvPr>
            <p:ph idx="1" type="body"/>
          </p:nvPr>
        </p:nvSpPr>
        <p:spPr>
          <a:xfrm>
            <a:off x="311700" y="1076188"/>
            <a:ext cx="8520600" cy="33861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M8 bolts to be used for dampers from Misumi</a:t>
            </a:r>
            <a:endParaRPr/>
          </a:p>
          <a:p>
            <a:pPr indent="-342900" lvl="1" marL="914400" rtl="0" algn="l">
              <a:spcBef>
                <a:spcPts val="0"/>
              </a:spcBef>
              <a:spcAft>
                <a:spcPts val="0"/>
              </a:spcAft>
              <a:buSzPts val="1800"/>
              <a:buChar char="○"/>
            </a:pPr>
            <a:r>
              <a:rPr lang="en" sz="1800"/>
              <a:t>Washers to be made in house</a:t>
            </a:r>
            <a:endParaRPr sz="1800"/>
          </a:p>
          <a:p>
            <a:pPr indent="-342900" lvl="0" marL="457200" rtl="0" algn="l">
              <a:lnSpc>
                <a:spcPct val="115000"/>
              </a:lnSpc>
              <a:spcBef>
                <a:spcPts val="0"/>
              </a:spcBef>
              <a:spcAft>
                <a:spcPts val="0"/>
              </a:spcAft>
              <a:buSzPts val="1800"/>
              <a:buChar char="●"/>
            </a:pPr>
            <a:r>
              <a:rPr lang="en"/>
              <a:t>¼” bolts used for pushrods and tabs</a:t>
            </a:r>
            <a:endParaRPr/>
          </a:p>
          <a:p>
            <a:pPr indent="-342900" lvl="1" marL="914400" rtl="0" algn="l">
              <a:spcBef>
                <a:spcPts val="0"/>
              </a:spcBef>
              <a:spcAft>
                <a:spcPts val="0"/>
              </a:spcAft>
              <a:buSzPts val="1800"/>
              <a:buChar char="○"/>
            </a:pPr>
            <a:r>
              <a:rPr lang="en" sz="1800"/>
              <a:t>OTS washers from Summit Racing</a:t>
            </a:r>
            <a:endParaRPr sz="1800"/>
          </a:p>
          <a:p>
            <a:pPr indent="-342900" lvl="0" marL="457200" rtl="0" algn="l">
              <a:lnSpc>
                <a:spcPct val="115000"/>
              </a:lnSpc>
              <a:spcBef>
                <a:spcPts val="0"/>
              </a:spcBef>
              <a:spcAft>
                <a:spcPts val="0"/>
              </a:spcAft>
              <a:buSzPts val="1800"/>
              <a:buChar char="●"/>
            </a:pPr>
            <a:r>
              <a:rPr lang="en"/>
              <a:t>#10 bolts to be used for drop links</a:t>
            </a:r>
            <a:endParaRPr/>
          </a:p>
          <a:p>
            <a:pPr indent="-342900" lvl="1" marL="914400" rtl="0" algn="l">
              <a:spcBef>
                <a:spcPts val="0"/>
              </a:spcBef>
              <a:spcAft>
                <a:spcPts val="0"/>
              </a:spcAft>
              <a:buSzPts val="1800"/>
              <a:buChar char="○"/>
            </a:pPr>
            <a:r>
              <a:rPr lang="en" sz="1800"/>
              <a:t>OTS washers from Summit Racing</a:t>
            </a:r>
            <a:endParaRPr sz="1800"/>
          </a:p>
          <a:p>
            <a:pPr indent="-342900" lvl="0" marL="457200" rtl="0" algn="l">
              <a:lnSpc>
                <a:spcPct val="115000"/>
              </a:lnSpc>
              <a:spcBef>
                <a:spcPts val="0"/>
              </a:spcBef>
              <a:spcAft>
                <a:spcPts val="0"/>
              </a:spcAft>
              <a:buSzPts val="1800"/>
              <a:buChar char="●"/>
            </a:pPr>
            <a:r>
              <a:rPr lang="en"/>
              <a:t>All nuts from aircraft spruce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grpSp>
        <p:nvGrpSpPr>
          <p:cNvPr id="334" name="Google Shape;334;p45"/>
          <p:cNvGrpSpPr/>
          <p:nvPr/>
        </p:nvGrpSpPr>
        <p:grpSpPr>
          <a:xfrm>
            <a:off x="4496625" y="774800"/>
            <a:ext cx="4647376" cy="1853300"/>
            <a:chOff x="4496625" y="774800"/>
            <a:chExt cx="4647376" cy="1853300"/>
          </a:xfrm>
        </p:grpSpPr>
        <p:pic>
          <p:nvPicPr>
            <p:cNvPr id="335" name="Google Shape;335;p45"/>
            <p:cNvPicPr preferRelativeResize="0"/>
            <p:nvPr/>
          </p:nvPicPr>
          <p:blipFill>
            <a:blip r:embed="rId3">
              <a:alphaModFix/>
            </a:blip>
            <a:stretch>
              <a:fillRect/>
            </a:stretch>
          </p:blipFill>
          <p:spPr>
            <a:xfrm>
              <a:off x="4496625" y="774800"/>
              <a:ext cx="4647376" cy="1853300"/>
            </a:xfrm>
            <a:prstGeom prst="rect">
              <a:avLst/>
            </a:prstGeom>
            <a:noFill/>
            <a:ln>
              <a:noFill/>
            </a:ln>
          </p:spPr>
        </p:pic>
        <p:sp>
          <p:nvSpPr>
            <p:cNvPr id="336" name="Google Shape;336;p45"/>
            <p:cNvSpPr/>
            <p:nvPr/>
          </p:nvSpPr>
          <p:spPr>
            <a:xfrm>
              <a:off x="4995475" y="1856649"/>
              <a:ext cx="1450500" cy="147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45"/>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SPECIAL CONSTRAINT: GROUNDING!</a:t>
            </a:r>
            <a:endParaRPr/>
          </a:p>
        </p:txBody>
      </p:sp>
      <p:sp>
        <p:nvSpPr>
          <p:cNvPr id="338" name="Google Shape;338;p45"/>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9" name="Google Shape;339;p45"/>
          <p:cNvSpPr txBox="1"/>
          <p:nvPr>
            <p:ph idx="1" type="body"/>
          </p:nvPr>
        </p:nvSpPr>
        <p:spPr>
          <a:xfrm>
            <a:off x="311700" y="1076200"/>
            <a:ext cx="4254600" cy="33861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Char char="●"/>
            </a:pPr>
            <a:r>
              <a:rPr lang="en"/>
              <a:t>FSAE EV.7.3 Rule</a:t>
            </a:r>
            <a:endParaRPr/>
          </a:p>
          <a:p>
            <a:pPr indent="-342900" lvl="0" marL="457200" rtl="0" algn="l">
              <a:spcBef>
                <a:spcPts val="0"/>
              </a:spcBef>
              <a:spcAft>
                <a:spcPts val="0"/>
              </a:spcAft>
              <a:buSzPts val="1800"/>
              <a:buChar char="●"/>
            </a:pPr>
            <a:r>
              <a:rPr lang="en"/>
              <a:t>Anodize/powder coat will block a grounding path</a:t>
            </a:r>
            <a:endParaRPr/>
          </a:p>
          <a:p>
            <a:pPr indent="-342900" lvl="0" marL="457200" rtl="0" algn="l">
              <a:spcBef>
                <a:spcPts val="0"/>
              </a:spcBef>
              <a:spcAft>
                <a:spcPts val="0"/>
              </a:spcAft>
              <a:buSzPts val="1800"/>
              <a:buChar char="●"/>
            </a:pPr>
            <a:r>
              <a:rPr lang="en"/>
              <a:t>We will send our bellcranks out to be anodized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6"/>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ASSEMBLY</a:t>
            </a:r>
            <a:endParaRPr/>
          </a:p>
        </p:txBody>
      </p:sp>
      <p:sp>
        <p:nvSpPr>
          <p:cNvPr id="345" name="Google Shape;345;p46"/>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46"/>
          <p:cNvSpPr txBox="1"/>
          <p:nvPr>
            <p:ph idx="1" type="body"/>
          </p:nvPr>
        </p:nvSpPr>
        <p:spPr>
          <a:xfrm>
            <a:off x="311700" y="1076188"/>
            <a:ext cx="8520600" cy="33861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Char char="●"/>
            </a:pPr>
            <a:r>
              <a:rPr lang="en"/>
              <a:t>Bellcranks will be press-fit together</a:t>
            </a:r>
            <a:endParaRPr/>
          </a:p>
          <a:p>
            <a:pPr indent="-342900" lvl="0" marL="457200" rtl="0" algn="l">
              <a:spcBef>
                <a:spcPts val="0"/>
              </a:spcBef>
              <a:spcAft>
                <a:spcPts val="0"/>
              </a:spcAft>
              <a:buSzPts val="1800"/>
              <a:buChar char="●"/>
            </a:pPr>
            <a:r>
              <a:rPr lang="en"/>
              <a:t>Use bolts to jig to ensure alignment</a:t>
            </a:r>
            <a:endParaRPr/>
          </a:p>
          <a:p>
            <a:pPr indent="-342900" lvl="0" marL="457200" rtl="0" algn="l">
              <a:spcBef>
                <a:spcPts val="0"/>
              </a:spcBef>
              <a:spcAft>
                <a:spcPts val="0"/>
              </a:spcAft>
              <a:buSzPts val="1800"/>
              <a:buChar char="●"/>
            </a:pPr>
            <a:r>
              <a:rPr lang="en"/>
              <a:t>Make sure not to overtighten thrust needle bearings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BILL OF MATERIALS</a:t>
            </a:r>
            <a:endParaRPr/>
          </a:p>
        </p:txBody>
      </p:sp>
      <p:sp>
        <p:nvSpPr>
          <p:cNvPr id="352" name="Google Shape;352;p47"/>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3" name="Google Shape;353;p47"/>
          <p:cNvSpPr txBox="1"/>
          <p:nvPr>
            <p:ph idx="1" type="body"/>
          </p:nvPr>
        </p:nvSpPr>
        <p:spPr>
          <a:xfrm>
            <a:off x="311700" y="1076188"/>
            <a:ext cx="8520600" cy="33861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Char char="●"/>
            </a:pPr>
            <a:r>
              <a:rPr lang="en"/>
              <a:t>Link </a:t>
            </a:r>
            <a:r>
              <a:rPr lang="en" u="sng">
                <a:solidFill>
                  <a:schemeClr val="hlink"/>
                </a:solidFill>
                <a:hlinkClick r:id="rId3"/>
              </a:rPr>
              <a:t>here</a:t>
            </a:r>
            <a:endParaRPr/>
          </a:p>
          <a:p>
            <a:pPr indent="0" lvl="0" marL="0" rtl="0" algn="l">
              <a:spcBef>
                <a:spcPts val="5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MOTIVATION</a:t>
            </a:r>
            <a:endParaRPr/>
          </a:p>
          <a:p>
            <a:pPr indent="0" lvl="0" marL="0" rtl="0" algn="l">
              <a:spcBef>
                <a:spcPts val="0"/>
              </a:spcBef>
              <a:spcAft>
                <a:spcPts val="0"/>
              </a:spcAft>
              <a:buClr>
                <a:schemeClr val="dk1"/>
              </a:buClr>
              <a:buSzPts val="1100"/>
              <a:buFont typeface="Arial"/>
              <a:buNone/>
            </a:pPr>
            <a:r>
              <a:rPr lang="en"/>
              <a:t>&amp;</a:t>
            </a:r>
            <a:endParaRPr/>
          </a:p>
          <a:p>
            <a:pPr indent="0" lvl="0" marL="0" rtl="0" algn="l">
              <a:spcBef>
                <a:spcPts val="0"/>
              </a:spcBef>
              <a:spcAft>
                <a:spcPts val="0"/>
              </a:spcAft>
              <a:buNone/>
            </a:pPr>
            <a:r>
              <a:rPr lang="en"/>
              <a:t>CONSTRAINTS</a:t>
            </a:r>
            <a:endParaRPr/>
          </a:p>
        </p:txBody>
      </p:sp>
      <p:sp>
        <p:nvSpPr>
          <p:cNvPr id="82" name="Google Shape;82;p12"/>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LOGISTICS</a:t>
            </a:r>
            <a:endParaRPr/>
          </a:p>
        </p:txBody>
      </p:sp>
      <p:sp>
        <p:nvSpPr>
          <p:cNvPr id="359" name="Google Shape;359;p48"/>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9"/>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SCHEDULE</a:t>
            </a:r>
            <a:endParaRPr/>
          </a:p>
        </p:txBody>
      </p:sp>
      <p:sp>
        <p:nvSpPr>
          <p:cNvPr id="365" name="Google Shape;365;p49"/>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6" name="Google Shape;366;p49"/>
          <p:cNvSpPr txBox="1"/>
          <p:nvPr>
            <p:ph idx="1" type="body"/>
          </p:nvPr>
        </p:nvSpPr>
        <p:spPr>
          <a:xfrm>
            <a:off x="311700" y="1076188"/>
            <a:ext cx="8520600" cy="33861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Char char="●"/>
            </a:pPr>
            <a:r>
              <a:rPr lang="en"/>
              <a:t>Deadlines TBD</a:t>
            </a:r>
            <a:endParaRPr/>
          </a:p>
        </p:txBody>
      </p:sp>
      <p:pic>
        <p:nvPicPr>
          <p:cNvPr id="367" name="Google Shape;367;p49"/>
          <p:cNvPicPr preferRelativeResize="0"/>
          <p:nvPr/>
        </p:nvPicPr>
        <p:blipFill rotWithShape="1">
          <a:blip r:embed="rId3">
            <a:alphaModFix/>
          </a:blip>
          <a:srcRect b="0" l="4470" r="0" t="0"/>
          <a:stretch/>
        </p:blipFill>
        <p:spPr>
          <a:xfrm>
            <a:off x="2976300" y="1224213"/>
            <a:ext cx="5772475" cy="26950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0"/>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DOCUMENTATION</a:t>
            </a:r>
            <a:endParaRPr/>
          </a:p>
        </p:txBody>
      </p:sp>
      <p:sp>
        <p:nvSpPr>
          <p:cNvPr id="373" name="Google Shape;373;p50"/>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4" name="Google Shape;374;p50"/>
          <p:cNvSpPr txBox="1"/>
          <p:nvPr>
            <p:ph idx="1" type="body"/>
          </p:nvPr>
        </p:nvSpPr>
        <p:spPr>
          <a:xfrm>
            <a:off x="311700" y="1076188"/>
            <a:ext cx="8520600" cy="33861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Char char="●"/>
            </a:pPr>
            <a:r>
              <a:rPr lang="en"/>
              <a:t>I need to write this up in confluence still</a:t>
            </a:r>
            <a:endParaRPr/>
          </a:p>
          <a:p>
            <a:pPr indent="-342900" lvl="0" marL="457200" rtl="0" algn="l">
              <a:spcBef>
                <a:spcPts val="0"/>
              </a:spcBef>
              <a:spcAft>
                <a:spcPts val="0"/>
              </a:spcAft>
              <a:buSzPts val="1800"/>
              <a:buChar char="●"/>
            </a:pPr>
            <a:r>
              <a:rPr lang="en"/>
              <a:t>I’ve been </a:t>
            </a:r>
            <a:r>
              <a:rPr lang="en"/>
              <a:t>updating</a:t>
            </a:r>
            <a:r>
              <a:rPr lang="en"/>
              <a:t> drive with all of my analysis (yay optK)</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1"/>
          <p:cNvSpPr txBox="1"/>
          <p:nvPr>
            <p:ph idx="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sz="1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2"/>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NOTES AND CONCERNS</a:t>
            </a:r>
            <a:endParaRPr/>
          </a:p>
        </p:txBody>
      </p:sp>
      <p:sp>
        <p:nvSpPr>
          <p:cNvPr id="385" name="Google Shape;385;p52"/>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6" name="Google Shape;386;p52"/>
          <p:cNvSpPr txBox="1"/>
          <p:nvPr>
            <p:ph idx="1" type="body"/>
          </p:nvPr>
        </p:nvSpPr>
        <p:spPr>
          <a:xfrm>
            <a:off x="311700" y="1076200"/>
            <a:ext cx="4113900" cy="3386100"/>
          </a:xfrm>
          <a:prstGeom prst="rect">
            <a:avLst/>
          </a:prstGeom>
        </p:spPr>
        <p:txBody>
          <a:bodyPr anchorCtr="0" anchor="t" bIns="91425" lIns="91425" spcFirstLastPara="1" rIns="91425" wrap="square" tIns="91425">
            <a:normAutofit/>
          </a:bodyPr>
          <a:lstStyle/>
          <a:p>
            <a:pPr indent="-292100" lvl="0" marL="457200" rtl="0" algn="l">
              <a:spcBef>
                <a:spcPts val="500"/>
              </a:spcBef>
              <a:spcAft>
                <a:spcPts val="0"/>
              </a:spcAft>
              <a:buSzPts val="1000"/>
              <a:buChar char="●"/>
            </a:pPr>
            <a:r>
              <a:rPr lang="en" sz="1000"/>
              <a:t>Mass tracking with bolts (not required for CDR, but preferably have by design freeze)</a:t>
            </a:r>
            <a:endParaRPr sz="1000"/>
          </a:p>
          <a:p>
            <a:pPr indent="-292100" lvl="0" marL="457200" rtl="0" algn="l">
              <a:spcBef>
                <a:spcPts val="0"/>
              </a:spcBef>
              <a:spcAft>
                <a:spcPts val="0"/>
              </a:spcAft>
              <a:buSzPts val="1000"/>
              <a:buChar char="●"/>
            </a:pPr>
            <a:r>
              <a:rPr lang="en" sz="1000"/>
              <a:t>Mask all internal holes of bellcranks (not only for grounding, but also because they add “thickness” to the hole so your bolts won’t fit)</a:t>
            </a:r>
            <a:endParaRPr sz="1000"/>
          </a:p>
          <a:p>
            <a:pPr indent="-292100" lvl="0" marL="457200" rtl="0" algn="l">
              <a:spcBef>
                <a:spcPts val="0"/>
              </a:spcBef>
              <a:spcAft>
                <a:spcPts val="0"/>
              </a:spcAft>
              <a:buSzPts val="1000"/>
              <a:buChar char="●"/>
            </a:pPr>
            <a:r>
              <a:rPr lang="en" sz="1000"/>
              <a:t>FEA results - add to slides when they’re done for posterity</a:t>
            </a:r>
            <a:endParaRPr sz="1000"/>
          </a:p>
          <a:p>
            <a:pPr indent="-292100" lvl="1" marL="914400" rtl="0" algn="l">
              <a:spcBef>
                <a:spcPts val="0"/>
              </a:spcBef>
              <a:spcAft>
                <a:spcPts val="0"/>
              </a:spcAft>
              <a:buSzPts val="1000"/>
              <a:buChar char="○"/>
            </a:pPr>
            <a:r>
              <a:rPr lang="en" sz="1000"/>
              <a:t>See slides linked </a:t>
            </a:r>
            <a:r>
              <a:rPr lang="en" sz="1000" u="sng">
                <a:solidFill>
                  <a:schemeClr val="hlink"/>
                </a:solidFill>
                <a:hlinkClick r:id="rId3"/>
              </a:rPr>
              <a:t>here</a:t>
            </a:r>
            <a:endParaRPr sz="1000"/>
          </a:p>
          <a:p>
            <a:pPr indent="-292100" lvl="0" marL="457200" rtl="0" algn="l">
              <a:spcBef>
                <a:spcPts val="0"/>
              </a:spcBef>
              <a:spcAft>
                <a:spcPts val="0"/>
              </a:spcAft>
              <a:buSzPts val="1000"/>
              <a:buChar char="●"/>
            </a:pPr>
            <a:r>
              <a:rPr lang="en" sz="1000"/>
              <a:t>Front bellcranks not machinable - small slot</a:t>
            </a:r>
            <a:endParaRPr sz="1000"/>
          </a:p>
        </p:txBody>
      </p:sp>
      <p:sp>
        <p:nvSpPr>
          <p:cNvPr id="387" name="Google Shape;387;p52"/>
          <p:cNvSpPr txBox="1"/>
          <p:nvPr>
            <p:ph idx="1" type="body"/>
          </p:nvPr>
        </p:nvSpPr>
        <p:spPr>
          <a:xfrm>
            <a:off x="4731300" y="1076200"/>
            <a:ext cx="4113900" cy="3386100"/>
          </a:xfrm>
          <a:prstGeom prst="rect">
            <a:avLst/>
          </a:prstGeom>
        </p:spPr>
        <p:txBody>
          <a:bodyPr anchorCtr="0" anchor="t" bIns="91425" lIns="91425" spcFirstLastPara="1" rIns="91425" wrap="square" tIns="91425">
            <a:normAutofit/>
          </a:bodyPr>
          <a:lstStyle/>
          <a:p>
            <a:pPr indent="-292100" lvl="0" marL="457200" rtl="0" algn="l">
              <a:spcBef>
                <a:spcPts val="500"/>
              </a:spcBef>
              <a:spcAft>
                <a:spcPts val="0"/>
              </a:spcAft>
              <a:buSzPts val="1000"/>
              <a:buChar char="●"/>
            </a:pPr>
            <a:r>
              <a:rPr lang="en" sz="1000"/>
              <a:t>More notes</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GOALS/CRITERIA RECAP</a:t>
            </a:r>
            <a:endParaRPr/>
          </a:p>
        </p:txBody>
      </p:sp>
      <p:sp>
        <p:nvSpPr>
          <p:cNvPr id="88" name="Google Shape;88;p13"/>
          <p:cNvSpPr txBox="1"/>
          <p:nvPr>
            <p:ph idx="1" type="body"/>
          </p:nvPr>
        </p:nvSpPr>
        <p:spPr>
          <a:xfrm>
            <a:off x="311700" y="1076188"/>
            <a:ext cx="8520600" cy="33861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Char char="●"/>
            </a:pPr>
            <a:r>
              <a:rPr lang="en"/>
              <a:t>Optimize for a constant motion ratio</a:t>
            </a:r>
            <a:endParaRPr/>
          </a:p>
          <a:p>
            <a:pPr indent="-342900" lvl="0" marL="457200" rtl="0" algn="l">
              <a:spcBef>
                <a:spcPts val="0"/>
              </a:spcBef>
              <a:spcAft>
                <a:spcPts val="0"/>
              </a:spcAft>
              <a:buSzPts val="1800"/>
              <a:buChar char="●"/>
            </a:pPr>
            <a:r>
              <a:rPr lang="en"/>
              <a:t>Keep ARB placement in mind</a:t>
            </a:r>
            <a:endParaRPr/>
          </a:p>
          <a:p>
            <a:pPr indent="-342900" lvl="0" marL="457200" rtl="0" algn="l">
              <a:spcBef>
                <a:spcPts val="0"/>
              </a:spcBef>
              <a:spcAft>
                <a:spcPts val="0"/>
              </a:spcAft>
              <a:buSzPts val="1800"/>
              <a:buChar char="●"/>
            </a:pPr>
            <a:r>
              <a:rPr lang="en"/>
              <a:t>Reduce tab size/complexity</a:t>
            </a:r>
            <a:endParaRPr/>
          </a:p>
          <a:p>
            <a:pPr indent="-342900" lvl="0" marL="457200" rtl="0" algn="l">
              <a:spcBef>
                <a:spcPts val="0"/>
              </a:spcBef>
              <a:spcAft>
                <a:spcPts val="0"/>
              </a:spcAft>
              <a:buSzPts val="1800"/>
              <a:buChar char="●"/>
            </a:pPr>
            <a:r>
              <a:rPr lang="en"/>
              <a:t>Selected Geometry</a:t>
            </a:r>
            <a:endParaRPr/>
          </a:p>
          <a:p>
            <a:pPr indent="-330200" lvl="1" marL="914400" rtl="0" algn="l">
              <a:spcBef>
                <a:spcPts val="0"/>
              </a:spcBef>
              <a:spcAft>
                <a:spcPts val="0"/>
              </a:spcAft>
              <a:buSzPts val="1600"/>
              <a:buChar char="○"/>
            </a:pPr>
            <a:r>
              <a:rPr lang="en"/>
              <a:t>Front: In Plane</a:t>
            </a:r>
            <a:endParaRPr/>
          </a:p>
          <a:p>
            <a:pPr indent="-330200" lvl="1" marL="914400" rtl="0" algn="l">
              <a:spcBef>
                <a:spcPts val="0"/>
              </a:spcBef>
              <a:spcAft>
                <a:spcPts val="0"/>
              </a:spcAft>
              <a:buSzPts val="1600"/>
              <a:buChar char="○"/>
            </a:pPr>
            <a:r>
              <a:rPr lang="en"/>
              <a:t>Rear: Out of Plane</a:t>
            </a:r>
            <a:endParaRPr/>
          </a:p>
        </p:txBody>
      </p:sp>
      <p:sp>
        <p:nvSpPr>
          <p:cNvPr id="89" name="Google Shape;89;p13"/>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200"/>
              <a:t>‹#›</a:t>
            </a:fld>
            <a:endParaRPr sz="1200"/>
          </a:p>
        </p:txBody>
      </p:sp>
      <p:pic>
        <p:nvPicPr>
          <p:cNvPr id="90" name="Google Shape;90;p13"/>
          <p:cNvPicPr preferRelativeResize="0"/>
          <p:nvPr/>
        </p:nvPicPr>
        <p:blipFill rotWithShape="1">
          <a:blip r:embed="rId3">
            <a:alphaModFix/>
          </a:blip>
          <a:srcRect b="0" l="0" r="4489" t="0"/>
          <a:stretch/>
        </p:blipFill>
        <p:spPr>
          <a:xfrm>
            <a:off x="5769299" y="2561575"/>
            <a:ext cx="3277975" cy="2057400"/>
          </a:xfrm>
          <a:prstGeom prst="rect">
            <a:avLst/>
          </a:prstGeom>
          <a:noFill/>
          <a:ln>
            <a:noFill/>
          </a:ln>
        </p:spPr>
      </p:pic>
      <p:pic>
        <p:nvPicPr>
          <p:cNvPr id="91" name="Google Shape;91;p13"/>
          <p:cNvPicPr preferRelativeResize="0"/>
          <p:nvPr/>
        </p:nvPicPr>
        <p:blipFill>
          <a:blip r:embed="rId4">
            <a:alphaModFix/>
          </a:blip>
          <a:stretch>
            <a:fillRect/>
          </a:stretch>
        </p:blipFill>
        <p:spPr>
          <a:xfrm>
            <a:off x="6092225" y="504175"/>
            <a:ext cx="2740083" cy="205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CRITERIA: RULES REQUIREMENTS</a:t>
            </a:r>
            <a:endParaRPr/>
          </a:p>
        </p:txBody>
      </p:sp>
      <p:sp>
        <p:nvSpPr>
          <p:cNvPr id="97" name="Google Shape;97;p14"/>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4"/>
          <p:cNvSpPr txBox="1"/>
          <p:nvPr>
            <p:ph idx="1" type="body"/>
          </p:nvPr>
        </p:nvSpPr>
        <p:spPr>
          <a:xfrm>
            <a:off x="311700" y="1076188"/>
            <a:ext cx="8520600" cy="33861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Char char="●"/>
            </a:pPr>
            <a:r>
              <a:rPr b="1" lang="en"/>
              <a:t>V.3.1.4</a:t>
            </a:r>
            <a:r>
              <a:rPr lang="en"/>
              <a:t> - Fasteners in the Suspension system are Critical Fasteners, see T.8.2</a:t>
            </a:r>
            <a:endParaRPr/>
          </a:p>
          <a:p>
            <a:pPr indent="-342900" lvl="0" marL="457200" rtl="0" algn="l">
              <a:spcBef>
                <a:spcPts val="0"/>
              </a:spcBef>
              <a:spcAft>
                <a:spcPts val="0"/>
              </a:spcAft>
              <a:buSzPts val="1800"/>
              <a:buChar char="●"/>
            </a:pPr>
            <a:r>
              <a:rPr b="1" lang="en"/>
              <a:t>T.8.2.3</a:t>
            </a:r>
            <a:r>
              <a:rPr lang="en"/>
              <a:t> - All Critical Fasteners must be secured from unintentional loosening by the use of Positive Locking Mechanisms see T.8.3</a:t>
            </a:r>
            <a:endParaRPr/>
          </a:p>
          <a:p>
            <a:pPr indent="-342900" lvl="0" marL="457200" rtl="0" algn="l">
              <a:spcBef>
                <a:spcPts val="0"/>
              </a:spcBef>
              <a:spcAft>
                <a:spcPts val="0"/>
              </a:spcAft>
              <a:buSzPts val="1800"/>
              <a:buChar char="●"/>
            </a:pPr>
            <a:r>
              <a:rPr lang="en"/>
              <a:t>Full list of relevant rules </a:t>
            </a:r>
            <a:r>
              <a:rPr lang="en" u="sng">
                <a:solidFill>
                  <a:schemeClr val="accent5"/>
                </a:solidFill>
                <a:hlinkClick r:id="rId3">
                  <a:extLst>
                    <a:ext uri="{A12FA001-AC4F-418D-AE19-62706E023703}">
                      <ahyp:hlinkClr val="tx"/>
                    </a:ext>
                  </a:extLst>
                </a:hlinkClick>
              </a:rPr>
              <a:t>here</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CRITERIA: FSAE HYBRID RULES</a:t>
            </a:r>
            <a:endParaRPr/>
          </a:p>
        </p:txBody>
      </p:sp>
      <p:sp>
        <p:nvSpPr>
          <p:cNvPr id="104" name="Google Shape;104;p15"/>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5" name="Google Shape;105;p15"/>
          <p:cNvSpPr txBox="1"/>
          <p:nvPr>
            <p:ph idx="1" type="body"/>
          </p:nvPr>
        </p:nvSpPr>
        <p:spPr>
          <a:xfrm>
            <a:off x="311700" y="1076188"/>
            <a:ext cx="8520600" cy="33861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Char char="●"/>
            </a:pPr>
            <a:r>
              <a:rPr lang="en"/>
              <a:t>No differences between FSAE and Hybrid rules</a:t>
            </a:r>
            <a:endParaRPr/>
          </a:p>
          <a:p>
            <a:pPr indent="-342900" lvl="0" marL="457200" rtl="0" algn="l">
              <a:spcBef>
                <a:spcPts val="0"/>
              </a:spcBef>
              <a:spcAft>
                <a:spcPts val="0"/>
              </a:spcAft>
              <a:buSzPts val="1800"/>
              <a:buChar char="●"/>
            </a:pPr>
            <a:r>
              <a:rPr lang="en"/>
              <a:t>Full list of relevant rules </a:t>
            </a:r>
            <a:r>
              <a:rPr lang="en" u="sng">
                <a:solidFill>
                  <a:schemeClr val="accent5"/>
                </a:solidFill>
                <a:hlinkClick r:id="rId3">
                  <a:extLst>
                    <a:ext uri="{A12FA001-AC4F-418D-AE19-62706E023703}">
                      <ahyp:hlinkClr val="tx"/>
                    </a:ext>
                  </a:extLst>
                </a:hlinkClick>
              </a:rPr>
              <a:t>here</a:t>
            </a:r>
            <a:r>
              <a:rPr lang="en"/>
              <a:t> (same sheet as before)</a:t>
            </a:r>
            <a:endParaRPr/>
          </a:p>
          <a:p>
            <a:pPr indent="0" lvl="0" marL="0" rtl="0" algn="l">
              <a:spcBef>
                <a:spcPts val="5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311700" y="202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SCHEDULE STATUS UPDATE</a:t>
            </a:r>
            <a:endParaRPr/>
          </a:p>
        </p:txBody>
      </p:sp>
      <p:sp>
        <p:nvSpPr>
          <p:cNvPr id="111" name="Google Shape;111;p16"/>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12" name="Google Shape;112;p16"/>
          <p:cNvGraphicFramePr/>
          <p:nvPr/>
        </p:nvGraphicFramePr>
        <p:xfrm>
          <a:off x="311700" y="1125075"/>
          <a:ext cx="3000000" cy="3000000"/>
        </p:xfrm>
        <a:graphic>
          <a:graphicData uri="http://schemas.openxmlformats.org/drawingml/2006/table">
            <a:tbl>
              <a:tblPr>
                <a:noFill/>
                <a:tableStyleId>{66DBA88E-23D2-4C84-A418-62A43B26DCDF}</a:tableStyleId>
              </a:tblPr>
              <a:tblGrid>
                <a:gridCol w="1035450"/>
                <a:gridCol w="5616075"/>
                <a:gridCol w="1869075"/>
              </a:tblGrid>
              <a:tr h="291875">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Date</a:t>
                      </a:r>
                      <a:endParaRPr>
                        <a:solidFill>
                          <a:schemeClr val="dk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Deliverable</a:t>
                      </a:r>
                      <a:endParaRPr>
                        <a:solidFill>
                          <a:schemeClr val="dk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Tracking</a:t>
                      </a:r>
                      <a:endParaRPr>
                        <a:solidFill>
                          <a:schemeClr val="dk1"/>
                        </a:solidFill>
                        <a:latin typeface="Montserrat"/>
                        <a:ea typeface="Montserrat"/>
                        <a:cs typeface="Montserrat"/>
                        <a:sym typeface="Montserrat"/>
                      </a:endParaRPr>
                    </a:p>
                  </a:txBody>
                  <a:tcPr marT="91425" marB="91425" marR="91425" marL="91425"/>
                </a:tc>
              </a:tr>
              <a:tr h="449050">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9/30</a:t>
                      </a:r>
                      <a:endParaRPr>
                        <a:solidFill>
                          <a:schemeClr val="dk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Finish motion ratio analysis on all the current geometries to begin optimization</a:t>
                      </a:r>
                      <a:endParaRPr>
                        <a:solidFill>
                          <a:schemeClr val="dk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Behind; Done</a:t>
                      </a:r>
                      <a:endParaRPr>
                        <a:solidFill>
                          <a:schemeClr val="dk1"/>
                        </a:solidFill>
                        <a:latin typeface="Montserrat"/>
                        <a:ea typeface="Montserrat"/>
                        <a:cs typeface="Montserrat"/>
                        <a:sym typeface="Montserrat"/>
                      </a:endParaRPr>
                    </a:p>
                  </a:txBody>
                  <a:tcPr marT="91425" marB="91425" marR="91425" marL="91425"/>
                </a:tc>
              </a:tr>
              <a:tr h="471050">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10/5</a:t>
                      </a:r>
                      <a:endParaRPr>
                        <a:solidFill>
                          <a:schemeClr val="dk1"/>
                        </a:solidFill>
                        <a:latin typeface="Montserrat"/>
                        <a:ea typeface="Montserrat"/>
                        <a:cs typeface="Montserrat"/>
                        <a:sym typeface="Montserrat"/>
                      </a:endParaRPr>
                    </a:p>
                  </a:txBody>
                  <a:tcPr marT="91425" marB="91425" marR="91425" marL="91425"/>
                </a:tc>
                <a:tc>
                  <a:txBody>
                    <a:bodyPr/>
                    <a:lstStyle/>
                    <a:p>
                      <a:pPr indent="0" lvl="0" marL="0" rtl="0" algn="l">
                        <a:lnSpc>
                          <a:spcPct val="114000"/>
                        </a:lnSpc>
                        <a:spcBef>
                          <a:spcPts val="50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Finalize geometry and begin mechanical design and FEA</a:t>
                      </a:r>
                      <a:endParaRPr>
                        <a:solidFill>
                          <a:schemeClr val="dk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Behind; WIP</a:t>
                      </a:r>
                      <a:endParaRPr>
                        <a:solidFill>
                          <a:schemeClr val="dk1"/>
                        </a:solidFill>
                        <a:latin typeface="Montserrat"/>
                        <a:ea typeface="Montserrat"/>
                        <a:cs typeface="Montserrat"/>
                        <a:sym typeface="Montserrat"/>
                      </a:endParaRPr>
                    </a:p>
                  </a:txBody>
                  <a:tcPr marT="91425" marB="91425" marR="91425" marL="91425"/>
                </a:tc>
              </a:tr>
              <a:tr h="291875">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10/12</a:t>
                      </a:r>
                      <a:endParaRPr>
                        <a:solidFill>
                          <a:schemeClr val="dk1"/>
                        </a:solidFill>
                        <a:latin typeface="Montserrat"/>
                        <a:ea typeface="Montserrat"/>
                        <a:cs typeface="Montserrat"/>
                        <a:sym typeface="Montserrat"/>
                      </a:endParaRPr>
                    </a:p>
                  </a:txBody>
                  <a:tcPr marT="91425" marB="91425" marR="91425" marL="91425"/>
                </a:tc>
                <a:tc>
                  <a:txBody>
                    <a:bodyPr/>
                    <a:lstStyle/>
                    <a:p>
                      <a:pPr indent="0" lvl="0" marL="0" rtl="0" algn="l">
                        <a:lnSpc>
                          <a:spcPct val="114000"/>
                        </a:lnSpc>
                        <a:spcBef>
                          <a:spcPts val="500"/>
                        </a:spcBef>
                        <a:spcAft>
                          <a:spcPts val="0"/>
                        </a:spcAft>
                        <a:buNone/>
                      </a:pPr>
                      <a:r>
                        <a:rPr lang="en">
                          <a:solidFill>
                            <a:schemeClr val="dk1"/>
                          </a:solidFill>
                          <a:latin typeface="Montserrat"/>
                          <a:ea typeface="Montserrat"/>
                          <a:cs typeface="Montserrat"/>
                          <a:sym typeface="Montserrat"/>
                        </a:rPr>
                        <a:t>Finish mechanical design, start jigging</a:t>
                      </a:r>
                      <a:endParaRPr>
                        <a:solidFill>
                          <a:schemeClr val="dk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Behind;</a:t>
                      </a:r>
                      <a:r>
                        <a:rPr lang="en">
                          <a:solidFill>
                            <a:schemeClr val="dk1"/>
                          </a:solidFill>
                          <a:latin typeface="Montserrat"/>
                          <a:ea typeface="Montserrat"/>
                          <a:cs typeface="Montserrat"/>
                          <a:sym typeface="Montserrat"/>
                        </a:rPr>
                        <a:t> WIP</a:t>
                      </a:r>
                      <a:endParaRPr>
                        <a:solidFill>
                          <a:schemeClr val="dk1"/>
                        </a:solidFill>
                        <a:latin typeface="Montserrat"/>
                        <a:ea typeface="Montserrat"/>
                        <a:cs typeface="Montserrat"/>
                        <a:sym typeface="Montserrat"/>
                      </a:endParaRPr>
                    </a:p>
                  </a:txBody>
                  <a:tcPr marT="91425" marB="91425" marR="91425" marL="91425"/>
                </a:tc>
              </a:tr>
              <a:tr h="291875">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10/15</a:t>
                      </a:r>
                      <a:endParaRPr>
                        <a:solidFill>
                          <a:schemeClr val="dk1"/>
                        </a:solidFill>
                        <a:latin typeface="Montserrat"/>
                        <a:ea typeface="Montserrat"/>
                        <a:cs typeface="Montserrat"/>
                        <a:sym typeface="Montserrat"/>
                      </a:endParaRPr>
                    </a:p>
                  </a:txBody>
                  <a:tcPr marT="91425" marB="91425" marR="91425" marL="91425"/>
                </a:tc>
                <a:tc>
                  <a:txBody>
                    <a:bodyPr/>
                    <a:lstStyle/>
                    <a:p>
                      <a:pPr indent="0" lvl="0" marL="0" rtl="0" algn="l">
                        <a:lnSpc>
                          <a:spcPct val="114000"/>
                        </a:lnSpc>
                        <a:spcBef>
                          <a:spcPts val="50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Finalize design, jigging, tabs</a:t>
                      </a:r>
                      <a:endParaRPr>
                        <a:solidFill>
                          <a:schemeClr val="dk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Behind; WIP</a:t>
                      </a:r>
                      <a:endParaRPr>
                        <a:solidFill>
                          <a:schemeClr val="dk1"/>
                        </a:solidFill>
                        <a:latin typeface="Montserrat"/>
                        <a:ea typeface="Montserrat"/>
                        <a:cs typeface="Montserrat"/>
                        <a:sym typeface="Montserrat"/>
                      </a:endParaRPr>
                    </a:p>
                  </a:txBody>
                  <a:tcPr marT="91425" marB="91425" marR="91425" marL="91425"/>
                </a:tc>
              </a:tr>
              <a:tr h="291875">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10/22</a:t>
                      </a:r>
                      <a:endParaRPr>
                        <a:solidFill>
                          <a:schemeClr val="dk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Design Freeze</a:t>
                      </a:r>
                      <a:endParaRPr>
                        <a:solidFill>
                          <a:schemeClr val="dk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TBD</a:t>
                      </a:r>
                      <a:endParaRPr>
                        <a:solidFill>
                          <a:schemeClr val="dk1"/>
                        </a:solidFill>
                        <a:latin typeface="Montserrat"/>
                        <a:ea typeface="Montserrat"/>
                        <a:cs typeface="Montserrat"/>
                        <a:sym typeface="Montserrat"/>
                      </a:endParaRPr>
                    </a:p>
                  </a:txBody>
                  <a:tcPr marT="91425" marB="91425" marR="91425" marL="91425"/>
                </a:tc>
              </a:tr>
            </a:tbl>
          </a:graphicData>
        </a:graphic>
      </p:graphicFrame>
      <p:sp>
        <p:nvSpPr>
          <p:cNvPr id="113" name="Google Shape;113;p16"/>
          <p:cNvSpPr txBox="1"/>
          <p:nvPr>
            <p:ph idx="1" type="body"/>
          </p:nvPr>
        </p:nvSpPr>
        <p:spPr>
          <a:xfrm>
            <a:off x="311700" y="3981689"/>
            <a:ext cx="8520600" cy="480600"/>
          </a:xfrm>
          <a:prstGeom prst="rect">
            <a:avLst/>
          </a:prstGeom>
        </p:spPr>
        <p:txBody>
          <a:bodyPr anchorCtr="0" anchor="t" bIns="91425" lIns="91425" spcFirstLastPara="1" rIns="91425" wrap="square" tIns="91425">
            <a:normAutofit/>
          </a:bodyPr>
          <a:lstStyle/>
          <a:p>
            <a:pPr indent="0" lvl="0" marL="0" rtl="0" algn="l">
              <a:spcBef>
                <a:spcPts val="500"/>
              </a:spcBef>
              <a:spcAft>
                <a:spcPts val="0"/>
              </a:spcAft>
              <a:buNone/>
            </a:pPr>
            <a:r>
              <a:rPr lang="en"/>
              <a:t>To Do: FEA, finalize mechanical design, jigging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SYSTEM</a:t>
            </a:r>
            <a:endParaRPr/>
          </a:p>
          <a:p>
            <a:pPr indent="0" lvl="0" marL="0" rtl="0" algn="l">
              <a:spcBef>
                <a:spcPts val="0"/>
              </a:spcBef>
              <a:spcAft>
                <a:spcPts val="0"/>
              </a:spcAft>
              <a:buNone/>
            </a:pPr>
            <a:r>
              <a:rPr lang="en"/>
              <a:t>DESIGN</a:t>
            </a:r>
            <a:endParaRPr/>
          </a:p>
        </p:txBody>
      </p:sp>
      <p:sp>
        <p:nvSpPr>
          <p:cNvPr id="119" name="Google Shape;119;p17"/>
          <p:cNvSpPr txBox="1"/>
          <p:nvPr>
            <p:ph idx="12" type="sldNum"/>
          </p:nvPr>
        </p:nvSpPr>
        <p:spPr>
          <a:xfrm>
            <a:off x="8472450" y="4662800"/>
            <a:ext cx="599100" cy="48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MR Design Review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