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Montserrat Black"/>
      <p:bold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Montserrat Light"/>
      <p:regular r:id="rId29"/>
      <p:bold r:id="rId30"/>
      <p:italic r:id="rId31"/>
      <p:boldItalic r:id="rId32"/>
    </p:embeddedFont>
    <p:embeddedFont>
      <p:font typeface="Montserrat ExtraBold"/>
      <p:bold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ontserratBlack-boldItalic.fntdata"/><Relationship Id="rId23" Type="http://schemas.openxmlformats.org/officeDocument/2006/relationships/font" Target="fonts/MontserratBlack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Ligh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Light-italic.fntdata"/><Relationship Id="rId30" Type="http://schemas.openxmlformats.org/officeDocument/2006/relationships/font" Target="fonts/MontserratLight-bold.fntdata"/><Relationship Id="rId11" Type="http://schemas.openxmlformats.org/officeDocument/2006/relationships/slide" Target="slides/slide7.xml"/><Relationship Id="rId33" Type="http://schemas.openxmlformats.org/officeDocument/2006/relationships/font" Target="fonts/MontserratExtraBold-bold.fntdata"/><Relationship Id="rId10" Type="http://schemas.openxmlformats.org/officeDocument/2006/relationships/slide" Target="slides/slide6.xml"/><Relationship Id="rId32" Type="http://schemas.openxmlformats.org/officeDocument/2006/relationships/font" Target="fonts/MontserratLigh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MontserratExtraBold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5f6cdbfa5a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5f6cdbfa5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2e0f6c5b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2e0f6c5b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fafb169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fafb169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2e0f6c5b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2e0f6c5b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700a02d1d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700a02d1d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700a02d1d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700a02d1d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fafb169f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fafb169f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700a02d1d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700a02d1d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06c5b838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06c5b838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06ca135bb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06ca135bb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00a02d1d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700a02d1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700a02d1d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700a02d1d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06ca135bb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06ca135bb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06ca135bb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06ca135bb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06ca135bb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06ca135bb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2e0f6c5b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2e0f6c5b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2e0f6c5b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2e0f6c5b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2e0f6c5b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2e0f6c5b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4807000" y="2361650"/>
            <a:ext cx="3982800" cy="11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4807025" y="3653250"/>
            <a:ext cx="3982800" cy="7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None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6" name="Google Shape;16;p2"/>
          <p:cNvCxnSpPr/>
          <p:nvPr/>
        </p:nvCxnSpPr>
        <p:spPr>
          <a:xfrm>
            <a:off x="4572000" y="2311325"/>
            <a:ext cx="0" cy="2135700"/>
          </a:xfrm>
          <a:prstGeom prst="straightConnector1">
            <a:avLst/>
          </a:prstGeom>
          <a:noFill/>
          <a:ln cap="flat" cmpd="sng" w="38100">
            <a:solidFill>
              <a:srgbClr val="C4122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Google Shape;17;p2"/>
          <p:cNvSpPr/>
          <p:nvPr/>
        </p:nvSpPr>
        <p:spPr>
          <a:xfrm>
            <a:off x="-8400" y="-6867"/>
            <a:ext cx="9160800" cy="4803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264125" y="744500"/>
            <a:ext cx="2011200" cy="32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472450" y="4662800"/>
            <a:ext cx="5991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-25" y="4663225"/>
            <a:ext cx="3921000" cy="4803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 txBox="1"/>
          <p:nvPr/>
        </p:nvSpPr>
        <p:spPr>
          <a:xfrm>
            <a:off x="82400" y="4662950"/>
            <a:ext cx="44499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Preliminary Design Review</a:t>
            </a:r>
            <a:endParaRPr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22" name="Google Shape;22;p2"/>
          <p:cNvGrpSpPr/>
          <p:nvPr/>
        </p:nvGrpSpPr>
        <p:grpSpPr>
          <a:xfrm>
            <a:off x="2835575" y="627327"/>
            <a:ext cx="3472858" cy="1456395"/>
            <a:chOff x="2485450" y="627327"/>
            <a:chExt cx="3472858" cy="1456395"/>
          </a:xfrm>
        </p:grpSpPr>
        <p:pic>
          <p:nvPicPr>
            <p:cNvPr id="23" name="Google Shape;23;p2"/>
            <p:cNvPicPr preferRelativeResize="0"/>
            <p:nvPr/>
          </p:nvPicPr>
          <p:blipFill rotWithShape="1">
            <a:blip r:embed="rId2">
              <a:alphaModFix/>
            </a:blip>
            <a:srcRect b="0" l="0" r="0" t="78922"/>
            <a:stretch/>
          </p:blipFill>
          <p:spPr>
            <a:xfrm>
              <a:off x="2485450" y="1819798"/>
              <a:ext cx="3472858" cy="2639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24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30449" y="627327"/>
              <a:ext cx="2982873" cy="111149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1">
  <p:cSld name="MAIN_POINT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0" y="175"/>
            <a:ext cx="9144000" cy="5143500"/>
          </a:xfrm>
          <a:prstGeom prst="rect">
            <a:avLst/>
          </a:prstGeom>
          <a:solidFill>
            <a:srgbClr val="A6192E"/>
          </a:solidFill>
          <a:ln cap="flat" cmpd="sng" w="9525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28" name="Google Shape;2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79075" y="-65"/>
            <a:ext cx="685200" cy="5143567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8472450" y="4662800"/>
            <a:ext cx="5991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b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buNone/>
              <a:defRPr b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buNone/>
              <a:defRPr b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buNone/>
              <a:defRPr b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buNone/>
              <a:defRPr b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buNone/>
              <a:defRPr b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buNone/>
              <a:defRPr b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buNone/>
              <a:defRPr b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buNone/>
              <a:defRPr b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ndard List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311700" y="2021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472450" y="4662800"/>
            <a:ext cx="5991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311700" y="1076188"/>
            <a:ext cx="8520600" cy="33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">
  <p:cSld name="TITLE_AND_BODY_2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311700" y="2021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472450" y="4662800"/>
            <a:ext cx="5991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311700" y="1076200"/>
            <a:ext cx="4152000" cy="33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80300" y="1076200"/>
            <a:ext cx="4152000" cy="33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Text">
  <p:cSld name="TITLE_AND_BODY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260950" y="851525"/>
            <a:ext cx="1929600" cy="20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472450" y="4662800"/>
            <a:ext cx="5991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b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buNone/>
              <a:defRPr b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buNone/>
              <a:defRPr b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buNone/>
              <a:defRPr b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buNone/>
              <a:defRPr b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buNone/>
              <a:defRPr b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buNone/>
              <a:defRPr b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buNone/>
              <a:defRPr b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buNone/>
              <a:defRPr b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/>
          </a:p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11700" y="93250"/>
            <a:ext cx="8520600" cy="43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_AND_BODY_1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260950" y="851525"/>
            <a:ext cx="1929600" cy="20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472450" y="4662800"/>
            <a:ext cx="5991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b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buNone/>
              <a:defRPr b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buNone/>
              <a:defRPr b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buNone/>
              <a:defRPr b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buNone/>
              <a:defRPr b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buNone/>
              <a:defRPr b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buNone/>
              <a:defRPr b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buNone/>
              <a:defRPr b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buNone/>
              <a:defRPr b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/>
          </a:p>
        </p:txBody>
      </p:sp>
      <p:sp>
        <p:nvSpPr>
          <p:cNvPr id="46" name="Google Shape;46;p7"/>
          <p:cNvSpPr/>
          <p:nvPr/>
        </p:nvSpPr>
        <p:spPr>
          <a:xfrm>
            <a:off x="-125" y="5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>
  <p:cSld name="TITLE_3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>
            <a:off x="-75" y="25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buNone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buNone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buNone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buNone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buNone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buNone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buNone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buNone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" name="Google Shape;5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88850" y="1870038"/>
            <a:ext cx="3766300" cy="140344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8"/>
          <p:cNvSpPr/>
          <p:nvPr/>
        </p:nvSpPr>
        <p:spPr>
          <a:xfrm>
            <a:off x="-1200" y="-6875"/>
            <a:ext cx="9147600" cy="4803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-2375" y="4663225"/>
            <a:ext cx="9148800" cy="4803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 txBox="1"/>
          <p:nvPr>
            <p:ph idx="2" type="sldNum"/>
          </p:nvPr>
        </p:nvSpPr>
        <p:spPr>
          <a:xfrm>
            <a:off x="8472450" y="4662800"/>
            <a:ext cx="5991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b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buNone/>
              <a:defRPr b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buNone/>
              <a:defRPr b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buNone/>
              <a:defRPr b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buNone/>
              <a:defRPr b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buNone/>
              <a:defRPr b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buNone/>
              <a:defRPr b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buNone/>
              <a:defRPr b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buNone/>
              <a:defRPr b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775" y="4663225"/>
            <a:ext cx="9148200" cy="4803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202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Black"/>
              <a:buNone/>
              <a:defRPr sz="24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076188"/>
            <a:ext cx="8520600" cy="3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" name="Google Shape;9;p1"/>
          <p:cNvSpPr txBox="1"/>
          <p:nvPr/>
        </p:nvSpPr>
        <p:spPr>
          <a:xfrm>
            <a:off x="3992850" y="4663225"/>
            <a:ext cx="48396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Bellcranks and Dampers PDR </a:t>
            </a:r>
            <a:r>
              <a:rPr b="1"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|  September 26</a:t>
            </a:r>
            <a:r>
              <a:rPr b="1" baseline="30000"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</a:t>
            </a:r>
            <a:r>
              <a:rPr b="1"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2021</a:t>
            </a:r>
            <a:endParaRPr b="1"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153575" y="4768525"/>
            <a:ext cx="3757355" cy="269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11;p1"/>
          <p:cNvCxnSpPr/>
          <p:nvPr/>
        </p:nvCxnSpPr>
        <p:spPr>
          <a:xfrm>
            <a:off x="311700" y="940850"/>
            <a:ext cx="1824900" cy="0"/>
          </a:xfrm>
          <a:prstGeom prst="straightConnector1">
            <a:avLst/>
          </a:prstGeom>
          <a:noFill/>
          <a:ln cap="flat" cmpd="sng" w="38100">
            <a:solidFill>
              <a:srgbClr val="A6192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0" y="4662800"/>
            <a:ext cx="5991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b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buNone/>
              <a:defRPr b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buNone/>
              <a:defRPr b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buNone/>
              <a:defRPr b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buNone/>
              <a:defRPr b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buNone/>
              <a:defRPr b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buNone/>
              <a:defRPr b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buNone/>
              <a:defRPr b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buNone/>
              <a:defRPr b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spreadsheets/u/0/d/1m-wNNVozOST2ZQn-kOCU65KwM7MdgioZ3KTFaTCrcTA/edi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ctrTitle"/>
          </p:nvPr>
        </p:nvSpPr>
        <p:spPr>
          <a:xfrm>
            <a:off x="4807000" y="2361650"/>
            <a:ext cx="3982800" cy="11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Bellcranks and Dampers PDR</a:t>
            </a:r>
            <a:endParaRPr/>
          </a:p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472450" y="4662800"/>
            <a:ext cx="5991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  <p:sp>
        <p:nvSpPr>
          <p:cNvPr id="60" name="Google Shape;60;p9"/>
          <p:cNvSpPr txBox="1"/>
          <p:nvPr>
            <p:ph idx="1" type="subTitle"/>
          </p:nvPr>
        </p:nvSpPr>
        <p:spPr>
          <a:xfrm>
            <a:off x="4807025" y="3653250"/>
            <a:ext cx="3982800" cy="7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System Lead: </a:t>
            </a:r>
            <a:r>
              <a:rPr lang="en"/>
              <a:t>Jennifer Yang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Captain:</a:t>
            </a:r>
            <a:r>
              <a:rPr lang="en"/>
              <a:t> Gabriel Botero</a:t>
            </a:r>
            <a:endParaRPr/>
          </a:p>
        </p:txBody>
      </p:sp>
      <p:pic>
        <p:nvPicPr>
          <p:cNvPr id="61" name="Google Shape;61;p9"/>
          <p:cNvPicPr preferRelativeResize="0"/>
          <p:nvPr/>
        </p:nvPicPr>
        <p:blipFill rotWithShape="1">
          <a:blip r:embed="rId3">
            <a:alphaModFix/>
          </a:blip>
          <a:srcRect b="0" l="7578" r="0" t="19788"/>
          <a:stretch/>
        </p:blipFill>
        <p:spPr>
          <a:xfrm>
            <a:off x="538000" y="2233575"/>
            <a:ext cx="345186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311700" y="2021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REAR DESIGN - OUT OF PLANE</a:t>
            </a:r>
            <a:endParaRPr/>
          </a:p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8472450" y="4662800"/>
            <a:ext cx="5991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311700" y="1076200"/>
            <a:ext cx="5328300" cy="33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Bellcrank damper tube moved 10mm and angled at 80 degrees (both backward)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Pros</a:t>
            </a:r>
            <a:endParaRPr/>
          </a:p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Lower CG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Cons</a:t>
            </a:r>
            <a:endParaRPr/>
          </a:p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design has &lt;10 degrees of difference in the wrong direction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Attempts to fix this have resulted in large bellcranks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to investigate more</a:t>
            </a:r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 rotWithShape="1">
          <a:blip r:embed="rId3">
            <a:alphaModFix/>
          </a:blip>
          <a:srcRect b="8313" l="0" r="0" t="27489"/>
          <a:stretch/>
        </p:blipFill>
        <p:spPr>
          <a:xfrm>
            <a:off x="5640075" y="2659950"/>
            <a:ext cx="3389800" cy="186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 rotWithShape="1">
          <a:blip r:embed="rId4">
            <a:alphaModFix/>
          </a:blip>
          <a:srcRect b="0" l="12411" r="0" t="6173"/>
          <a:stretch/>
        </p:blipFill>
        <p:spPr>
          <a:xfrm>
            <a:off x="7191650" y="127000"/>
            <a:ext cx="1893694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311700" y="2021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ITERATIONS</a:t>
            </a:r>
            <a:endParaRPr/>
          </a:p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8472450" y="4662800"/>
            <a:ext cx="5991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311700" y="1076188"/>
            <a:ext cx="8520600" cy="33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In and out of plane front for wider chassis</a:t>
            </a:r>
            <a:endParaRPr/>
          </a:p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presented because are going for the new IA and narrow bulkhead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In and out of plane for an older version of the narrow bulkhead</a:t>
            </a:r>
            <a:endParaRPr/>
          </a:p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presented because the older version was not rules compliant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See CMR 22e → BD22 Iterations for older iterations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311700" y="2021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MOTION RATIO DATA</a:t>
            </a:r>
            <a:endParaRPr/>
          </a:p>
        </p:txBody>
      </p:sp>
      <p:sp>
        <p:nvSpPr>
          <p:cNvPr id="143" name="Google Shape;143;p20"/>
          <p:cNvSpPr txBox="1"/>
          <p:nvPr>
            <p:ph idx="12" type="sldNum"/>
          </p:nvPr>
        </p:nvSpPr>
        <p:spPr>
          <a:xfrm>
            <a:off x="8472450" y="4662800"/>
            <a:ext cx="5991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311700" y="1076188"/>
            <a:ext cx="8520600" cy="33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not had time to do motion ratio </a:t>
            </a:r>
            <a:r>
              <a:rPr lang="en"/>
              <a:t>because</a:t>
            </a:r>
            <a:r>
              <a:rPr lang="en"/>
              <a:t> I’ve been sick and stressed with other </a:t>
            </a:r>
            <a:r>
              <a:rPr lang="en"/>
              <a:t>things</a:t>
            </a:r>
            <a:r>
              <a:rPr lang="en"/>
              <a:t> &gt;:(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 is to get initial motion ratio data by next week to begin optimizing these geometries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311700" y="2021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MANUFACTURING</a:t>
            </a:r>
            <a:endParaRPr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311700" y="1076188"/>
            <a:ext cx="8520600" cy="33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will CNC them in-house (Techspark or ICE)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 out to be anodized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Waterjet for tabs (Techspark or outsource)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Ask our current welder to weld tabs</a:t>
            </a:r>
            <a:endParaRPr/>
          </a:p>
        </p:txBody>
      </p:sp>
      <p:sp>
        <p:nvSpPr>
          <p:cNvPr id="151" name="Google Shape;151;p21"/>
          <p:cNvSpPr txBox="1"/>
          <p:nvPr>
            <p:ph idx="12" type="sldNum"/>
          </p:nvPr>
        </p:nvSpPr>
        <p:spPr>
          <a:xfrm>
            <a:off x="8472450" y="4662800"/>
            <a:ext cx="5991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311700" y="2021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ASSEMBLY</a:t>
            </a:r>
            <a:endParaRPr/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311700" y="1076188"/>
            <a:ext cx="8520600" cy="33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Potentially rebuild dampers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Need to email KazTech for cost estimate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Will save money instead of us buying new ones each time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Should be rebuilt after every 35 hours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Press fit two pieces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Put on car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Ask welder to weld tabs</a:t>
            </a:r>
            <a:endParaRPr/>
          </a:p>
        </p:txBody>
      </p:sp>
      <p:sp>
        <p:nvSpPr>
          <p:cNvPr id="158" name="Google Shape;158;p22"/>
          <p:cNvSpPr txBox="1"/>
          <p:nvPr>
            <p:ph idx="12" type="sldNum"/>
          </p:nvPr>
        </p:nvSpPr>
        <p:spPr>
          <a:xfrm>
            <a:off x="8472450" y="4662800"/>
            <a:ext cx="5991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311700" y="2021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 TRACKING</a:t>
            </a:r>
            <a:endParaRPr/>
          </a:p>
        </p:txBody>
      </p:sp>
      <p:sp>
        <p:nvSpPr>
          <p:cNvPr id="164" name="Google Shape;164;p23"/>
          <p:cNvSpPr txBox="1"/>
          <p:nvPr>
            <p:ph idx="12" type="sldNum"/>
          </p:nvPr>
        </p:nvSpPr>
        <p:spPr>
          <a:xfrm>
            <a:off x="8472450" y="4662800"/>
            <a:ext cx="5991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311700" y="1076188"/>
            <a:ext cx="8520600" cy="33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Weigh the individual pieces before press fit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Weigh the bellcranks after press fit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Weigh the pushrod </a:t>
            </a:r>
            <a:r>
              <a:rPr lang="en"/>
              <a:t>before</a:t>
            </a:r>
            <a:r>
              <a:rPr lang="en"/>
              <a:t> installing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Weigh the car before and after installing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311700" y="2021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AND CDR DELIVERABLES</a:t>
            </a:r>
            <a:endParaRPr/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311700" y="1076188"/>
            <a:ext cx="8520600" cy="33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9/30 - Finish motion ratio analysis on all the current geometries to begin optimization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10/5 - </a:t>
            </a:r>
            <a:r>
              <a:rPr lang="en"/>
              <a:t>Finalize geometry and begin mechanical design and stress analysis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10/12 - Finish mechanical design, start jigging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10/15 - Finalize design, jigging, tabs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10/17 - CDR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10/22 - Design Freeze</a:t>
            </a:r>
            <a:endParaRPr/>
          </a:p>
        </p:txBody>
      </p:sp>
      <p:sp>
        <p:nvSpPr>
          <p:cNvPr id="172" name="Google Shape;172;p24"/>
          <p:cNvSpPr txBox="1"/>
          <p:nvPr>
            <p:ph idx="12" type="sldNum"/>
          </p:nvPr>
        </p:nvSpPr>
        <p:spPr>
          <a:xfrm>
            <a:off x="8472450" y="4662800"/>
            <a:ext cx="5991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idx="2" type="sldNum"/>
          </p:nvPr>
        </p:nvSpPr>
        <p:spPr>
          <a:xfrm>
            <a:off x="8472450" y="4662800"/>
            <a:ext cx="5991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311700" y="2021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 AND CONCERNS</a:t>
            </a:r>
            <a:endParaRPr/>
          </a:p>
        </p:txBody>
      </p:sp>
      <p:sp>
        <p:nvSpPr>
          <p:cNvPr id="183" name="Google Shape;183;p26"/>
          <p:cNvSpPr txBox="1"/>
          <p:nvPr>
            <p:ph idx="12" type="sldNum"/>
          </p:nvPr>
        </p:nvSpPr>
        <p:spPr>
          <a:xfrm>
            <a:off x="8472450" y="4662800"/>
            <a:ext cx="5991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311700" y="1076188"/>
            <a:ext cx="8520600" cy="33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5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In plane vs out of plane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Depends on what ends up working better with ARBs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ARB placement is more important than visibility in the front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Depends if the out of plane is worth the additional effort 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Out of plane is better for tabs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But in plane is easier so if no significant difference, not worth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In the rear, changes to chassis tube need to be told to energetics side bc lowering things eats into their space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Front - bellcranks need to be mounted to the top not the side bc hub motors (ref Fiona</a:t>
            </a:r>
            <a:r>
              <a:rPr lang="en" sz="1100"/>
              <a:t>)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311700" y="2021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1700" y="1076188"/>
            <a:ext cx="8520600" cy="33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goals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Criteria: Rules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Criteria: Constraints/Considerations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Concepts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Manufacturing/Assembly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Mass Tracking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Timeline</a:t>
            </a:r>
            <a:endParaRPr/>
          </a:p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72450" y="4662800"/>
            <a:ext cx="5991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11700" y="2021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GOALS</a:t>
            </a:r>
            <a:endParaRPr/>
          </a:p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311700" y="1076188"/>
            <a:ext cx="8520600" cy="33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front and rear systems out of plane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Lower CG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Avoid blocking driver visibility in the front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Optimize for a constant motion ratio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 ARB placement in mind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 tab size/complexity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Ideally pushrod and tabs are angled within 10-20 degrees of each other</a:t>
            </a:r>
            <a:endParaRPr/>
          </a:p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472450" y="4662800"/>
            <a:ext cx="5991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311700" y="2021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CRITERIA: RULES REQUIREMENTS</a:t>
            </a:r>
            <a:endParaRPr/>
          </a:p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472450" y="4662800"/>
            <a:ext cx="5991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>
            <a:off x="311700" y="1076188"/>
            <a:ext cx="8520600" cy="33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V.3.1.4</a:t>
            </a:r>
            <a:r>
              <a:rPr lang="en"/>
              <a:t> - Fasteners in the Suspension system are Critical Fasteners, see T.8.2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T.8.2.3</a:t>
            </a:r>
            <a:r>
              <a:rPr lang="en"/>
              <a:t> - All Critical Fasteners must be secured from unintentional loosening by the use of Positive Locking Mechanisms see T.8.3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 list of relevant rules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311700" y="2021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CRITERIA: CONSTRAINTS/CONSIDERATIONS</a:t>
            </a:r>
            <a:endParaRPr/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472450" y="4662800"/>
            <a:ext cx="5991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311700" y="1076188"/>
            <a:ext cx="8520600" cy="33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Kinematic Considerations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Bellcrank positioning (location and plane) drives ARB geometry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Spatial Constraints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Front chassis is now smaller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Hub motors take up space - mounting to top A-Arms (like 20e)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Physical Loading: 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Questrial"/>
              <a:buChar char="●"/>
            </a:pPr>
            <a:r>
              <a:rPr lang="en"/>
              <a:t>Assume max load as the force experienced by full spring damper compression to determine loads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Char char="●"/>
            </a:pPr>
            <a:r>
              <a:rPr lang="en"/>
              <a:t>Out of plane geometry increases loading in front and rear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311700" y="2021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CRITERIA: CONSTRAINTS/CONSIDERATIONS</a:t>
            </a:r>
            <a:endParaRPr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472450" y="4662800"/>
            <a:ext cx="5991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311700" y="1076188"/>
            <a:ext cx="8520600" cy="33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Sourcing Constraints: </a:t>
            </a:r>
            <a:endParaRPr/>
          </a:p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Dampers - Sold by KazTech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We could rebuild our dampers (send to KazTech), pull them off old cars, or grab one of the many spares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Springs are sold by JensonUSA, Cane Creek, essex, Kaz Tech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Design for Manufacturing/Assembly:</a:t>
            </a:r>
            <a:endParaRPr/>
          </a:p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house manufacturing on CNC (as we have done in the past)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311700" y="2021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DESIGN - IN PLANE</a:t>
            </a:r>
            <a:endParaRPr/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472450" y="4662800"/>
            <a:ext cx="5991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311700" y="1076188"/>
            <a:ext cx="8520600" cy="33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Pros</a:t>
            </a:r>
            <a:endParaRPr/>
          </a:p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plane is simple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Cons</a:t>
            </a:r>
            <a:endParaRPr/>
          </a:p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Potential to block driver visibility</a:t>
            </a:r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/>
          </a:blip>
          <a:srcRect b="0" l="7578" r="0" t="19788"/>
          <a:stretch/>
        </p:blipFill>
        <p:spPr>
          <a:xfrm>
            <a:off x="5192100" y="1562112"/>
            <a:ext cx="345186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311700" y="2021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DESIGN - OUT OF PLANE</a:t>
            </a:r>
            <a:endParaRPr/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472450" y="4662800"/>
            <a:ext cx="5991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311700" y="1076200"/>
            <a:ext cx="5501700" cy="33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Bellcrank damper tube moved 10mm and angled at 80 degrees (both forward)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Pros</a:t>
            </a:r>
            <a:endParaRPr/>
          </a:p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Lower CG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Theoretically will reduce visibility issues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Cons</a:t>
            </a:r>
            <a:endParaRPr/>
          </a:p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Visibility issue needs to be played around with more</a:t>
            </a:r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7975" y="2176300"/>
            <a:ext cx="2617470" cy="228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4501" y="-28237"/>
            <a:ext cx="2020824" cy="274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311700" y="2021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REAR DESIGN - IN PLANE</a:t>
            </a:r>
            <a:endParaRPr/>
          </a:p>
        </p:txBody>
      </p:sp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8472450" y="4662800"/>
            <a:ext cx="5991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311700" y="1076200"/>
            <a:ext cx="5034600" cy="33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Pros</a:t>
            </a:r>
            <a:endParaRPr/>
          </a:p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plane is simple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Cons</a:t>
            </a:r>
            <a:endParaRPr/>
          </a:p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Higher CG</a:t>
            </a:r>
            <a:endParaRPr/>
          </a:p>
        </p:txBody>
      </p:sp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/>
          </a:blip>
          <a:srcRect b="6773" l="5446" r="0" t="29983"/>
          <a:stretch/>
        </p:blipFill>
        <p:spPr>
          <a:xfrm>
            <a:off x="5346150" y="1626252"/>
            <a:ext cx="3486151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MR Design Review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