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0" r:id="rId2"/>
    <p:sldId id="261" r:id="rId3"/>
    <p:sldId id="257" r:id="rId4"/>
    <p:sldId id="263" r:id="rId5"/>
    <p:sldId id="264" r:id="rId6"/>
    <p:sldId id="262"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2">
          <p15:clr>
            <a:srgbClr val="A4A3A4"/>
          </p15:clr>
        </p15:guide>
        <p15:guide id="2" pos="71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884"/>
  </p:normalViewPr>
  <p:slideViewPr>
    <p:cSldViewPr snapToGrid="0" snapToObjects="1" showGuides="1">
      <p:cViewPr varScale="1">
        <p:scale>
          <a:sx n="119" d="100"/>
          <a:sy n="119" d="100"/>
        </p:scale>
        <p:origin x="1176" y="192"/>
      </p:cViewPr>
      <p:guideLst>
        <p:guide orient="horz" pos="1642"/>
        <p:guide pos="7112"/>
      </p:guideLst>
    </p:cSldViewPr>
  </p:slideViewPr>
  <p:notesTextViewPr>
    <p:cViewPr>
      <p:scale>
        <a:sx n="100" d="100"/>
        <a:sy n="100" d="100"/>
      </p:scale>
      <p:origin x="0" y="-91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D30A81-EFFA-B744-A848-0C096C6A162E}" type="datetimeFigureOut">
              <a:rPr lang="en-US" smtClean="0"/>
              <a:t>6/22/21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77F3B-D9D3-F848-B8BB-4745F68C334A}" type="slidenum">
              <a:rPr lang="en-US" smtClean="0"/>
              <a:t>‹#›</a:t>
            </a:fld>
            <a:endParaRPr lang="en-US"/>
          </a:p>
        </p:txBody>
      </p:sp>
    </p:spTree>
    <p:extLst>
      <p:ext uri="{BB962C8B-B14F-4D97-AF65-F5344CB8AC3E}">
        <p14:creationId xmlns:p14="http://schemas.microsoft.com/office/powerpoint/2010/main" val="196862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tameson.com</a:t>
            </a:r>
            <a:r>
              <a:rPr lang="en-US" dirty="0"/>
              <a:t>/flow-</a:t>
            </a:r>
            <a:r>
              <a:rPr lang="en-US" dirty="0" err="1"/>
              <a:t>principles.html</a:t>
            </a:r>
            <a:r>
              <a:rPr lang="en-US" dirty="0"/>
              <a:t> </a:t>
            </a:r>
          </a:p>
          <a:p>
            <a:r>
              <a:rPr lang="en-US" dirty="0"/>
              <a:t>https://</a:t>
            </a:r>
            <a:r>
              <a:rPr lang="en-US" dirty="0" err="1"/>
              <a:t>tameson.com</a:t>
            </a:r>
            <a:r>
              <a:rPr lang="en-US" dirty="0"/>
              <a:t>/solenoid-valve-</a:t>
            </a:r>
            <a:r>
              <a:rPr lang="en-US" dirty="0" err="1"/>
              <a:t>types.html</a:t>
            </a:r>
            <a:endParaRPr lang="en-US" dirty="0"/>
          </a:p>
          <a:p>
            <a:endParaRPr lang="en-US" dirty="0"/>
          </a:p>
          <a:p>
            <a:r>
              <a:rPr lang="en-US" dirty="0"/>
              <a:t>Overall Assumptions:</a:t>
            </a:r>
          </a:p>
          <a:p>
            <a:pPr marL="171450" indent="-171450">
              <a:buFont typeface="Arial" panose="020B0604020202020204" pitchFamily="34" charset="0"/>
              <a:buChar char="•"/>
            </a:pPr>
            <a:r>
              <a:rPr lang="en-US" sz="1200" dirty="0"/>
              <a:t>20 degrees Celsius </a:t>
            </a:r>
          </a:p>
          <a:p>
            <a:pPr marL="628650" lvl="1" indent="-171450">
              <a:buFont typeface="Arial" panose="020B0604020202020204" pitchFamily="34" charset="0"/>
              <a:buChar char="•"/>
            </a:pPr>
            <a:r>
              <a:rPr lang="en-US" sz="1200" dirty="0"/>
              <a:t>Assuming room temperature which standardly is 20 degrees Celsius</a:t>
            </a:r>
          </a:p>
          <a:p>
            <a:pPr marL="171450" indent="-171450">
              <a:buFont typeface="Arial" panose="020B0604020202020204" pitchFamily="34" charset="0"/>
              <a:buChar char="•"/>
            </a:pPr>
            <a:r>
              <a:rPr lang="en-US" sz="1200" dirty="0"/>
              <a:t>Starting at atmospheric pressure (1 atm)</a:t>
            </a:r>
          </a:p>
          <a:p>
            <a:pPr marL="171450" indent="-171450">
              <a:buFont typeface="Arial" panose="020B0604020202020204" pitchFamily="34" charset="0"/>
              <a:buChar char="•"/>
            </a:pPr>
            <a:r>
              <a:rPr lang="en-US" sz="1200" dirty="0"/>
              <a:t>Pressure change of 60 psi</a:t>
            </a:r>
          </a:p>
          <a:p>
            <a:pPr marL="171450" indent="-171450">
              <a:buFont typeface="Arial" panose="020B0604020202020204" pitchFamily="34" charset="0"/>
              <a:buChar char="•"/>
            </a:pPr>
            <a:r>
              <a:rPr lang="en-US" sz="1200" dirty="0"/>
              <a:t>Subsonic air flow</a:t>
            </a:r>
          </a:p>
          <a:p>
            <a:pPr marL="628650" lvl="1" indent="-171450">
              <a:buFont typeface="Arial" panose="020B0604020202020204" pitchFamily="34" charset="0"/>
              <a:buChar char="•"/>
            </a:pPr>
            <a:r>
              <a:rPr lang="en-US" sz="1200" dirty="0"/>
              <a:t>The initial pressure was less than half the pressure change as noted here</a:t>
            </a:r>
          </a:p>
          <a:p>
            <a:pPr marL="0" lvl="0" indent="0">
              <a:buFont typeface="Arial" panose="020B0604020202020204" pitchFamily="34" charset="0"/>
              <a:buNone/>
            </a:pPr>
            <a:endParaRPr lang="en-US" sz="1200" dirty="0"/>
          </a:p>
          <a:p>
            <a:pPr marL="0" lvl="0" indent="0">
              <a:buFont typeface="Arial" panose="020B0604020202020204" pitchFamily="34" charset="0"/>
              <a:buNone/>
            </a:pPr>
            <a:r>
              <a:rPr lang="en-US" sz="1200" dirty="0"/>
              <a:t>Equation on the right</a:t>
            </a:r>
          </a:p>
          <a:p>
            <a:pPr marL="171450" lvl="0" indent="-171450">
              <a:buFont typeface="Arial" panose="020B0604020202020204" pitchFamily="34" charset="0"/>
              <a:buChar char="•"/>
            </a:pPr>
            <a:r>
              <a:rPr lang="en-US" sz="1200" dirty="0"/>
              <a:t>Nm^3/h = normal cubic meters per hour</a:t>
            </a:r>
          </a:p>
          <a:p>
            <a:pPr marL="171450" lvl="0" indent="-171450">
              <a:buFont typeface="Arial" panose="020B0604020202020204" pitchFamily="34" charset="0"/>
              <a:buChar char="•"/>
            </a:pPr>
            <a:r>
              <a:rPr lang="en-US" sz="1200" dirty="0"/>
              <a:t>Mostly kept this for reference </a:t>
            </a:r>
          </a:p>
          <a:p>
            <a:pPr marL="171450" lvl="0" indent="-171450">
              <a:buFont typeface="Arial" panose="020B0604020202020204" pitchFamily="34" charset="0"/>
              <a:buChar char="•"/>
            </a:pPr>
            <a:r>
              <a:rPr lang="en-US" sz="1200" dirty="0"/>
              <a:t>Wanted to use it to find the current flow rate</a:t>
            </a:r>
          </a:p>
          <a:p>
            <a:pPr marL="171450" lvl="0" indent="-171450">
              <a:buFont typeface="Arial" panose="020B0604020202020204" pitchFamily="34" charset="0"/>
              <a:buChar char="•"/>
            </a:pPr>
            <a:r>
              <a:rPr lang="en-US" sz="1200" dirty="0"/>
              <a:t>Realized that did not know </a:t>
            </a:r>
            <a:r>
              <a:rPr lang="en-US" sz="1200" dirty="0" err="1"/>
              <a:t>Kv</a:t>
            </a:r>
            <a:r>
              <a:rPr lang="en-US" sz="1200" dirty="0"/>
              <a:t> (flow coefficient)</a:t>
            </a:r>
          </a:p>
          <a:p>
            <a:pPr marL="171450" lvl="0" indent="-171450">
              <a:buFont typeface="Arial" panose="020B0604020202020204" pitchFamily="34" charset="0"/>
              <a:buChar char="•"/>
            </a:pPr>
            <a:r>
              <a:rPr lang="en-US" sz="1200" dirty="0"/>
              <a:t>Thought it could potentially be useful for a situation where we know more information about the valve</a:t>
            </a:r>
          </a:p>
          <a:p>
            <a:pPr marL="171450" lvl="0" indent="-171450">
              <a:buFont typeface="Arial" panose="020B0604020202020204" pitchFamily="34" charset="0"/>
              <a:buChar char="•"/>
            </a:pPr>
            <a:endParaRPr lang="en-US" sz="1200" dirty="0"/>
          </a:p>
          <a:p>
            <a:endParaRPr lang="en-US" dirty="0"/>
          </a:p>
        </p:txBody>
      </p:sp>
      <p:sp>
        <p:nvSpPr>
          <p:cNvPr id="4" name="Slide Number Placeholder 3"/>
          <p:cNvSpPr>
            <a:spLocks noGrp="1"/>
          </p:cNvSpPr>
          <p:nvPr>
            <p:ph type="sldNum" sz="quarter" idx="5"/>
          </p:nvPr>
        </p:nvSpPr>
        <p:spPr/>
        <p:txBody>
          <a:bodyPr/>
          <a:lstStyle/>
          <a:p>
            <a:fld id="{BC477F3B-D9D3-F848-B8BB-4745F68C334A}" type="slidenum">
              <a:rPr lang="en-US" smtClean="0"/>
              <a:t>2</a:t>
            </a:fld>
            <a:endParaRPr lang="en-US"/>
          </a:p>
        </p:txBody>
      </p:sp>
    </p:spTree>
    <p:extLst>
      <p:ext uri="{BB962C8B-B14F-4D97-AF65-F5344CB8AC3E}">
        <p14:creationId xmlns:p14="http://schemas.microsoft.com/office/powerpoint/2010/main" val="2632388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2800" dirty="0"/>
              <a:t>3D print assorted inserts to change the orifice to restrict flow rate</a:t>
            </a:r>
          </a:p>
          <a:p>
            <a:pPr marL="457200" indent="-457200">
              <a:buFont typeface="Arial" panose="020B0604020202020204" pitchFamily="34" charset="0"/>
              <a:buChar char="•"/>
            </a:pPr>
            <a:r>
              <a:rPr lang="en-US" sz="2800" dirty="0"/>
              <a:t>Issue: Keeping the insert in there </a:t>
            </a:r>
            <a:r>
              <a:rPr lang="en-US" sz="2800" dirty="0" err="1"/>
              <a:t>nonpermanently</a:t>
            </a:r>
            <a:endParaRPr lang="en-US" sz="2800" dirty="0"/>
          </a:p>
          <a:p>
            <a:pPr marL="457200" indent="-457200">
              <a:buFont typeface="Arial" panose="020B0604020202020204" pitchFamily="34" charset="0"/>
              <a:buChar char="•"/>
            </a:pPr>
            <a:r>
              <a:rPr lang="en-US" sz="2800" dirty="0"/>
              <a:t>Potential Solution: Use a set screw</a:t>
            </a:r>
          </a:p>
          <a:p>
            <a:pPr marL="800100" lvl="1" indent="-342900">
              <a:buFont typeface="Arial" panose="020B0604020202020204" pitchFamily="34" charset="0"/>
              <a:buChar char="•"/>
            </a:pPr>
            <a:r>
              <a:rPr lang="en-US" sz="2400" dirty="0"/>
              <a:t>Allows for multiple possible diameters for the orifices without having to purchase a new valve</a:t>
            </a:r>
          </a:p>
          <a:p>
            <a:pPr marL="800100" lvl="1" indent="-342900">
              <a:buFont typeface="Arial" panose="020B0604020202020204" pitchFamily="34" charset="0"/>
              <a:buChar char="•"/>
            </a:pPr>
            <a:r>
              <a:rPr lang="en-US" sz="2400" dirty="0"/>
              <a:t>May not be secure enough to stay in the opening</a:t>
            </a:r>
          </a:p>
          <a:p>
            <a:pPr marL="800100" lvl="1" indent="-342900">
              <a:buFont typeface="Arial" panose="020B0604020202020204" pitchFamily="34" charset="0"/>
              <a:buChar char="•"/>
            </a:pPr>
            <a:r>
              <a:rPr lang="en-US" sz="2400" dirty="0"/>
              <a:t>Could affect the outside threads of the product</a:t>
            </a:r>
          </a:p>
          <a:p>
            <a:pPr marL="800100" lvl="1" indent="-342900">
              <a:buFont typeface="Arial" panose="020B0604020202020204" pitchFamily="34" charset="0"/>
              <a:buChar char="•"/>
            </a:pPr>
            <a:endParaRPr lang="en-US" sz="2400" dirty="0"/>
          </a:p>
          <a:p>
            <a:pPr marL="342900" lvl="0" indent="-342900">
              <a:buFont typeface="Arial" panose="020B0604020202020204" pitchFamily="34" charset="0"/>
              <a:buChar char="•"/>
            </a:pPr>
            <a:r>
              <a:rPr lang="en-US" sz="2400" dirty="0"/>
              <a:t>Overall thoughts</a:t>
            </a:r>
          </a:p>
          <a:p>
            <a:pPr marL="800100" lvl="1" indent="-342900">
              <a:buFont typeface="Arial" panose="020B0604020202020204" pitchFamily="34" charset="0"/>
              <a:buChar char="•"/>
            </a:pPr>
            <a:r>
              <a:rPr lang="en-US" sz="2400" dirty="0"/>
              <a:t>Could potentially be an option and might be the best for experimenting with flow rates without having to buy something new but need to consider when the cost and time of printing is going to be less worthwhile than either changing the setup or finding a coding solution</a:t>
            </a:r>
          </a:p>
          <a:p>
            <a:pPr marL="800100" lvl="1" indent="-342900">
              <a:buFont typeface="Arial" panose="020B0604020202020204" pitchFamily="34" charset="0"/>
              <a:buChar char="•"/>
            </a:pPr>
            <a:r>
              <a:rPr lang="en-US" sz="2400" dirty="0"/>
              <a:t>Set screws might not be the best option but that’s my default for nonpermanent attachment methods</a:t>
            </a:r>
          </a:p>
          <a:p>
            <a:pPr marL="800100" lvl="1" indent="-342900">
              <a:buFont typeface="Arial" panose="020B0604020202020204" pitchFamily="34" charset="0"/>
              <a:buChar char="•"/>
            </a:pPr>
            <a:r>
              <a:rPr lang="en-US" sz="2400" dirty="0"/>
              <a:t>Something more secure would be epoxy or glue but that is a permanent attachment and harder to go back and forth on</a:t>
            </a:r>
          </a:p>
        </p:txBody>
      </p:sp>
      <p:sp>
        <p:nvSpPr>
          <p:cNvPr id="4" name="Slide Number Placeholder 3"/>
          <p:cNvSpPr>
            <a:spLocks noGrp="1"/>
          </p:cNvSpPr>
          <p:nvPr>
            <p:ph type="sldNum" sz="quarter" idx="5"/>
          </p:nvPr>
        </p:nvSpPr>
        <p:spPr/>
        <p:txBody>
          <a:bodyPr/>
          <a:lstStyle/>
          <a:p>
            <a:fld id="{BC477F3B-D9D3-F848-B8BB-4745F68C334A}" type="slidenum">
              <a:rPr lang="en-US" smtClean="0"/>
              <a:t>3</a:t>
            </a:fld>
            <a:endParaRPr lang="en-US"/>
          </a:p>
        </p:txBody>
      </p:sp>
    </p:spTree>
    <p:extLst>
      <p:ext uri="{BB962C8B-B14F-4D97-AF65-F5344CB8AC3E}">
        <p14:creationId xmlns:p14="http://schemas.microsoft.com/office/powerpoint/2010/main" val="139930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tameson.com</a:t>
            </a:r>
            <a:r>
              <a:rPr lang="en-US" dirty="0"/>
              <a:t>/needle-</a:t>
            </a:r>
            <a:r>
              <a:rPr lang="en-US" dirty="0" err="1"/>
              <a:t>valve.html</a:t>
            </a:r>
            <a:r>
              <a:rPr lang="en-US" dirty="0"/>
              <a: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sz="1200" dirty="0"/>
              <a:t>Additional flow control valve to slow the flow rate and therefore the actuator speed</a:t>
            </a:r>
          </a:p>
          <a:p>
            <a:pPr marL="171450" indent="-171450">
              <a:buFont typeface="Arial" panose="020B0604020202020204" pitchFamily="34" charset="0"/>
              <a:buChar char="•"/>
            </a:pPr>
            <a:r>
              <a:rPr lang="en-US" sz="1200" dirty="0"/>
              <a:t>Regulates air flow into the system and allows gradual adjustment to fine tune</a:t>
            </a:r>
          </a:p>
          <a:p>
            <a:pPr marL="171450" indent="-171450">
              <a:buFont typeface="Arial" panose="020B0604020202020204" pitchFamily="34" charset="0"/>
              <a:buChar char="•"/>
            </a:pPr>
            <a:r>
              <a:rPr lang="en-US" sz="1200" dirty="0"/>
              <a:t>Would help us figure out what flow rate we should work with to better control the arm movement</a:t>
            </a:r>
          </a:p>
          <a:p>
            <a:pPr marL="171450" indent="-171450">
              <a:buFont typeface="Arial" panose="020B0604020202020204" pitchFamily="34" charset="0"/>
              <a:buChar char="•"/>
            </a:pPr>
            <a:r>
              <a:rPr lang="en-US" sz="1200" dirty="0"/>
              <a:t>Issue: Would require purchasing more parts could affect the setup and functionality long term</a:t>
            </a:r>
          </a:p>
          <a:p>
            <a:pPr marL="628650" lvl="1" indent="-171450">
              <a:buFont typeface="Arial" panose="020B0604020202020204" pitchFamily="34" charset="0"/>
              <a:buChar char="•"/>
            </a:pPr>
            <a:r>
              <a:rPr lang="en-US" sz="1200" dirty="0"/>
              <a:t>Basically we would have to add another section where each of the tubes have one of these </a:t>
            </a:r>
            <a:r>
              <a:rPr lang="en-US" sz="1200" dirty="0" err="1"/>
              <a:t>inbetween</a:t>
            </a:r>
            <a:endParaRPr lang="en-US" sz="1200" dirty="0"/>
          </a:p>
          <a:p>
            <a:pPr marL="628650" lvl="1" indent="-171450">
              <a:buFont typeface="Arial" panose="020B0604020202020204" pitchFamily="34" charset="0"/>
              <a:buChar char="•"/>
            </a:pPr>
            <a:r>
              <a:rPr lang="en-US" sz="1200" dirty="0"/>
              <a:t>It would help us with the flow rate testing but adding this section might influence the movement </a:t>
            </a:r>
          </a:p>
          <a:p>
            <a:pPr marL="1085850" lvl="2" indent="-171450">
              <a:buFont typeface="Arial" panose="020B0604020202020204" pitchFamily="34" charset="0"/>
              <a:buChar char="•"/>
            </a:pPr>
            <a:r>
              <a:rPr lang="en-US" sz="1200" dirty="0"/>
              <a:t>Based on past video in the discord, the setup looks </a:t>
            </a:r>
            <a:r>
              <a:rPr lang="en-US" sz="1200" dirty="0" err="1"/>
              <a:t>kinda</a:t>
            </a:r>
            <a:r>
              <a:rPr lang="en-US" sz="1200" dirty="0"/>
              <a:t> bulky and adding this would bring more bulk to the system</a:t>
            </a:r>
          </a:p>
          <a:p>
            <a:pPr marL="628650" lvl="1" indent="-171450">
              <a:buFont typeface="Arial" panose="020B0604020202020204" pitchFamily="34" charset="0"/>
              <a:buChar char="•"/>
            </a:pPr>
            <a:r>
              <a:rPr lang="en-US" sz="1200" dirty="0"/>
              <a:t>Also cost: not sure how much it would cost to buy one that is compatible or if it is even worth it</a:t>
            </a:r>
          </a:p>
          <a:p>
            <a:endParaRPr lang="en-US" dirty="0"/>
          </a:p>
        </p:txBody>
      </p:sp>
      <p:sp>
        <p:nvSpPr>
          <p:cNvPr id="4" name="Slide Number Placeholder 3"/>
          <p:cNvSpPr>
            <a:spLocks noGrp="1"/>
          </p:cNvSpPr>
          <p:nvPr>
            <p:ph type="sldNum" sz="quarter" idx="5"/>
          </p:nvPr>
        </p:nvSpPr>
        <p:spPr/>
        <p:txBody>
          <a:bodyPr/>
          <a:lstStyle/>
          <a:p>
            <a:fld id="{BC477F3B-D9D3-F848-B8BB-4745F68C334A}" type="slidenum">
              <a:rPr lang="en-US" smtClean="0"/>
              <a:t>4</a:t>
            </a:fld>
            <a:endParaRPr lang="en-US"/>
          </a:p>
        </p:txBody>
      </p:sp>
    </p:spTree>
    <p:extLst>
      <p:ext uri="{BB962C8B-B14F-4D97-AF65-F5344CB8AC3E}">
        <p14:creationId xmlns:p14="http://schemas.microsoft.com/office/powerpoint/2010/main" val="91184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tameson.com</a:t>
            </a:r>
            <a:r>
              <a:rPr lang="en-US" dirty="0"/>
              <a:t>/proportional-solenoid-control-</a:t>
            </a:r>
            <a:r>
              <a:rPr lang="en-US" dirty="0" err="1"/>
              <a:t>valve.html</a:t>
            </a:r>
            <a:endParaRPr lang="en-US" dirty="0"/>
          </a:p>
          <a:p>
            <a:endParaRPr lang="en-US" dirty="0"/>
          </a:p>
          <a:p>
            <a:pPr marL="171450" indent="-171450">
              <a:buFont typeface="Arial" panose="020B0604020202020204" pitchFamily="34" charset="0"/>
              <a:buChar char="•"/>
            </a:pPr>
            <a:r>
              <a:rPr lang="en-US" sz="1200" dirty="0"/>
              <a:t>Valve that varies flow passage size using a restrictor</a:t>
            </a:r>
          </a:p>
          <a:p>
            <a:pPr marL="171450" indent="-171450">
              <a:buFont typeface="Arial" panose="020B0604020202020204" pitchFamily="34" charset="0"/>
              <a:buChar char="•"/>
            </a:pPr>
            <a:r>
              <a:rPr lang="en-US" sz="1200" dirty="0"/>
              <a:t>Standardly uses a range of valve positioning rather than the two state on/off</a:t>
            </a:r>
          </a:p>
          <a:p>
            <a:pPr marL="171450" indent="-171450">
              <a:buFont typeface="Arial" panose="020B0604020202020204" pitchFamily="34" charset="0"/>
              <a:buChar char="•"/>
            </a:pPr>
            <a:r>
              <a:rPr lang="en-US" sz="1200" dirty="0"/>
              <a:t>Would allow us to experiment with more flow rates</a:t>
            </a:r>
          </a:p>
          <a:p>
            <a:pPr marL="171450" indent="-171450">
              <a:buFont typeface="Arial" panose="020B0604020202020204" pitchFamily="34" charset="0"/>
              <a:buChar char="•"/>
            </a:pPr>
            <a:r>
              <a:rPr lang="en-US" sz="1200" dirty="0"/>
              <a:t>Issue: Would have to buy new valves and change the system (current valves would not be used)</a:t>
            </a:r>
          </a:p>
          <a:p>
            <a:pPr marL="628650" lvl="1" indent="-171450">
              <a:buFont typeface="Arial" panose="020B0604020202020204" pitchFamily="34" charset="0"/>
              <a:buChar char="•"/>
            </a:pPr>
            <a:r>
              <a:rPr lang="en-US" sz="1200" dirty="0"/>
              <a:t>Similar concerns as the previous one except instead of adding to the system, we would be replacing a part of the system which would make the thing less bulky than adding one</a:t>
            </a:r>
          </a:p>
          <a:p>
            <a:pPr marL="628650" lvl="1" indent="-171450">
              <a:buFont typeface="Arial" panose="020B0604020202020204" pitchFamily="34" charset="0"/>
              <a:buChar char="•"/>
            </a:pPr>
            <a:r>
              <a:rPr lang="en-US" sz="1200" dirty="0"/>
              <a:t>Could still affect the movement</a:t>
            </a:r>
          </a:p>
          <a:p>
            <a:pPr marL="628650" lvl="1" indent="-171450">
              <a:buFont typeface="Arial" panose="020B0604020202020204" pitchFamily="34" charset="0"/>
              <a:buChar char="•"/>
            </a:pPr>
            <a:r>
              <a:rPr lang="en-US" sz="1200" dirty="0"/>
              <a:t>Also unsure of how much it costs to get some of these</a:t>
            </a:r>
          </a:p>
          <a:p>
            <a:endParaRPr lang="en-US" dirty="0"/>
          </a:p>
        </p:txBody>
      </p:sp>
      <p:sp>
        <p:nvSpPr>
          <p:cNvPr id="4" name="Slide Number Placeholder 3"/>
          <p:cNvSpPr>
            <a:spLocks noGrp="1"/>
          </p:cNvSpPr>
          <p:nvPr>
            <p:ph type="sldNum" sz="quarter" idx="5"/>
          </p:nvPr>
        </p:nvSpPr>
        <p:spPr/>
        <p:txBody>
          <a:bodyPr/>
          <a:lstStyle/>
          <a:p>
            <a:fld id="{BC477F3B-D9D3-F848-B8BB-4745F68C334A}" type="slidenum">
              <a:rPr lang="en-US" smtClean="0"/>
              <a:t>5</a:t>
            </a:fld>
            <a:endParaRPr lang="en-US"/>
          </a:p>
        </p:txBody>
      </p:sp>
    </p:spTree>
    <p:extLst>
      <p:ext uri="{BB962C8B-B14F-4D97-AF65-F5344CB8AC3E}">
        <p14:creationId xmlns:p14="http://schemas.microsoft.com/office/powerpoint/2010/main" val="2186378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2800" dirty="0"/>
              <a:t>Experiment with more duty cycles</a:t>
            </a:r>
            <a:endParaRPr lang="en-US" sz="2400" dirty="0"/>
          </a:p>
          <a:p>
            <a:pPr marL="457200" indent="-457200">
              <a:buFont typeface="Arial" panose="020B0604020202020204" pitchFamily="34" charset="0"/>
              <a:buChar char="•"/>
            </a:pPr>
            <a:r>
              <a:rPr lang="en-US" sz="2800" dirty="0"/>
              <a:t>Issues: </a:t>
            </a:r>
          </a:p>
          <a:p>
            <a:pPr marL="800100" lvl="1" indent="-342900">
              <a:buFont typeface="Arial" panose="020B0604020202020204" pitchFamily="34" charset="0"/>
              <a:buChar char="•"/>
            </a:pPr>
            <a:r>
              <a:rPr lang="en-US" sz="2400" dirty="0"/>
              <a:t>May change the time it takes to inflate overall but does not eliminate the issue with the jumpy motion</a:t>
            </a:r>
          </a:p>
          <a:p>
            <a:pPr marL="800100" lvl="1" indent="-342900">
              <a:buFont typeface="Arial" panose="020B0604020202020204" pitchFamily="34" charset="0"/>
              <a:buChar char="•"/>
            </a:pPr>
            <a:r>
              <a:rPr lang="en-US" sz="2400" dirty="0"/>
              <a:t>Still difficult to control the dynamics of the model</a:t>
            </a:r>
          </a:p>
          <a:p>
            <a:pPr marL="800100" lvl="1" indent="-342900">
              <a:buFont typeface="Arial" panose="020B0604020202020204" pitchFamily="34" charset="0"/>
              <a:buChar char="•"/>
            </a:pPr>
            <a:r>
              <a:rPr lang="en-US" sz="2400" dirty="0"/>
              <a:t>We might be able to find out more information about how the robot moves with lower duty cycles but it doesn’t fully solve the problem</a:t>
            </a:r>
          </a:p>
          <a:p>
            <a:pPr marL="342900" lvl="0" indent="-342900">
              <a:buFont typeface="Arial" panose="020B0604020202020204" pitchFamily="34" charset="0"/>
              <a:buChar char="•"/>
            </a:pPr>
            <a:r>
              <a:rPr lang="en-US" sz="2400" dirty="0"/>
              <a:t>I can’t think of any other </a:t>
            </a:r>
            <a:r>
              <a:rPr lang="en-US" sz="2400"/>
              <a:t>controls solutions</a:t>
            </a:r>
            <a:endParaRPr lang="en-US" sz="240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C477F3B-D9D3-F848-B8BB-4745F68C334A}" type="slidenum">
              <a:rPr lang="en-US" smtClean="0"/>
              <a:t>6</a:t>
            </a:fld>
            <a:endParaRPr lang="en-US"/>
          </a:p>
        </p:txBody>
      </p:sp>
    </p:spTree>
    <p:extLst>
      <p:ext uri="{BB962C8B-B14F-4D97-AF65-F5344CB8AC3E}">
        <p14:creationId xmlns:p14="http://schemas.microsoft.com/office/powerpoint/2010/main" val="25304177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7" name="Rectangle 36"/>
          <p:cNvSpPr/>
          <p:nvPr userDrawn="1"/>
        </p:nvSpPr>
        <p:spPr>
          <a:xfrm>
            <a:off x="-6940" y="-20820"/>
            <a:ext cx="12211242" cy="1143161"/>
          </a:xfrm>
          <a:prstGeom prst="rect">
            <a:avLst/>
          </a:prstGeom>
          <a:solidFill>
            <a:srgbClr val="DC44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itle 1"/>
          <p:cNvSpPr>
            <a:spLocks noGrp="1"/>
          </p:cNvSpPr>
          <p:nvPr>
            <p:ph type="ctrTitle" hasCustomPrompt="1"/>
          </p:nvPr>
        </p:nvSpPr>
        <p:spPr>
          <a:xfrm>
            <a:off x="914162" y="2732722"/>
            <a:ext cx="10360501" cy="1083277"/>
          </a:xfrm>
          <a:prstGeom prst="rect">
            <a:avLst/>
          </a:prstGeom>
        </p:spPr>
        <p:txBody>
          <a:bodyPr>
            <a:normAutofit/>
          </a:bodyPr>
          <a:lstStyle>
            <a:lvl1pPr>
              <a:defRPr sz="4800">
                <a:solidFill>
                  <a:srgbClr val="DC4400"/>
                </a:solidFill>
                <a:latin typeface="Impact"/>
                <a:cs typeface="Impact"/>
              </a:defRPr>
            </a:lvl1pPr>
          </a:lstStyle>
          <a:p>
            <a:r>
              <a:rPr lang="en-US" dirty="0"/>
              <a:t>Presentation Title</a:t>
            </a:r>
          </a:p>
        </p:txBody>
      </p:sp>
      <p:sp>
        <p:nvSpPr>
          <p:cNvPr id="39" name="Subtitle 2"/>
          <p:cNvSpPr>
            <a:spLocks noGrp="1"/>
          </p:cNvSpPr>
          <p:nvPr>
            <p:ph type="subTitle" idx="1" hasCustomPrompt="1"/>
          </p:nvPr>
        </p:nvSpPr>
        <p:spPr>
          <a:xfrm>
            <a:off x="1828324" y="3835235"/>
            <a:ext cx="8532178" cy="1327821"/>
          </a:xfrm>
          <a:prstGeom prst="rect">
            <a:avLst/>
          </a:prstGeom>
        </p:spPr>
        <p:txBody>
          <a:bodyPr>
            <a:normAutofit/>
          </a:bodyPr>
          <a:lstStyle>
            <a:lvl1pPr marL="0" indent="0" algn="ctr">
              <a:lnSpc>
                <a:spcPct val="130000"/>
              </a:lnSpc>
              <a:buNone/>
              <a:defRPr sz="2800" baseline="0">
                <a:solidFill>
                  <a:schemeClr val="tx1"/>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Presenter(s</a:t>
            </a:r>
            <a:r>
              <a:rPr lang="en-US" dirty="0"/>
              <a:t>) </a:t>
            </a:r>
            <a:br>
              <a:rPr lang="en-US" dirty="0"/>
            </a:br>
            <a:r>
              <a:rPr lang="en-US" dirty="0"/>
              <a:t>Date</a:t>
            </a:r>
          </a:p>
        </p:txBody>
      </p:sp>
      <p:pic>
        <p:nvPicPr>
          <p:cNvPr id="41" name="Picture 40" descr="OSU_horizontal_2C_W_over_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61" y="155700"/>
            <a:ext cx="2515086" cy="802078"/>
          </a:xfrm>
          <a:prstGeom prst="rect">
            <a:avLst/>
          </a:prstGeom>
        </p:spPr>
      </p:pic>
      <p:pic>
        <p:nvPicPr>
          <p:cNvPr id="6" name="Picture 5" descr="COE_MIME_Verdana_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27637" y="460024"/>
            <a:ext cx="5537200" cy="342900"/>
          </a:xfrm>
          <a:prstGeom prst="rect">
            <a:avLst/>
          </a:prstGeom>
        </p:spPr>
      </p:pic>
    </p:spTree>
    <p:extLst>
      <p:ext uri="{BB962C8B-B14F-4D97-AF65-F5344CB8AC3E}">
        <p14:creationId xmlns:p14="http://schemas.microsoft.com/office/powerpoint/2010/main" val="361654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p:cNvSpPr>
            <a:spLocks noGrp="1"/>
          </p:cNvSpPr>
          <p:nvPr>
            <p:ph type="title"/>
          </p:nvPr>
        </p:nvSpPr>
        <p:spPr>
          <a:xfrm>
            <a:off x="912979" y="1250845"/>
            <a:ext cx="10362867" cy="1193114"/>
          </a:xfrm>
          <a:prstGeom prst="rect">
            <a:avLst/>
          </a:prstGeom>
        </p:spPr>
        <p:txBody>
          <a:bodyPr/>
          <a:lstStyle>
            <a:lvl1pPr algn="l">
              <a:defRPr>
                <a:solidFill>
                  <a:srgbClr val="DC4400"/>
                </a:solidFill>
                <a:latin typeface="Impact"/>
                <a:cs typeface="Impact"/>
              </a:defRPr>
            </a:lvl1pPr>
          </a:lstStyle>
          <a:p>
            <a:r>
              <a:rPr lang="en-US"/>
              <a:t>Click to edit Master title style</a:t>
            </a:r>
            <a:endParaRPr lang="en-US" dirty="0"/>
          </a:p>
        </p:txBody>
      </p:sp>
      <p:sp>
        <p:nvSpPr>
          <p:cNvPr id="8" name="Content Placeholder 2"/>
          <p:cNvSpPr>
            <a:spLocks noGrp="1"/>
          </p:cNvSpPr>
          <p:nvPr>
            <p:ph idx="1"/>
          </p:nvPr>
        </p:nvSpPr>
        <p:spPr>
          <a:xfrm>
            <a:off x="912979" y="2443959"/>
            <a:ext cx="10362867" cy="3682206"/>
          </a:xfrm>
          <a:prstGeom prst="rect">
            <a:avLst/>
          </a:prstGeom>
        </p:spPr>
        <p:txBody>
          <a:bodyPr/>
          <a:lstStyle>
            <a:lvl1pPr algn="l">
              <a:defRPr>
                <a:latin typeface="Verdana"/>
                <a:cs typeface="Verdana"/>
              </a:defRPr>
            </a:lvl1pPr>
            <a:lvl2pPr algn="l">
              <a:defRPr>
                <a:latin typeface="Verdana"/>
                <a:cs typeface="Verdana"/>
              </a:defRPr>
            </a:lvl2pPr>
            <a:lvl3pPr algn="l">
              <a:defRPr>
                <a:latin typeface="Verdana"/>
                <a:cs typeface="Verdana"/>
              </a:defRPr>
            </a:lvl3pPr>
            <a:lvl4pPr algn="l">
              <a:defRPr>
                <a:latin typeface="Verdana"/>
                <a:cs typeface="Verdana"/>
              </a:defRPr>
            </a:lvl4pPr>
            <a:lvl5pPr algn="l">
              <a:defRPr>
                <a:latin typeface="Verdana"/>
                <a:cs typeface="Verdana"/>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3"/>
          <p:cNvSpPr>
            <a:spLocks noGrp="1"/>
          </p:cNvSpPr>
          <p:nvPr>
            <p:ph type="dt" sz="half" idx="10"/>
          </p:nvPr>
        </p:nvSpPr>
        <p:spPr>
          <a:xfrm>
            <a:off x="912979" y="6356351"/>
            <a:ext cx="2540521" cy="365125"/>
          </a:xfrm>
          <a:prstGeom prst="rect">
            <a:avLst/>
          </a:prstGeom>
        </p:spPr>
        <p:txBody>
          <a:bodyPr/>
          <a:lstStyle>
            <a:lvl1pPr>
              <a:defRPr>
                <a:latin typeface="Verdana"/>
                <a:cs typeface="Verdana"/>
              </a:defRPr>
            </a:lvl1pPr>
          </a:lstStyle>
          <a:p>
            <a:fld id="{9BD0DD54-9116-BF41-84A5-68A4D7F67848}" type="datetimeFigureOut">
              <a:rPr lang="en-US" smtClean="0"/>
              <a:pPr/>
              <a:t>6/22/21</a:t>
            </a:fld>
            <a:endParaRPr lang="en-US" dirty="0"/>
          </a:p>
        </p:txBody>
      </p:sp>
      <p:sp>
        <p:nvSpPr>
          <p:cNvPr id="10" name="Footer Placeholder 4"/>
          <p:cNvSpPr>
            <a:spLocks noGrp="1"/>
          </p:cNvSpPr>
          <p:nvPr>
            <p:ph type="ftr" sz="quarter" idx="11"/>
          </p:nvPr>
        </p:nvSpPr>
        <p:spPr>
          <a:xfrm>
            <a:off x="4164515" y="6356351"/>
            <a:ext cx="3859795" cy="365125"/>
          </a:xfrm>
          <a:prstGeom prst="rect">
            <a:avLst/>
          </a:prstGeom>
        </p:spPr>
        <p:txBody>
          <a:bodyPr/>
          <a:lstStyle>
            <a:lvl1pPr>
              <a:defRPr>
                <a:latin typeface="Verdana"/>
                <a:cs typeface="Verdana"/>
              </a:defRPr>
            </a:lvl1pPr>
          </a:lstStyle>
          <a:p>
            <a:endParaRPr lang="en-US" dirty="0"/>
          </a:p>
        </p:txBody>
      </p:sp>
      <p:sp>
        <p:nvSpPr>
          <p:cNvPr id="11" name="Slide Number Placeholder 5"/>
          <p:cNvSpPr>
            <a:spLocks noGrp="1"/>
          </p:cNvSpPr>
          <p:nvPr>
            <p:ph type="sldNum" sz="quarter" idx="12"/>
          </p:nvPr>
        </p:nvSpPr>
        <p:spPr>
          <a:xfrm>
            <a:off x="8735326" y="6356351"/>
            <a:ext cx="2555430" cy="365125"/>
          </a:xfrm>
          <a:prstGeom prst="rect">
            <a:avLst/>
          </a:prstGeom>
        </p:spPr>
        <p:txBody>
          <a:bodyPr/>
          <a:lstStyle>
            <a:lvl1pPr>
              <a:defRPr>
                <a:latin typeface="Verdana"/>
                <a:cs typeface="Verdana"/>
              </a:defRPr>
            </a:lvl1pPr>
          </a:lstStyle>
          <a:p>
            <a:fld id="{A9F06186-681F-7246-9274-0E5FA005C98D}" type="slidenum">
              <a:rPr lang="en-US" smtClean="0"/>
              <a:pPr/>
              <a:t>‹#›</a:t>
            </a:fld>
            <a:endParaRPr lang="en-US" dirty="0"/>
          </a:p>
        </p:txBody>
      </p:sp>
      <p:pic>
        <p:nvPicPr>
          <p:cNvPr id="12" name="Picture 11" descr="OSU_COE_horizontal_2C_O_over_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85643" y="324700"/>
            <a:ext cx="2805112" cy="802297"/>
          </a:xfrm>
          <a:prstGeom prst="rect">
            <a:avLst/>
          </a:prstGeom>
        </p:spPr>
      </p:pic>
    </p:spTree>
    <p:extLst>
      <p:ext uri="{BB962C8B-B14F-4D97-AF65-F5344CB8AC3E}">
        <p14:creationId xmlns:p14="http://schemas.microsoft.com/office/powerpoint/2010/main" val="2403033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descr="OSU_COE_horizontal_2C_O_over_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85643" y="324700"/>
            <a:ext cx="2805112" cy="802297"/>
          </a:xfrm>
          <a:prstGeom prst="rect">
            <a:avLst/>
          </a:prstGeom>
        </p:spPr>
      </p:pic>
      <p:sp>
        <p:nvSpPr>
          <p:cNvPr id="8" name="Title 1"/>
          <p:cNvSpPr>
            <a:spLocks noGrp="1"/>
          </p:cNvSpPr>
          <p:nvPr>
            <p:ph type="title"/>
          </p:nvPr>
        </p:nvSpPr>
        <p:spPr>
          <a:xfrm>
            <a:off x="927889" y="2832443"/>
            <a:ext cx="10362867" cy="1193114"/>
          </a:xfrm>
          <a:prstGeom prst="rect">
            <a:avLst/>
          </a:prstGeom>
        </p:spPr>
        <p:txBody>
          <a:bodyPr/>
          <a:lstStyle>
            <a:lvl1pPr algn="ctr">
              <a:defRPr>
                <a:solidFill>
                  <a:srgbClr val="DC4400"/>
                </a:solidFill>
                <a:latin typeface="Impact"/>
                <a:cs typeface="Impact"/>
              </a:defRPr>
            </a:lvl1pPr>
          </a:lstStyle>
          <a:p>
            <a:r>
              <a:rPr lang="en-US"/>
              <a:t>Click to edit Master title style</a:t>
            </a:r>
            <a:endParaRPr lang="en-US" dirty="0"/>
          </a:p>
        </p:txBody>
      </p:sp>
      <p:sp>
        <p:nvSpPr>
          <p:cNvPr id="9" name="Date Placeholder 3"/>
          <p:cNvSpPr>
            <a:spLocks noGrp="1"/>
          </p:cNvSpPr>
          <p:nvPr>
            <p:ph type="dt" sz="half" idx="10"/>
          </p:nvPr>
        </p:nvSpPr>
        <p:spPr>
          <a:xfrm>
            <a:off x="912979" y="6356351"/>
            <a:ext cx="2540521" cy="365125"/>
          </a:xfrm>
          <a:prstGeom prst="rect">
            <a:avLst/>
          </a:prstGeom>
        </p:spPr>
        <p:txBody>
          <a:bodyPr/>
          <a:lstStyle>
            <a:lvl1pPr>
              <a:defRPr>
                <a:latin typeface="Verdana"/>
                <a:cs typeface="Verdana"/>
              </a:defRPr>
            </a:lvl1pPr>
          </a:lstStyle>
          <a:p>
            <a:fld id="{9BD0DD54-9116-BF41-84A5-68A4D7F67848}" type="datetimeFigureOut">
              <a:rPr lang="en-US" smtClean="0"/>
              <a:pPr/>
              <a:t>6/22/21</a:t>
            </a:fld>
            <a:endParaRPr lang="en-US" dirty="0"/>
          </a:p>
        </p:txBody>
      </p:sp>
      <p:sp>
        <p:nvSpPr>
          <p:cNvPr id="10" name="Footer Placeholder 4"/>
          <p:cNvSpPr>
            <a:spLocks noGrp="1"/>
          </p:cNvSpPr>
          <p:nvPr>
            <p:ph type="ftr" sz="quarter" idx="11"/>
          </p:nvPr>
        </p:nvSpPr>
        <p:spPr>
          <a:xfrm>
            <a:off x="4164515" y="6356351"/>
            <a:ext cx="3859795" cy="365125"/>
          </a:xfrm>
          <a:prstGeom prst="rect">
            <a:avLst/>
          </a:prstGeom>
        </p:spPr>
        <p:txBody>
          <a:bodyPr/>
          <a:lstStyle>
            <a:lvl1pPr>
              <a:defRPr>
                <a:latin typeface="Verdana"/>
                <a:cs typeface="Verdana"/>
              </a:defRPr>
            </a:lvl1pPr>
          </a:lstStyle>
          <a:p>
            <a:endParaRPr lang="en-US" dirty="0"/>
          </a:p>
        </p:txBody>
      </p:sp>
      <p:sp>
        <p:nvSpPr>
          <p:cNvPr id="11" name="Slide Number Placeholder 5"/>
          <p:cNvSpPr>
            <a:spLocks noGrp="1"/>
          </p:cNvSpPr>
          <p:nvPr>
            <p:ph type="sldNum" sz="quarter" idx="12"/>
          </p:nvPr>
        </p:nvSpPr>
        <p:spPr>
          <a:xfrm>
            <a:off x="8735326" y="6356351"/>
            <a:ext cx="2555430" cy="365125"/>
          </a:xfrm>
          <a:prstGeom prst="rect">
            <a:avLst/>
          </a:prstGeom>
        </p:spPr>
        <p:txBody>
          <a:bodyPr/>
          <a:lstStyle>
            <a:lvl1pPr>
              <a:defRPr>
                <a:latin typeface="Verdana"/>
                <a:cs typeface="Verdana"/>
              </a:defRPr>
            </a:lvl1pPr>
          </a:lstStyle>
          <a:p>
            <a:fld id="{A9F06186-681F-7246-9274-0E5FA005C98D}" type="slidenum">
              <a:rPr lang="en-US" smtClean="0"/>
              <a:pPr/>
              <a:t>‹#›</a:t>
            </a:fld>
            <a:endParaRPr lang="en-US" dirty="0"/>
          </a:p>
        </p:txBody>
      </p:sp>
    </p:spTree>
    <p:extLst>
      <p:ext uri="{BB962C8B-B14F-4D97-AF65-F5344CB8AC3E}">
        <p14:creationId xmlns:p14="http://schemas.microsoft.com/office/powerpoint/2010/main" val="1619974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descr="OSU_COE_horizontal_2C_O_over_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85643" y="324700"/>
            <a:ext cx="2805112" cy="802297"/>
          </a:xfrm>
          <a:prstGeom prst="rect">
            <a:avLst/>
          </a:prstGeom>
        </p:spPr>
      </p:pic>
      <p:sp>
        <p:nvSpPr>
          <p:cNvPr id="9" name="Date Placeholder 3"/>
          <p:cNvSpPr>
            <a:spLocks noGrp="1"/>
          </p:cNvSpPr>
          <p:nvPr>
            <p:ph type="dt" sz="half" idx="10"/>
          </p:nvPr>
        </p:nvSpPr>
        <p:spPr>
          <a:xfrm>
            <a:off x="912979" y="6356351"/>
            <a:ext cx="2540521" cy="365125"/>
          </a:xfrm>
          <a:prstGeom prst="rect">
            <a:avLst/>
          </a:prstGeom>
        </p:spPr>
        <p:txBody>
          <a:bodyPr/>
          <a:lstStyle>
            <a:lvl1pPr>
              <a:defRPr>
                <a:latin typeface="Verdana"/>
                <a:cs typeface="Verdana"/>
              </a:defRPr>
            </a:lvl1pPr>
          </a:lstStyle>
          <a:p>
            <a:fld id="{9BD0DD54-9116-BF41-84A5-68A4D7F67848}" type="datetimeFigureOut">
              <a:rPr lang="en-US" smtClean="0"/>
              <a:pPr/>
              <a:t>6/22/21</a:t>
            </a:fld>
            <a:endParaRPr lang="en-US" dirty="0"/>
          </a:p>
        </p:txBody>
      </p:sp>
      <p:sp>
        <p:nvSpPr>
          <p:cNvPr id="10" name="Footer Placeholder 4"/>
          <p:cNvSpPr>
            <a:spLocks noGrp="1"/>
          </p:cNvSpPr>
          <p:nvPr>
            <p:ph type="ftr" sz="quarter" idx="11"/>
          </p:nvPr>
        </p:nvSpPr>
        <p:spPr>
          <a:xfrm>
            <a:off x="4164515" y="6356351"/>
            <a:ext cx="3859795" cy="365125"/>
          </a:xfrm>
          <a:prstGeom prst="rect">
            <a:avLst/>
          </a:prstGeom>
        </p:spPr>
        <p:txBody>
          <a:bodyPr/>
          <a:lstStyle>
            <a:lvl1pPr>
              <a:defRPr>
                <a:latin typeface="Verdana"/>
                <a:cs typeface="Verdana"/>
              </a:defRPr>
            </a:lvl1pPr>
          </a:lstStyle>
          <a:p>
            <a:endParaRPr lang="en-US" dirty="0"/>
          </a:p>
        </p:txBody>
      </p:sp>
      <p:sp>
        <p:nvSpPr>
          <p:cNvPr id="11" name="Slide Number Placeholder 5"/>
          <p:cNvSpPr>
            <a:spLocks noGrp="1"/>
          </p:cNvSpPr>
          <p:nvPr>
            <p:ph type="sldNum" sz="quarter" idx="12"/>
          </p:nvPr>
        </p:nvSpPr>
        <p:spPr>
          <a:xfrm>
            <a:off x="8735326" y="6356351"/>
            <a:ext cx="2555430" cy="365125"/>
          </a:xfrm>
          <a:prstGeom prst="rect">
            <a:avLst/>
          </a:prstGeom>
        </p:spPr>
        <p:txBody>
          <a:bodyPr/>
          <a:lstStyle>
            <a:lvl1pPr>
              <a:defRPr>
                <a:latin typeface="Verdana"/>
                <a:cs typeface="Verdana"/>
              </a:defRPr>
            </a:lvl1pPr>
          </a:lstStyle>
          <a:p>
            <a:fld id="{A9F06186-681F-7246-9274-0E5FA005C98D}" type="slidenum">
              <a:rPr lang="en-US" smtClean="0"/>
              <a:pPr/>
              <a:t>‹#›</a:t>
            </a:fld>
            <a:endParaRPr lang="en-US" dirty="0"/>
          </a:p>
        </p:txBody>
      </p:sp>
    </p:spTree>
    <p:extLst>
      <p:ext uri="{BB962C8B-B14F-4D97-AF65-F5344CB8AC3E}">
        <p14:creationId xmlns:p14="http://schemas.microsoft.com/office/powerpoint/2010/main" val="3163626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349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Potential Flow Solutions</a:t>
            </a:r>
          </a:p>
        </p:txBody>
      </p:sp>
      <p:sp>
        <p:nvSpPr>
          <p:cNvPr id="3" name="Subtitle 2"/>
          <p:cNvSpPr>
            <a:spLocks noGrp="1"/>
          </p:cNvSpPr>
          <p:nvPr>
            <p:ph type="subTitle" idx="1"/>
          </p:nvPr>
        </p:nvSpPr>
        <p:spPr/>
        <p:txBody>
          <a:bodyPr/>
          <a:lstStyle/>
          <a:p>
            <a:r>
              <a:rPr lang="en-US" dirty="0"/>
              <a:t>Jennifer Yang</a:t>
            </a:r>
          </a:p>
          <a:p>
            <a:r>
              <a:rPr lang="en-US" dirty="0"/>
              <a:t>June 21, 2021</a:t>
            </a:r>
          </a:p>
        </p:txBody>
      </p:sp>
    </p:spTree>
    <p:extLst>
      <p:ext uri="{BB962C8B-B14F-4D97-AF65-F5344CB8AC3E}">
        <p14:creationId xmlns:p14="http://schemas.microsoft.com/office/powerpoint/2010/main" val="811009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0DEE-5758-4841-BB1E-6CCEA119CEA4}"/>
              </a:ext>
            </a:extLst>
          </p:cNvPr>
          <p:cNvSpPr>
            <a:spLocks noGrp="1"/>
          </p:cNvSpPr>
          <p:nvPr>
            <p:ph type="title"/>
          </p:nvPr>
        </p:nvSpPr>
        <p:spPr/>
        <p:txBody>
          <a:bodyPr/>
          <a:lstStyle/>
          <a:p>
            <a:r>
              <a:rPr lang="en-US" dirty="0"/>
              <a:t>Current Flow Information</a:t>
            </a:r>
          </a:p>
        </p:txBody>
      </p:sp>
      <p:sp>
        <p:nvSpPr>
          <p:cNvPr id="3" name="Content Placeholder 2">
            <a:extLst>
              <a:ext uri="{FF2B5EF4-FFF2-40B4-BE49-F238E27FC236}">
                <a16:creationId xmlns:a16="http://schemas.microsoft.com/office/drawing/2014/main" id="{AF47FF6D-77C7-8F4F-89F4-C0FD7D637652}"/>
              </a:ext>
            </a:extLst>
          </p:cNvPr>
          <p:cNvSpPr>
            <a:spLocks noGrp="1"/>
          </p:cNvSpPr>
          <p:nvPr>
            <p:ph idx="1"/>
          </p:nvPr>
        </p:nvSpPr>
        <p:spPr>
          <a:xfrm>
            <a:off x="912979" y="2443959"/>
            <a:ext cx="5181433" cy="3682206"/>
          </a:xfrm>
        </p:spPr>
        <p:txBody>
          <a:bodyPr/>
          <a:lstStyle/>
          <a:p>
            <a:pPr marL="0" indent="0">
              <a:buNone/>
            </a:pPr>
            <a:r>
              <a:rPr lang="en-US" sz="2800" dirty="0"/>
              <a:t>Assumptions:</a:t>
            </a:r>
          </a:p>
          <a:p>
            <a:r>
              <a:rPr lang="en-US" sz="2800" dirty="0"/>
              <a:t>20 degrees Celsius  </a:t>
            </a:r>
          </a:p>
          <a:p>
            <a:r>
              <a:rPr lang="en-US" sz="2800" dirty="0"/>
              <a:t>Starting at atmospheric pressure (1 atm)</a:t>
            </a:r>
          </a:p>
          <a:p>
            <a:r>
              <a:rPr lang="en-US" sz="2800" dirty="0"/>
              <a:t>Pressure change of 60 psi</a:t>
            </a:r>
          </a:p>
          <a:p>
            <a:r>
              <a:rPr lang="en-US" sz="2800" dirty="0"/>
              <a:t>Subsonic air flow</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D9AE8654-F12B-D547-8210-7137492DBAF1}"/>
                  </a:ext>
                </a:extLst>
              </p:cNvPr>
              <p:cNvSpPr txBox="1">
                <a:spLocks/>
              </p:cNvSpPr>
              <p:nvPr/>
            </p:nvSpPr>
            <p:spPr>
              <a:xfrm>
                <a:off x="6094412" y="2443959"/>
                <a:ext cx="5660813" cy="368220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Verdana"/>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Verdana"/>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Verdana"/>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rPr>
                          <m:t>𝑄</m:t>
                        </m:r>
                      </m:e>
                      <m:sub>
                        <m:r>
                          <a:rPr lang="en-US" sz="2800" i="1" smtClean="0">
                            <a:latin typeface="Cambria Math" panose="02040503050406030204" pitchFamily="18" charset="0"/>
                          </a:rPr>
                          <m:t>𝑛</m:t>
                        </m:r>
                      </m:sub>
                    </m:sSub>
                    <m:r>
                      <a:rPr lang="en-US" sz="2800" i="1" smtClean="0">
                        <a:latin typeface="Cambria Math" panose="02040503050406030204" pitchFamily="18" charset="0"/>
                      </a:rPr>
                      <m:t>=30.8 </m:t>
                    </m:r>
                    <m:r>
                      <a:rPr lang="en-US" sz="2800" i="1" smtClean="0">
                        <a:latin typeface="Cambria Math" panose="02040503050406030204" pitchFamily="18" charset="0"/>
                        <a:ea typeface="Cambria Math" panose="02040503050406030204" pitchFamily="18" charset="0"/>
                      </a:rPr>
                      <m:t>× </m:t>
                    </m:r>
                    <m:sSub>
                      <m:sSubPr>
                        <m:ctrlPr>
                          <a:rPr lang="en-US" sz="280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𝐾</m:t>
                        </m:r>
                      </m:e>
                      <m:sub>
                        <m:r>
                          <a:rPr lang="en-US" sz="2800" i="1" smtClean="0">
                            <a:latin typeface="Cambria Math" panose="02040503050406030204" pitchFamily="18" charset="0"/>
                            <a:ea typeface="Cambria Math" panose="02040503050406030204" pitchFamily="18" charset="0"/>
                          </a:rPr>
                          <m:t>𝑣</m:t>
                        </m:r>
                      </m:sub>
                    </m:sSub>
                    <m:r>
                      <a:rPr lang="en-US" sz="2800" i="1" smtClean="0">
                        <a:latin typeface="Cambria Math" panose="02040503050406030204" pitchFamily="18" charset="0"/>
                        <a:ea typeface="Cambria Math" panose="02040503050406030204" pitchFamily="18" charset="0"/>
                      </a:rPr>
                      <m:t> × </m:t>
                    </m:r>
                    <m:rad>
                      <m:radPr>
                        <m:degHide m:val="on"/>
                        <m:ctrlPr>
                          <a:rPr lang="en-US" sz="2800" i="1" smtClean="0">
                            <a:latin typeface="Cambria Math" panose="02040503050406030204" pitchFamily="18" charset="0"/>
                            <a:ea typeface="Cambria Math" panose="02040503050406030204" pitchFamily="18" charset="0"/>
                          </a:rPr>
                        </m:ctrlPr>
                      </m:radPr>
                      <m:deg/>
                      <m:e>
                        <m:f>
                          <m:fPr>
                            <m:ctrlPr>
                              <a:rPr lang="en-US" sz="2800" i="1" smtClean="0">
                                <a:latin typeface="Cambria Math" panose="02040503050406030204" pitchFamily="18" charset="0"/>
                                <a:ea typeface="Cambria Math" panose="02040503050406030204" pitchFamily="18" charset="0"/>
                              </a:rPr>
                            </m:ctrlPr>
                          </m:fPr>
                          <m:num>
                            <m:r>
                              <a:rPr lang="en-US" sz="2800" i="1" smtClean="0">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𝑃</m:t>
                            </m:r>
                            <m:r>
                              <a:rPr lang="en-US" sz="2800" i="1" smtClean="0">
                                <a:latin typeface="Cambria Math" panose="02040503050406030204" pitchFamily="18" charset="0"/>
                                <a:ea typeface="Cambria Math" panose="02040503050406030204" pitchFamily="18" charset="0"/>
                              </a:rPr>
                              <m:t> × </m:t>
                            </m:r>
                            <m:sSub>
                              <m:sSubPr>
                                <m:ctrlPr>
                                  <a:rPr lang="en-US" sz="280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𝑃</m:t>
                                </m:r>
                              </m:e>
                              <m:sub>
                                <m:r>
                                  <a:rPr lang="en-US" sz="2800" i="1" smtClean="0">
                                    <a:latin typeface="Cambria Math" panose="02040503050406030204" pitchFamily="18" charset="0"/>
                                    <a:ea typeface="Cambria Math" panose="02040503050406030204" pitchFamily="18" charset="0"/>
                                  </a:rPr>
                                  <m:t>2</m:t>
                                </m:r>
                              </m:sub>
                            </m:sSub>
                          </m:num>
                          <m:den>
                            <m:r>
                              <a:rPr lang="en-US" sz="2800" i="1" smtClean="0">
                                <a:latin typeface="Cambria Math" panose="02040503050406030204" pitchFamily="18" charset="0"/>
                                <a:ea typeface="Cambria Math" panose="02040503050406030204" pitchFamily="18" charset="0"/>
                              </a:rPr>
                              <m:t>𝛾</m:t>
                            </m:r>
                            <m:r>
                              <a:rPr lang="en-US" sz="2800" i="1" smtClean="0">
                                <a:latin typeface="Cambria Math" panose="02040503050406030204" pitchFamily="18" charset="0"/>
                                <a:ea typeface="Cambria Math" panose="02040503050406030204" pitchFamily="18" charset="0"/>
                              </a:rPr>
                              <m:t> × </m:t>
                            </m:r>
                            <m:r>
                              <a:rPr lang="en-US" sz="2800" i="1" smtClean="0">
                                <a:latin typeface="Cambria Math" panose="02040503050406030204" pitchFamily="18" charset="0"/>
                                <a:ea typeface="Cambria Math" panose="02040503050406030204" pitchFamily="18" charset="0"/>
                              </a:rPr>
                              <m:t>𝑇</m:t>
                            </m:r>
                          </m:den>
                        </m:f>
                      </m:e>
                    </m:rad>
                  </m:oMath>
                </a14:m>
                <a:r>
                  <a:rPr lang="en-US" sz="2800" dirty="0"/>
                  <a:t> N m</a:t>
                </a:r>
                <a:r>
                  <a:rPr lang="en-US" sz="2800" baseline="30000" dirty="0"/>
                  <a:t>3</a:t>
                </a:r>
                <a:r>
                  <a:rPr lang="en-US" sz="2800" dirty="0"/>
                  <a:t>/h </a:t>
                </a:r>
              </a:p>
              <a:p>
                <a:r>
                  <a:rPr lang="en-US" sz="2800" dirty="0"/>
                  <a:t>K</a:t>
                </a:r>
                <a:r>
                  <a:rPr lang="en-US" sz="2800" baseline="-25000" dirty="0"/>
                  <a:t>v</a:t>
                </a:r>
                <a:r>
                  <a:rPr lang="en-US" sz="2800" dirty="0"/>
                  <a:t> = unknown m</a:t>
                </a:r>
                <a:r>
                  <a:rPr lang="en-US" sz="2800" baseline="30000" dirty="0"/>
                  <a:t>3</a:t>
                </a:r>
                <a:r>
                  <a:rPr lang="en-US" sz="2800" dirty="0"/>
                  <a:t>/h</a:t>
                </a:r>
              </a:p>
              <a:p>
                <a:r>
                  <a:rPr lang="el-GR" sz="2800" dirty="0"/>
                  <a:t>Δ</a:t>
                </a:r>
                <a:r>
                  <a:rPr lang="en-US" sz="2800" dirty="0"/>
                  <a:t>P = 4.137 bar (60 psi)</a:t>
                </a:r>
              </a:p>
              <a:p>
                <a:r>
                  <a:rPr lang="en-US" sz="2800" dirty="0"/>
                  <a:t>P</a:t>
                </a:r>
                <a:r>
                  <a:rPr lang="en-US" sz="2800" baseline="-25000" dirty="0"/>
                  <a:t>2</a:t>
                </a:r>
                <a:r>
                  <a:rPr lang="en-US" sz="2800" dirty="0"/>
                  <a:t> = 5.150 bar (70.696 psi)</a:t>
                </a:r>
              </a:p>
              <a:p>
                <a:r>
                  <a:rPr lang="el-GR" sz="2800" dirty="0"/>
                  <a:t>γ</a:t>
                </a:r>
                <a:r>
                  <a:rPr lang="en-US" sz="2800" dirty="0"/>
                  <a:t> = 1.00 kg/m</a:t>
                </a:r>
                <a:r>
                  <a:rPr lang="en-US" sz="2800" baseline="30000" dirty="0"/>
                  <a:t>3</a:t>
                </a:r>
                <a:endParaRPr lang="en-US" sz="2800" dirty="0"/>
              </a:p>
              <a:p>
                <a:r>
                  <a:rPr lang="en-US" sz="2800" dirty="0"/>
                  <a:t>T = 293.15 K</a:t>
                </a:r>
              </a:p>
            </p:txBody>
          </p:sp>
        </mc:Choice>
        <mc:Fallback>
          <p:sp>
            <p:nvSpPr>
              <p:cNvPr id="5" name="Content Placeholder 2">
                <a:extLst>
                  <a:ext uri="{FF2B5EF4-FFF2-40B4-BE49-F238E27FC236}">
                    <a16:creationId xmlns:a16="http://schemas.microsoft.com/office/drawing/2014/main" id="{D9AE8654-F12B-D547-8210-7137492DBAF1}"/>
                  </a:ext>
                </a:extLst>
              </p:cNvPr>
              <p:cNvSpPr txBox="1">
                <a:spLocks noRot="1" noChangeAspect="1" noMove="1" noResize="1" noEditPoints="1" noAdjustHandles="1" noChangeArrowheads="1" noChangeShapeType="1" noTextEdit="1"/>
              </p:cNvSpPr>
              <p:nvPr/>
            </p:nvSpPr>
            <p:spPr>
              <a:xfrm>
                <a:off x="6094412" y="2443959"/>
                <a:ext cx="5660813" cy="3682206"/>
              </a:xfrm>
              <a:prstGeom prst="rect">
                <a:avLst/>
              </a:prstGeom>
              <a:blipFill>
                <a:blip r:embed="rId3"/>
                <a:stretch>
                  <a:fillRect l="-2018" r="-1794" b="-344"/>
                </a:stretch>
              </a:blipFill>
            </p:spPr>
            <p:txBody>
              <a:bodyPr/>
              <a:lstStyle/>
              <a:p>
                <a:r>
                  <a:rPr lang="en-US">
                    <a:noFill/>
                  </a:rPr>
                  <a:t> </a:t>
                </a:r>
              </a:p>
            </p:txBody>
          </p:sp>
        </mc:Fallback>
      </mc:AlternateContent>
    </p:spTree>
    <p:extLst>
      <p:ext uri="{BB962C8B-B14F-4D97-AF65-F5344CB8AC3E}">
        <p14:creationId xmlns:p14="http://schemas.microsoft.com/office/powerpoint/2010/main" val="91027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Inserts</a:t>
            </a:r>
          </a:p>
        </p:txBody>
      </p:sp>
      <p:sp>
        <p:nvSpPr>
          <p:cNvPr id="3" name="Content Placeholder 2"/>
          <p:cNvSpPr>
            <a:spLocks noGrp="1"/>
          </p:cNvSpPr>
          <p:nvPr>
            <p:ph idx="1"/>
          </p:nvPr>
        </p:nvSpPr>
        <p:spPr/>
        <p:txBody>
          <a:bodyPr/>
          <a:lstStyle/>
          <a:p>
            <a:r>
              <a:rPr lang="en-US" sz="2800" dirty="0"/>
              <a:t>3D print assorted inserts to change the orifice to restrict flow rate</a:t>
            </a:r>
          </a:p>
          <a:p>
            <a:r>
              <a:rPr lang="en-US" sz="2800" dirty="0"/>
              <a:t>Issue: Keeping the insert in there </a:t>
            </a:r>
            <a:r>
              <a:rPr lang="en-US" sz="2800" dirty="0" err="1"/>
              <a:t>nonpermanently</a:t>
            </a:r>
            <a:endParaRPr lang="en-US" sz="2800" dirty="0"/>
          </a:p>
          <a:p>
            <a:r>
              <a:rPr lang="en-US" sz="2800" dirty="0"/>
              <a:t>Potential Solution: Use a set screw</a:t>
            </a:r>
          </a:p>
          <a:p>
            <a:pPr lvl="1"/>
            <a:r>
              <a:rPr lang="en-US" sz="2400" dirty="0"/>
              <a:t>Allows for multiple possible diameters for the orifices without having to purchase a new valve</a:t>
            </a:r>
          </a:p>
          <a:p>
            <a:pPr lvl="1"/>
            <a:r>
              <a:rPr lang="en-US" sz="2400" dirty="0"/>
              <a:t>May not be secure enough to stay in the opening</a:t>
            </a:r>
          </a:p>
          <a:p>
            <a:pPr lvl="1"/>
            <a:r>
              <a:rPr lang="en-US" sz="2400" dirty="0"/>
              <a:t>Could affect the outside threads of the product</a:t>
            </a:r>
          </a:p>
        </p:txBody>
      </p:sp>
    </p:spTree>
    <p:extLst>
      <p:ext uri="{BB962C8B-B14F-4D97-AF65-F5344CB8AC3E}">
        <p14:creationId xmlns:p14="http://schemas.microsoft.com/office/powerpoint/2010/main" val="249878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FD86-6B7A-9C41-A968-2484CFB50B3C}"/>
              </a:ext>
            </a:extLst>
          </p:cNvPr>
          <p:cNvSpPr>
            <a:spLocks noGrp="1"/>
          </p:cNvSpPr>
          <p:nvPr>
            <p:ph type="title"/>
          </p:nvPr>
        </p:nvSpPr>
        <p:spPr/>
        <p:txBody>
          <a:bodyPr/>
          <a:lstStyle/>
          <a:p>
            <a:r>
              <a:rPr lang="en-US" dirty="0"/>
              <a:t>Needle Valves</a:t>
            </a:r>
          </a:p>
        </p:txBody>
      </p:sp>
      <p:sp>
        <p:nvSpPr>
          <p:cNvPr id="3" name="Content Placeholder 2">
            <a:extLst>
              <a:ext uri="{FF2B5EF4-FFF2-40B4-BE49-F238E27FC236}">
                <a16:creationId xmlns:a16="http://schemas.microsoft.com/office/drawing/2014/main" id="{D63400FF-8796-B244-AFB9-DCD0ED5DB8E7}"/>
              </a:ext>
            </a:extLst>
          </p:cNvPr>
          <p:cNvSpPr>
            <a:spLocks noGrp="1"/>
          </p:cNvSpPr>
          <p:nvPr>
            <p:ph idx="1"/>
          </p:nvPr>
        </p:nvSpPr>
        <p:spPr/>
        <p:txBody>
          <a:bodyPr/>
          <a:lstStyle/>
          <a:p>
            <a:r>
              <a:rPr lang="en-US" sz="2800" dirty="0"/>
              <a:t>Additional flow control valve to slow the flow rate and therefore the actuator speed</a:t>
            </a:r>
          </a:p>
          <a:p>
            <a:r>
              <a:rPr lang="en-US" sz="2800" dirty="0"/>
              <a:t>Regulates air flow into the system and allows gradual adjustment to fine tune</a:t>
            </a:r>
          </a:p>
          <a:p>
            <a:r>
              <a:rPr lang="en-US" sz="2800" dirty="0"/>
              <a:t>Would help us figure out what flow rate we should work with to better control the arm movement</a:t>
            </a:r>
          </a:p>
          <a:p>
            <a:r>
              <a:rPr lang="en-US" sz="2800" dirty="0"/>
              <a:t>Issue: Would require purchasing more parts could affect the setup and functionality long term</a:t>
            </a:r>
          </a:p>
        </p:txBody>
      </p:sp>
    </p:spTree>
    <p:extLst>
      <p:ext uri="{BB962C8B-B14F-4D97-AF65-F5344CB8AC3E}">
        <p14:creationId xmlns:p14="http://schemas.microsoft.com/office/powerpoint/2010/main" val="29808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6E09-F350-1A4B-B863-AEA10B17278F}"/>
              </a:ext>
            </a:extLst>
          </p:cNvPr>
          <p:cNvSpPr>
            <a:spLocks noGrp="1"/>
          </p:cNvSpPr>
          <p:nvPr>
            <p:ph type="title"/>
          </p:nvPr>
        </p:nvSpPr>
        <p:spPr/>
        <p:txBody>
          <a:bodyPr/>
          <a:lstStyle/>
          <a:p>
            <a:r>
              <a:rPr lang="en-US" dirty="0"/>
              <a:t>Proportional Solenoid</a:t>
            </a:r>
          </a:p>
        </p:txBody>
      </p:sp>
      <p:sp>
        <p:nvSpPr>
          <p:cNvPr id="3" name="Content Placeholder 2">
            <a:extLst>
              <a:ext uri="{FF2B5EF4-FFF2-40B4-BE49-F238E27FC236}">
                <a16:creationId xmlns:a16="http://schemas.microsoft.com/office/drawing/2014/main" id="{07871EC3-20BF-2541-B5F5-722C438F96AC}"/>
              </a:ext>
            </a:extLst>
          </p:cNvPr>
          <p:cNvSpPr>
            <a:spLocks noGrp="1"/>
          </p:cNvSpPr>
          <p:nvPr>
            <p:ph idx="1"/>
          </p:nvPr>
        </p:nvSpPr>
        <p:spPr/>
        <p:txBody>
          <a:bodyPr/>
          <a:lstStyle/>
          <a:p>
            <a:r>
              <a:rPr lang="en-US" sz="2800" dirty="0"/>
              <a:t>Valve that varies flow passage size using a restrictor</a:t>
            </a:r>
          </a:p>
          <a:p>
            <a:r>
              <a:rPr lang="en-US" sz="2800" dirty="0"/>
              <a:t>Standardly uses a range of valve positioning rather than the two state on/off</a:t>
            </a:r>
          </a:p>
          <a:p>
            <a:r>
              <a:rPr lang="en-US" sz="2800" dirty="0"/>
              <a:t>Would allow us to experiment with more flow rates</a:t>
            </a:r>
          </a:p>
          <a:p>
            <a:r>
              <a:rPr lang="en-US" sz="2800" dirty="0"/>
              <a:t>Issue: Would have to buy new valves and change the system (current valves would not be used)</a:t>
            </a:r>
          </a:p>
        </p:txBody>
      </p:sp>
    </p:spTree>
    <p:extLst>
      <p:ext uri="{BB962C8B-B14F-4D97-AF65-F5344CB8AC3E}">
        <p14:creationId xmlns:p14="http://schemas.microsoft.com/office/powerpoint/2010/main" val="182629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7086-5F55-3142-8D53-0ADE9302EB99}"/>
              </a:ext>
            </a:extLst>
          </p:cNvPr>
          <p:cNvSpPr>
            <a:spLocks noGrp="1"/>
          </p:cNvSpPr>
          <p:nvPr>
            <p:ph type="title"/>
          </p:nvPr>
        </p:nvSpPr>
        <p:spPr/>
        <p:txBody>
          <a:bodyPr/>
          <a:lstStyle/>
          <a:p>
            <a:r>
              <a:rPr lang="en-US" dirty="0"/>
              <a:t>PWM Solution</a:t>
            </a:r>
          </a:p>
        </p:txBody>
      </p:sp>
      <p:sp>
        <p:nvSpPr>
          <p:cNvPr id="3" name="Content Placeholder 2">
            <a:extLst>
              <a:ext uri="{FF2B5EF4-FFF2-40B4-BE49-F238E27FC236}">
                <a16:creationId xmlns:a16="http://schemas.microsoft.com/office/drawing/2014/main" id="{EF652D1B-E488-434C-BEFC-ED2C5D8217A7}"/>
              </a:ext>
            </a:extLst>
          </p:cNvPr>
          <p:cNvSpPr>
            <a:spLocks noGrp="1"/>
          </p:cNvSpPr>
          <p:nvPr>
            <p:ph idx="1"/>
          </p:nvPr>
        </p:nvSpPr>
        <p:spPr/>
        <p:txBody>
          <a:bodyPr/>
          <a:lstStyle/>
          <a:p>
            <a:r>
              <a:rPr lang="en-US" sz="2800" dirty="0"/>
              <a:t>Experiment with more duty cycles</a:t>
            </a:r>
            <a:endParaRPr lang="en-US" sz="2400" dirty="0"/>
          </a:p>
          <a:p>
            <a:r>
              <a:rPr lang="en-US" sz="2800" dirty="0"/>
              <a:t>Issues: </a:t>
            </a:r>
          </a:p>
          <a:p>
            <a:pPr lvl="1"/>
            <a:r>
              <a:rPr lang="en-US" sz="2400" dirty="0"/>
              <a:t>May change the time it takes to inflate overall but does not eliminate the issue with the jumpy motion</a:t>
            </a:r>
          </a:p>
          <a:p>
            <a:pPr lvl="1"/>
            <a:r>
              <a:rPr lang="en-US" sz="2400" dirty="0"/>
              <a:t>Still difficult to control the dynamics of the model</a:t>
            </a:r>
          </a:p>
        </p:txBody>
      </p:sp>
    </p:spTree>
    <p:extLst>
      <p:ext uri="{BB962C8B-B14F-4D97-AF65-F5344CB8AC3E}">
        <p14:creationId xmlns:p14="http://schemas.microsoft.com/office/powerpoint/2010/main" val="2219877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regonstate_coe_2_mime" id="{2C54B22E-0A7B-214D-B27B-9D144FDBD220}" vid="{FD0B776E-6A54-5A4C-8AF0-D91C156938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703</TotalTime>
  <Words>896</Words>
  <Application>Microsoft Macintosh PowerPoint</Application>
  <PresentationFormat>Custom</PresentationFormat>
  <Paragraphs>95</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Cambria Math</vt:lpstr>
      <vt:lpstr>Impact</vt:lpstr>
      <vt:lpstr>Verdana</vt:lpstr>
      <vt:lpstr>Office Theme</vt:lpstr>
      <vt:lpstr>Potential Flow Solutions</vt:lpstr>
      <vt:lpstr>Current Flow Information</vt:lpstr>
      <vt:lpstr>Inserts</vt:lpstr>
      <vt:lpstr>Needle Valves</vt:lpstr>
      <vt:lpstr>Proportional Solenoid</vt:lpstr>
      <vt:lpstr>PWM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Potential Flow Solutions</dc:title>
  <dc:creator>Jennifer Yang</dc:creator>
  <cp:lastModifiedBy>Jennifer Yang</cp:lastModifiedBy>
  <cp:revision>17</cp:revision>
  <dcterms:created xsi:type="dcterms:W3CDTF">2021-06-19T18:29:01Z</dcterms:created>
  <dcterms:modified xsi:type="dcterms:W3CDTF">2021-06-22T22:07:41Z</dcterms:modified>
</cp:coreProperties>
</file>