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648937-AE10-4C1C-87FE-8BB2EC1DAB27}">
  <a:tblStyle styleId="{C9648937-AE10-4C1C-87FE-8BB2EC1DAB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59d1f1da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59d1f1da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59d1f1d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59d1f1d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59d1f1da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59d1f1da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59d1f1da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59d1f1da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5b0619d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5b0619d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093449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3093449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5b0619d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5b0619d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59d1f1da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59d1f1da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59d1f1da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59d1f1da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Backup Slide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59d1f1da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59d1f1da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Backup Slide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3093449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3093449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59d1f1da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59d1f1da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Backup Slide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59d1f1da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59d1f1da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Slide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3093449b5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3093449b5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5b0619d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5b0619d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59d1f1da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59d1f1da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Video: New airline unrestricted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3093449b5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3093449b5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59d1f1da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59d1f1da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59d1f1da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59d1f1da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9d1f1da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59d1f1da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f3dqjE8pwac2J54mD88daQW24zg4IQR2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0HKDWxYFtyxl_f020CzpwQhM_CDD9PEA/view" TargetMode="External"/><Relationship Id="rId6" Type="http://schemas.openxmlformats.org/officeDocument/2006/relationships/image" Target="../media/image6.jpg"/><Relationship Id="rId7" Type="http://schemas.openxmlformats.org/officeDocument/2006/relationships/hyperlink" Target="http://drive.google.com/file/d/1waCdGzu26hS2XTtSk7vFwzd6jplQQmwz/view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PUmHnl-ew-EqPzthNh5iqT944FHvreIb/view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Cvaxig8MHCSLjmuCtzTaA5n9SrYxaBqg/view" TargetMode="External"/><Relationship Id="rId6" Type="http://schemas.openxmlformats.org/officeDocument/2006/relationships/image" Target="../media/image4.jpg"/><Relationship Id="rId7" Type="http://schemas.openxmlformats.org/officeDocument/2006/relationships/hyperlink" Target="http://drive.google.com/file/d/1EvwauwlafAW679ClMd0yzNWgNskXkxwV/view" TargetMode="External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PUmHnl-ew-EqPzthNh5iqT944FHvreIb/view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McKibben Snake Robots: Mid-Project Progress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Jennifer 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Results Image Guide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Each image is labeled with what stage of the cycle the robot is at.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initial robot position. 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robot position once the concurrent cycles is complete but the robot has not deflated.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Results Image Guide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Each image is labeled with what stage of the cycle the robot is at.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initial robot position. 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robot position once the concurrent cycles is complete but the robot has not deflated.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en" sz="1800"/>
              <a:t>The robot position at the end of the concurrent cycles with deflation.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Stiff</a:t>
            </a:r>
            <a:r>
              <a:rPr lang="en"/>
              <a:t> Airline Testing Results Comparison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831050" y="1800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Restriction (0.250”)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3388225" y="1800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0.125” Restrictor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945400" y="1800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0.050” Restrictor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00" y="2200950"/>
            <a:ext cx="2057399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5101" y="2200950"/>
            <a:ext cx="2057399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5353" y="2200950"/>
            <a:ext cx="2057399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Airline Testing Results Comparison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831050" y="1800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Restriction (0.250”)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3388225" y="1800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0.125” Restrictor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5945400" y="1800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0.050” Restrictor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904" y="2200950"/>
            <a:ext cx="2053293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525" y="2200950"/>
            <a:ext cx="2057399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5350" y="2200950"/>
            <a:ext cx="2057399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Stiff and Flexible Best Results Comparison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1288900" y="1853850"/>
            <a:ext cx="30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0.125” Restrictor - Stiff Airline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351" y="2254050"/>
            <a:ext cx="2057399" cy="27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4605400" y="1853850"/>
            <a:ext cx="35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Restriction (0.250”) - Flexible Airline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050" y="2254050"/>
            <a:ext cx="2057399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Do not have a metric for the best motion yet.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1600"/>
              </a:spcAft>
              <a:buClr>
                <a:srgbClr val="595959"/>
              </a:buClr>
              <a:buSzPts val="1800"/>
              <a:buChar char="○"/>
            </a:pPr>
            <a:r>
              <a:rPr lang="en" sz="1800">
                <a:solidFill>
                  <a:srgbClr val="595959"/>
                </a:solidFill>
              </a:rPr>
              <a:t>More testing to come with inflation times adjusted according to the flow rate.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Decide on a metric for the best motion.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 alternative control schemes.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 snake with different material properties.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 sz="1800"/>
              <a:t>Test snake on different terrains and slopes.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Rate Calculations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 = Average time to actuate a single muscle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Volumetric Flow Rate = </a:t>
            </a:r>
            <a:r>
              <a:rPr i="1" lang="en" sz="1800"/>
              <a:t>Volume / Time</a:t>
            </a:r>
            <a:endParaRPr i="1"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Single muscle volume: 4.417 in</a:t>
            </a:r>
            <a:r>
              <a:rPr baseline="30000" lang="en" sz="1800"/>
              <a:t>3</a:t>
            </a:r>
            <a:endParaRPr baseline="30000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Pressure Flow Rate = </a:t>
            </a:r>
            <a:r>
              <a:rPr i="1" lang="en" sz="1800"/>
              <a:t>Pressure Change / Time</a:t>
            </a:r>
            <a:endParaRPr i="1"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Single muscle pressure change: 60 psi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Rate Estimates</a:t>
            </a:r>
            <a:endParaRPr/>
          </a:p>
        </p:txBody>
      </p:sp>
      <p:graphicFrame>
        <p:nvGraphicFramePr>
          <p:cNvPr id="210" name="Google Shape;210;p31"/>
          <p:cNvGraphicFramePr/>
          <p:nvPr/>
        </p:nvGraphicFramePr>
        <p:xfrm>
          <a:off x="729438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{C9648937-AE10-4C1C-87FE-8BB2EC1DAB27}</a:tableStyleId>
              </a:tblPr>
              <a:tblGrid>
                <a:gridCol w="1698825"/>
                <a:gridCol w="748700"/>
                <a:gridCol w="748700"/>
                <a:gridCol w="748700"/>
                <a:gridCol w="748700"/>
                <a:gridCol w="748700"/>
                <a:gridCol w="748700"/>
                <a:gridCol w="748700"/>
                <a:gridCol w="748700"/>
              </a:tblGrid>
              <a:tr h="7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Inner Diameter (in)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0.250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0.200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0.150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0.125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0.100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0.075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0.050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0.025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7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Inflation Time 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(s)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0.545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0.556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0.656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0.633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0.689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0.756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1.289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13.54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7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Volumetric </a:t>
                      </a: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Flow Rate (in</a:t>
                      </a:r>
                      <a:r>
                        <a:rPr b="1" baseline="30000" lang="en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/s)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8.106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7.952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6.739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6.976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6.413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5.847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3.428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0.326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7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Pressure Flow Rate (PSI/s)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110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108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91.5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94.7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87.1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79.4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46.6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4.43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800"/>
              <a:t>Goal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Refine a soft snake robot that can: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Perform sidewinding motion.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Provide data for later v</a:t>
            </a:r>
            <a:r>
              <a:rPr lang="en" sz="2400"/>
              <a:t>alidation of simulation models</a:t>
            </a:r>
            <a:r>
              <a:rPr lang="en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Airline Videos</a:t>
            </a:r>
            <a:endParaRPr/>
          </a:p>
        </p:txBody>
      </p:sp>
      <p:pic>
        <p:nvPicPr>
          <p:cNvPr id="216" name="Google Shape;216;p32" title="old no restricto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050" y="2200950"/>
            <a:ext cx="22860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831050" y="1800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Restriction (0.25”)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3388225" y="1800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0.125” Restrictor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5945400" y="1800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0.05” Restrictor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32" title="old 0.050 restrictor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5400" y="2200950"/>
            <a:ext cx="2286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 title="old 0.125 restrictor.mp4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0" y="2200950"/>
            <a:ext cx="2286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Airline Videos</a:t>
            </a:r>
            <a:endParaRPr/>
          </a:p>
        </p:txBody>
      </p:sp>
      <p:sp>
        <p:nvSpPr>
          <p:cNvPr id="227" name="Google Shape;227;p33"/>
          <p:cNvSpPr txBox="1"/>
          <p:nvPr/>
        </p:nvSpPr>
        <p:spPr>
          <a:xfrm>
            <a:off x="831050" y="1800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Restriction (0.25”)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3388225" y="1800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0.125” Restrictor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5945400" y="1800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0.05” Restrictor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33" title="new no restricto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050" y="2200950"/>
            <a:ext cx="2286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 title="new 0.050 restrictor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0550" y="2200950"/>
            <a:ext cx="2286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3" title="new 0.125 restrictor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8225" y="2200950"/>
            <a:ext cx="2286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MATLAB Onboarding course completed.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Flow control method implemented and tested.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 sz="1800"/>
              <a:t>New airline implemented and tested.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Setup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 McKibben actuators helically arranged.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3D printed spacers set 6” apart.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 sz="1800"/>
              <a:t>Each spacer results in an 180° rotation of the actuators.</a:t>
            </a:r>
            <a:endParaRPr sz="1800"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13413" l="32223" r="35472" t="3169"/>
          <a:stretch/>
        </p:blipFill>
        <p:spPr>
          <a:xfrm rot="-5400000">
            <a:off x="3948925" y="2082500"/>
            <a:ext cx="1246149" cy="4290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Setup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4605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Tested multiple flow rates to evaluate movement.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Tested with</a:t>
            </a:r>
            <a:r>
              <a:rPr lang="en" sz="1800"/>
              <a:t> stiff and flexible airlines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 sz="1800"/>
              <a:t>Concurrently inflat</a:t>
            </a:r>
            <a:r>
              <a:rPr lang="en" sz="1800"/>
              <a:t>ed </a:t>
            </a:r>
            <a:r>
              <a:rPr lang="en" sz="1800"/>
              <a:t>and deflat</a:t>
            </a:r>
            <a:r>
              <a:rPr lang="en" sz="1800"/>
              <a:t>ed</a:t>
            </a:r>
            <a:r>
              <a:rPr lang="en" sz="1800"/>
              <a:t> individual tubes on a fixed time cycle.</a:t>
            </a:r>
            <a:endParaRPr sz="1800"/>
          </a:p>
        </p:txBody>
      </p:sp>
      <p:pic>
        <p:nvPicPr>
          <p:cNvPr id="112" name="Google Shape;112;p17" title="new no restricto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850" y="971550"/>
            <a:ext cx="2400301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6029800" y="4263425"/>
            <a:ext cx="24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Flexible unrestricted airlines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Comparison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Stiff Airline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 foot long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 sz="1800"/>
              <a:t>Semi-restricted flow moved the furthest on set time cycles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Comparison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Stiff</a:t>
            </a:r>
            <a:r>
              <a:rPr lang="en" sz="1800"/>
              <a:t> Airline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 foot long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 sz="1800"/>
              <a:t>Semi-restricted flow moved the furthest on set time cycles</a:t>
            </a:r>
            <a:endParaRPr sz="1800"/>
          </a:p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Flexible</a:t>
            </a:r>
            <a:r>
              <a:rPr lang="en" sz="1800"/>
              <a:t> Airline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5 feet long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 sz="1800"/>
              <a:t>Unrestricted flow moved the furthest on set time cycles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Results Image Guide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800"/>
              <a:t>Each image is labeled with what stage of the cycle the robot is at.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Results Image Guide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Each image is labeled with what stage of the cycle the robot is at.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AutoNum type="arabicPeriod"/>
            </a:pPr>
            <a:r>
              <a:rPr lang="en" sz="1800"/>
              <a:t>The initial robot position.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