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8"/>
  </p:notesMasterIdLst>
  <p:sldIdLst>
    <p:sldId id="334" r:id="rId5"/>
    <p:sldId id="336" r:id="rId6"/>
    <p:sldId id="33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D Keeton" initials="JDK" lastIdx="2" clrIdx="0">
    <p:extLst>
      <p:ext uri="{19B8F6BF-5375-455C-9EA6-DF929625EA0E}">
        <p15:presenceInfo xmlns:p15="http://schemas.microsoft.com/office/powerpoint/2012/main" userId="S-1-5-21-2077763542-2135228977-565468543-125250" providerId="AD"/>
      </p:ext>
    </p:extLst>
  </p:cmAuthor>
  <p:cmAuthor id="2" name="Huiliang Dai" initials="HD" lastIdx="1" clrIdx="1">
    <p:extLst>
      <p:ext uri="{19B8F6BF-5375-455C-9EA6-DF929625EA0E}">
        <p15:presenceInfo xmlns:p15="http://schemas.microsoft.com/office/powerpoint/2012/main" userId="S-1-5-21-2077763542-2135228977-565468543-7395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124"/>
    <a:srgbClr val="B1059D"/>
    <a:srgbClr val="132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69" autoAdjust="0"/>
  </p:normalViewPr>
  <p:slideViewPr>
    <p:cSldViewPr snapToGrid="0" snapToObjects="1">
      <p:cViewPr varScale="1">
        <p:scale>
          <a:sx n="108" d="100"/>
          <a:sy n="108" d="100"/>
        </p:scale>
        <p:origin x="1530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7C60-703E-6049-AD3F-EE0A6FEA1BE7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0AB67-4832-784D-B419-2DAA4F40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4874"/>
            <a:ext cx="9144000" cy="65196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81824"/>
            <a:ext cx="7680960" cy="65166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3848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D02124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98625" y="3866300"/>
            <a:ext cx="6370880" cy="6424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DIN-Bold"/>
                <a:cs typeface="DIN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198625" y="4508758"/>
            <a:ext cx="4099745" cy="374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accent4"/>
                </a:solidFill>
                <a:latin typeface="DIN-Regular"/>
                <a:cs typeface="DIN-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90" y="5980461"/>
            <a:ext cx="1171130" cy="638916"/>
          </a:xfrm>
          <a:prstGeom prst="rect">
            <a:avLst/>
          </a:prstGeom>
        </p:spPr>
      </p:pic>
      <p:pic>
        <p:nvPicPr>
          <p:cNvPr id="12" name="Picture 11" descr="Design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/>
          <a:stretch/>
        </p:blipFill>
        <p:spPr>
          <a:xfrm>
            <a:off x="-1" y="3325196"/>
            <a:ext cx="2058923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347" y="437903"/>
            <a:ext cx="6101607" cy="1177734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412346" y="1971981"/>
            <a:ext cx="6101607" cy="424076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4" y="3918629"/>
            <a:ext cx="9153724" cy="179677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75" y="4403395"/>
            <a:ext cx="6867186" cy="507640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rgbClr val="FFFFFF"/>
                </a:solidFill>
                <a:latin typeface="DIN-Bold"/>
                <a:cs typeface="DIN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3765" y="4978910"/>
            <a:ext cx="7772400" cy="332074"/>
          </a:xfrm>
        </p:spPr>
        <p:txBody>
          <a:bodyPr anchor="b"/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DIN-Regular"/>
                <a:cs typeface="DIN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Design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4" y="3918629"/>
            <a:ext cx="1905000" cy="1630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88" y="0"/>
            <a:ext cx="768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0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ader-slid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"/>
            <a:ext cx="9144000" cy="651967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74394" y="2979579"/>
            <a:ext cx="6370880" cy="642458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DIN-Bold"/>
                <a:cs typeface="DIN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45528" y="3622037"/>
            <a:ext cx="4099745" cy="374570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rgbClr val="FED517"/>
                </a:solidFill>
                <a:latin typeface="DIN-Regular"/>
                <a:cs typeface="DIN-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90" y="5980461"/>
            <a:ext cx="1171130" cy="63891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384875"/>
          </a:xfrm>
          <a:prstGeom prst="rect">
            <a:avLst/>
          </a:prstGeom>
          <a:solidFill>
            <a:srgbClr val="FED5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D02124"/>
              </a:solidFill>
            </a:endParaRPr>
          </a:p>
        </p:txBody>
      </p:sp>
      <p:pic>
        <p:nvPicPr>
          <p:cNvPr id="4" name="Picture 3" descr="Design3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/>
          <a:stretch/>
        </p:blipFill>
        <p:spPr>
          <a:xfrm>
            <a:off x="0" y="1192525"/>
            <a:ext cx="3871536" cy="42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8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slide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968"/>
            <a:ext cx="9144000" cy="59710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474394" y="3528144"/>
            <a:ext cx="6370880" cy="642458"/>
          </a:xfrm>
        </p:spPr>
        <p:txBody>
          <a:bodyPr>
            <a:normAutofit/>
          </a:bodyPr>
          <a:lstStyle>
            <a:lvl1pPr algn="l">
              <a:defRPr sz="3600" b="0" i="1">
                <a:solidFill>
                  <a:schemeClr val="accent4"/>
                </a:solidFill>
                <a:latin typeface="DIN-Bold"/>
                <a:cs typeface="DIN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90" y="5980461"/>
            <a:ext cx="1171130" cy="63891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9237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9063" y="255656"/>
            <a:ext cx="3783012" cy="38389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13244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Design3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/>
          <a:stretch/>
        </p:blipFill>
        <p:spPr>
          <a:xfrm>
            <a:off x="0" y="1855819"/>
            <a:ext cx="3871536" cy="42732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7975" y="255588"/>
            <a:ext cx="4891088" cy="383961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rgbClr val="132446"/>
                </a:solidFill>
                <a:latin typeface="DIN-Regular"/>
                <a:cs typeface="DIN-Regular"/>
              </a:defRPr>
            </a:lvl1pPr>
          </a:lstStyle>
          <a:p>
            <a:pPr lvl="0"/>
            <a:r>
              <a:rPr lang="en-US" dirty="0" smtClean="0"/>
              <a:t>Lilly |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9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113196"/>
            <a:ext cx="8577072" cy="91440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  <a:latin typeface="DIN-Bold"/>
                <a:cs typeface="DIN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54" y="1352626"/>
            <a:ext cx="8576475" cy="4773537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67D-53DA-AB4B-8424-48BA070C1FC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</a:t>
            </a:r>
            <a:br>
              <a:rPr lang="en-US" dirty="0" smtClean="0"/>
            </a:br>
            <a:r>
              <a:rPr lang="en-US" dirty="0" smtClean="0"/>
              <a:t>© 2016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5DF6-E517-C849-93DD-15A1FA12E518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</a:t>
            </a:r>
            <a:br>
              <a:rPr lang="en-US" smtClean="0"/>
            </a:br>
            <a:r>
              <a:rPr lang="en-US" smtClean="0"/>
              <a:t>© 2016 Eli Lilly and Company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161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92" y="109728"/>
            <a:ext cx="7260336" cy="914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355" y="1600200"/>
            <a:ext cx="42114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126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DF4-D650-F24F-961F-B16FF5B4CE5D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</a:t>
            </a:r>
            <a:br>
              <a:rPr lang="en-US" dirty="0" smtClean="0"/>
            </a:br>
            <a:r>
              <a:rPr lang="en-US" dirty="0" smtClean="0"/>
              <a:t>© 2016 Eli Lilly and Company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Header-Bar-Desig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0" y="106396"/>
            <a:ext cx="2029968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134427"/>
          </a:xfrm>
          <a:prstGeom prst="rect">
            <a:avLst/>
          </a:prstGeom>
          <a:solidFill>
            <a:srgbClr val="FED5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Header-Bar-Desig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0" y="125640"/>
            <a:ext cx="2029968" cy="941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122340"/>
            <a:ext cx="7059168" cy="9144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  <a:latin typeface="DIN-Bold"/>
                <a:cs typeface="DIN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  <a:latin typeface="DIN-Bold"/>
                <a:cs typeface="DIN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36D-C2E0-6249-9E9B-60575284776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</a:t>
            </a:r>
            <a:br>
              <a:rPr lang="en-US" dirty="0" smtClean="0"/>
            </a:br>
            <a:r>
              <a:rPr lang="en-US" dirty="0" smtClean="0"/>
              <a:t>© 2016 Eli Lilly and Company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-slid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9724" y="3918628"/>
            <a:ext cx="9153724" cy="168130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5" y="4460263"/>
            <a:ext cx="8229600" cy="56699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4" y="-52193"/>
            <a:ext cx="3736848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35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lly-faded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0"/>
            <a:ext cx="4437888" cy="11430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84354" y="113511"/>
            <a:ext cx="8576476" cy="91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84355" y="1397714"/>
            <a:ext cx="8576476" cy="472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4355" y="6356350"/>
            <a:ext cx="2306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6C20-3FBB-1D44-A66F-3AD67ED97692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Confidential  </a:t>
            </a:r>
            <a:br>
              <a:rPr lang="en-US" smtClean="0"/>
            </a:br>
            <a:r>
              <a:rPr lang="en-US" smtClean="0"/>
              <a:t>© 2016 Eli Lilly and Company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307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7640-ECEC-E34E-A5C6-81F2A80A83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7" r:id="rId6"/>
    <p:sldLayoutId id="2147483773" r:id="rId7"/>
    <p:sldLayoutId id="2147483774" r:id="rId8"/>
    <p:sldLayoutId id="2147483775" r:id="rId9"/>
    <p:sldLayoutId id="2147483776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DIN-Bold"/>
          <a:ea typeface="+mj-ea"/>
          <a:cs typeface="DIN-Bold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341313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988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6175" indent="-230188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75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Target State FHIR to LDM Transformation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67D-53DA-AB4B-8424-48BA070C1FC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</a:t>
            </a:r>
            <a:br>
              <a:rPr lang="en-US" smtClean="0"/>
            </a:br>
            <a:r>
              <a:rPr lang="en-US" smtClean="0"/>
              <a:t>© 2016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" y="1135451"/>
            <a:ext cx="8060788" cy="54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6" y="1135451"/>
            <a:ext cx="8060788" cy="5403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Target State FHIR to LDM Transformation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67D-53DA-AB4B-8424-48BA070C1FC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</a:t>
            </a:r>
            <a:br>
              <a:rPr lang="en-US" smtClean="0"/>
            </a:br>
            <a:r>
              <a:rPr lang="en-US" smtClean="0"/>
              <a:t>© 2016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65977" y="2476938"/>
            <a:ext cx="914400" cy="321546"/>
          </a:xfrm>
          <a:prstGeom prst="wedgeRectCallout">
            <a:avLst>
              <a:gd name="adj1" fmla="val 136309"/>
              <a:gd name="adj2" fmla="val 16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Maturity 3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2590800" y="1306289"/>
            <a:ext cx="914400" cy="321546"/>
          </a:xfrm>
          <a:prstGeom prst="wedgeRectCallout">
            <a:avLst>
              <a:gd name="adj1" fmla="val 149496"/>
              <a:gd name="adj2" fmla="val 228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Maturity 3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7656844" y="1941008"/>
            <a:ext cx="914400" cy="321546"/>
          </a:xfrm>
          <a:prstGeom prst="wedgeRectCallout">
            <a:avLst>
              <a:gd name="adj1" fmla="val -26328"/>
              <a:gd name="adj2" fmla="val 29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Maturity 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75577" y="1780235"/>
            <a:ext cx="914400" cy="321546"/>
          </a:xfrm>
          <a:prstGeom prst="wedgeRectCallout">
            <a:avLst>
              <a:gd name="adj1" fmla="val 134111"/>
              <a:gd name="adj2" fmla="val 153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Maturity 3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18377" y="3585128"/>
            <a:ext cx="914400" cy="321546"/>
          </a:xfrm>
          <a:prstGeom prst="wedgeRectCallout">
            <a:avLst>
              <a:gd name="adj1" fmla="val 149496"/>
              <a:gd name="adj2" fmla="val 228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Maturity 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5977" y="4532545"/>
            <a:ext cx="914400" cy="321546"/>
          </a:xfrm>
          <a:prstGeom prst="wedgeRectCallout">
            <a:avLst>
              <a:gd name="adj1" fmla="val 149496"/>
              <a:gd name="adj2" fmla="val 228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Maturity 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818659" y="1889075"/>
            <a:ext cx="914400" cy="321546"/>
          </a:xfrm>
          <a:prstGeom prst="wedgeRectCallout">
            <a:avLst>
              <a:gd name="adj1" fmla="val -81273"/>
              <a:gd name="adj2" fmla="val 3281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Maturity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638799" y="4053220"/>
            <a:ext cx="914400" cy="321546"/>
          </a:xfrm>
          <a:prstGeom prst="wedgeRectCallout">
            <a:avLst>
              <a:gd name="adj1" fmla="val -101053"/>
              <a:gd name="adj2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Maturity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733059" y="6043135"/>
            <a:ext cx="914400" cy="321546"/>
          </a:xfrm>
          <a:prstGeom prst="wedgeRectCallout">
            <a:avLst>
              <a:gd name="adj1" fmla="val 61584"/>
              <a:gd name="adj2" fmla="val -178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Maturity 3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2444761" y="6203908"/>
            <a:ext cx="914400" cy="321546"/>
          </a:xfrm>
          <a:prstGeom prst="wedgeRectCallout">
            <a:avLst>
              <a:gd name="adj1" fmla="val 119825"/>
              <a:gd name="adj2" fmla="val -687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Maturity 0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9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Current State FHIR </a:t>
            </a:r>
            <a:r>
              <a:rPr lang="en-US" dirty="0" smtClean="0"/>
              <a:t>to LDM Transformation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967D-53DA-AB4B-8424-48BA070C1FCA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</a:t>
            </a:r>
            <a:br>
              <a:rPr lang="en-US" smtClean="0"/>
            </a:br>
            <a:r>
              <a:rPr lang="en-US" smtClean="0"/>
              <a:t>© 2016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7640-ECEC-E34E-A5C6-81F2A80A839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4" y="1104808"/>
            <a:ext cx="6894851" cy="57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95515"/>
      </p:ext>
    </p:extLst>
  </p:cSld>
  <p:clrMapOvr>
    <a:masterClrMapping/>
  </p:clrMapOvr>
</p:sld>
</file>

<file path=ppt/theme/theme1.xml><?xml version="1.0" encoding="utf-8"?>
<a:theme xmlns:a="http://schemas.openxmlformats.org/drawingml/2006/main" name="IT Conference 2016 Template 4X3 Format">
  <a:themeElements>
    <a:clrScheme name="Lilly IT">
      <a:dk1>
        <a:sysClr val="windowText" lastClr="000000"/>
      </a:dk1>
      <a:lt1>
        <a:sysClr val="window" lastClr="FFFFFF"/>
      </a:lt1>
      <a:dk2>
        <a:srgbClr val="D52B1E"/>
      </a:dk2>
      <a:lt2>
        <a:srgbClr val="82786F"/>
      </a:lt2>
      <a:accent1>
        <a:srgbClr val="263F6A"/>
      </a:accent1>
      <a:accent2>
        <a:srgbClr val="B1059D"/>
      </a:accent2>
      <a:accent3>
        <a:srgbClr val="FF6D22"/>
      </a:accent3>
      <a:accent4>
        <a:srgbClr val="FED100"/>
      </a:accent4>
      <a:accent5>
        <a:srgbClr val="00AF3F"/>
      </a:accent5>
      <a:accent6>
        <a:srgbClr val="00A1DE"/>
      </a:accent6>
      <a:hlink>
        <a:srgbClr val="A59D95"/>
      </a:hlink>
      <a:folHlink>
        <a:srgbClr val="D5D2CA"/>
      </a:folHlink>
    </a:clrScheme>
    <a:fontScheme name="Lilly IT">
      <a:majorFont>
        <a:latin typeface="DIN-Bold"/>
        <a:ea typeface=""/>
        <a:cs typeface=""/>
      </a:majorFont>
      <a:minorFont>
        <a:latin typeface="DI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ter-IT-Template-Yellow.pptx" id="{8BA9C9C3-BF39-7548-8CF0-95E8842F0FA1}" vid="{48F5CA2A-C1B1-EB46-B313-7FA1414162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D1FA922B25A42A1F1148709CF97D5" ma:contentTypeVersion="5" ma:contentTypeDescription="Create a new document." ma:contentTypeScope="" ma:versionID="ad751daf0fa9ff053646d757c3a9d822">
  <xsd:schema xmlns:xsd="http://www.w3.org/2001/XMLSchema" xmlns:xs="http://www.w3.org/2001/XMLSchema" xmlns:p="http://schemas.microsoft.com/office/2006/metadata/properties" xmlns:ns2="19def25d-e4a7-44f7-bd19-49d884724820" targetNamespace="http://schemas.microsoft.com/office/2006/metadata/properties" ma:root="true" ma:fieldsID="76b02e0a496a3d5e94bcccabd9067f6a" ns2:_="">
    <xsd:import namespace="19def25d-e4a7-44f7-bd19-49d884724820"/>
    <xsd:element name="properties">
      <xsd:complexType>
        <xsd:sequence>
          <xsd:element name="documentManagement">
            <xsd:complexType>
              <xsd:all>
                <xsd:element ref="ns2:PresentationStatus" minOccurs="0"/>
                <xsd:element ref="ns2:Presentation" minOccurs="0"/>
                <xsd:element ref="ns2:Presentation_x003a_Primary_x0020_Speak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ef25d-e4a7-44f7-bd19-49d884724820" elementFormDefault="qualified">
    <xsd:import namespace="http://schemas.microsoft.com/office/2006/documentManagement/types"/>
    <xsd:import namespace="http://schemas.microsoft.com/office/infopath/2007/PartnerControls"/>
    <xsd:element name="PresentationStatus" ma:index="8" nillable="true" ma:displayName="Presentation Status" ma:default="Draft" ma:format="RadioButtons" ma:internalName="PresentationStatus">
      <xsd:simpleType>
        <xsd:restriction base="dms:Choice">
          <xsd:enumeration value="Draft"/>
          <xsd:enumeration value="Final"/>
        </xsd:restriction>
      </xsd:simpleType>
    </xsd:element>
    <xsd:element name="Presentation" ma:index="9" nillable="true" ma:displayName="Presentation" ma:list="{1add9d8d-1630-43b8-ad8e-d52dfea7c8bc}" ma:internalName="Presentation" ma:showField="Title">
      <xsd:simpleType>
        <xsd:restriction base="dms:Lookup"/>
      </xsd:simpleType>
    </xsd:element>
    <xsd:element name="Presentation_x003a_Primary_x0020_Speaker" ma:index="10" nillable="true" ma:displayName="Presentation:Primary Speaker" ma:list="{1add9d8d-1630-43b8-ad8e-d52dfea7c8bc}" ma:internalName="Presentation_x003a_Primary_x0020_Speaker" ma:readOnly="true" ma:showField="Primary_x0020_Speaker" ma:web="35c1a54f-6660-4035-ad74-0f6f93fd83a4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Status xmlns="19def25d-e4a7-44f7-bd19-49d884724820">Draft</PresentationStatus>
    <Presentation xmlns="19def25d-e4a7-44f7-bd19-49d884724820">42</Presentatio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8A15D9-3B32-4C58-951F-CEA16DDFA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def25d-e4a7-44f7-bd19-49d8847248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A4E6F-7C39-46E1-94E4-EFCE45BF84AB}">
  <ds:schemaRefs>
    <ds:schemaRef ds:uri="19def25d-e4a7-44f7-bd19-49d884724820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21B19C-0EC8-46DC-A0AE-534988CA92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58413</TotalTime>
  <Words>50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DIN-Bold</vt:lpstr>
      <vt:lpstr>DIN-Regular</vt:lpstr>
      <vt:lpstr>ヒラギノ角ゴ Pro W3</vt:lpstr>
      <vt:lpstr>IT Conference 2016 Template 4X3 Format</vt:lpstr>
      <vt:lpstr>Target State FHIR to LDM Transformation</vt:lpstr>
      <vt:lpstr>Target State FHIR to LDM Transformation</vt:lpstr>
      <vt:lpstr>Current State FHIR to LDM Transformation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MENENDEZ</dc:creator>
  <cp:lastModifiedBy>Donald G Jennings</cp:lastModifiedBy>
  <cp:revision>429</cp:revision>
  <dcterms:created xsi:type="dcterms:W3CDTF">2016-09-13T21:03:56Z</dcterms:created>
  <dcterms:modified xsi:type="dcterms:W3CDTF">2017-12-10T15:43:35Z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0x010100841D1FA922B25A42A1F1148709CF97D5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1;#ADM130|70dc3311-3e76-421c-abfa-d108df48853c</vt:lpwstr>
  </property>
  <property fmtid="{D5CDD505-2E9C-101B-9397-08002B2CF9AE}" pid="5" name="SessionTitile">
    <vt:lpwstr>92</vt:lpwstr>
  </property>
</Properties>
</file>