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7" r:id="rId9"/>
    <p:sldId id="263" r:id="rId10"/>
    <p:sldId id="264" r:id="rId11"/>
    <p:sldId id="271" r:id="rId12"/>
    <p:sldId id="270" r:id="rId13"/>
    <p:sldId id="265" r:id="rId14"/>
    <p:sldId id="266" r:id="rId15"/>
    <p:sldId id="268" r:id="rId16"/>
    <p:sldId id="269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96" autoAdjust="0"/>
  </p:normalViewPr>
  <p:slideViewPr>
    <p:cSldViewPr snapToGrid="0">
      <p:cViewPr varScale="1">
        <p:scale>
          <a:sx n="121" d="100"/>
          <a:sy n="121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D179C8-0BA5-4C1B-84DE-B263EE59021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839719D-2A18-4E65-BE86-CA88F802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1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719D-2A18-4E65-BE86-CA88F8022B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AAC5-7722-4258-A1C8-28E521455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BEA3-0D69-4EE9-9C1C-09B841E5F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F765-7ED1-49E4-ADCD-9D188158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71E2-A3A7-42D3-B0CF-FC9016EB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E5E8-86CC-4D5B-94C6-20216925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8AE-77A5-43F6-8313-B9A1D2E1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E719-9C90-4AD6-920A-72E7C4A21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7614-D99D-495E-A409-2942FDB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5DAD-2A47-45CD-BDB1-ABF1CDE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3154-7E62-4786-8970-49932545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D0E1-A0F4-47CD-8EE6-8A4A24E75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E44C2-E5D6-486C-BEE7-2FC4D8CC8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EF9B-BB57-4F9E-B1E5-EDB017F8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B5B5-30D4-43F4-A038-E553BADC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B309-20D3-4774-9692-80DFFE8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9AD7-2B49-4942-875A-0D0DC0AB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BBE9-AB95-4F5C-A4ED-3C1A7279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2AFD-985B-4B41-B850-58CE6F4E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9959-4DC4-4EB9-BDE8-73EEA5A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C037-DBCD-4DF7-9CAB-0123370A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6F3-D0DE-420C-968D-FD7F5C1C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95D3-9DC5-42DD-9FA3-ABD0C209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E88E-CB6C-440B-896E-B3EE803E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AFE8-933A-407C-8583-4FD8BD07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001B-1BFE-4181-ACDF-2A183288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F36-D64A-45D4-8466-22DF177F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6CC2-4B64-491E-AD5C-0BF998A36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3F0E7-858B-44CB-AFB0-6B69E10FE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47DBC-1E56-4A07-BBA8-461D2FB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5C027-AF0A-4E91-9B7A-B8A1C811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C0BF-323D-4F1E-BA7B-4CF71E93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F2F9-1E10-4006-9221-167C8A0B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B6F4-FFC4-40F0-8613-72E5BBFB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0D4DD-D89A-4D95-B4AC-40C1960AE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B33F1-963F-450B-A5F5-B195F6CEA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E8184-F188-4CAD-A416-65E194BA5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1EE80-538F-42B7-8BDE-36FAFE0E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7B03F-3DE8-4EB8-A023-4D68290B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ADA3B-7E62-40C1-8BA1-FD7FC092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D27-9EFB-443D-9EB0-FED2E51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055C8-8E65-4E44-9CB6-2A509C65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F76A1-B8F6-4FC2-9B21-EAF9FEC8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3F1B1-8EF6-4A69-B45F-7CD74CD1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D71F7-82F8-4249-AA89-45973D9C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AD28-49B5-4C51-B96B-0BD1E864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CCB4-FEB9-4195-8452-451E06A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A1BF-6C96-465C-BF9A-A669471D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7FB9-40BC-4FD3-90CE-8A7ED3DB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E6EF-9CFD-49E7-9B04-56F7681AD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38828-6261-4932-A2C2-595C6E4A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E3C4-F8B0-4AF0-9661-87CBB6C9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E28AA-1F73-449D-86CA-554ECA3B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9F8E-552C-43FF-AD22-1C001C9C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E89DF-115B-4378-9A25-CD708A601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82089-377B-4CF7-8737-02115737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D745-BE16-447E-82F8-8F32A913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C63F-E715-4A26-A008-94304519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574C-7440-4C71-8DA2-AB03CC62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CBBCB-DA59-40D0-8872-942B91E5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9A74-93B1-44A7-95AB-1CD16D97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ECCC-01DA-4B34-A64F-E36509303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7BAA-3B6E-472E-ACBD-D8A35E00FE6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6316-6E61-4F8D-8951-EDF231B35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8889-4104-42FF-A600-9EE760057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01773-30CD-40EB-89B0-823DCC4AB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2F01-D74F-4138-88D6-D9F7F659A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5C4D7-31BC-4B42-9DA9-D6744E46B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CF97A3-143E-4A5D-BBC1-B1EB500FE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6465"/>
              </p:ext>
            </p:extLst>
          </p:nvPr>
        </p:nvGraphicFramePr>
        <p:xfrm>
          <a:off x="0" y="484936"/>
          <a:ext cx="11890103" cy="678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59">
                  <a:extLst>
                    <a:ext uri="{9D8B030D-6E8A-4147-A177-3AD203B41FA5}">
                      <a16:colId xmlns:a16="http://schemas.microsoft.com/office/drawing/2014/main" val="3542145687"/>
                    </a:ext>
                  </a:extLst>
                </a:gridCol>
                <a:gridCol w="1560786">
                  <a:extLst>
                    <a:ext uri="{9D8B030D-6E8A-4147-A177-3AD203B41FA5}">
                      <a16:colId xmlns:a16="http://schemas.microsoft.com/office/drawing/2014/main" val="1926786431"/>
                    </a:ext>
                  </a:extLst>
                </a:gridCol>
                <a:gridCol w="2265424">
                  <a:extLst>
                    <a:ext uri="{9D8B030D-6E8A-4147-A177-3AD203B41FA5}">
                      <a16:colId xmlns:a16="http://schemas.microsoft.com/office/drawing/2014/main" val="4283446995"/>
                    </a:ext>
                  </a:extLst>
                </a:gridCol>
                <a:gridCol w="2448733">
                  <a:extLst>
                    <a:ext uri="{9D8B030D-6E8A-4147-A177-3AD203B41FA5}">
                      <a16:colId xmlns:a16="http://schemas.microsoft.com/office/drawing/2014/main" val="2521374641"/>
                    </a:ext>
                  </a:extLst>
                </a:gridCol>
                <a:gridCol w="2513628">
                  <a:extLst>
                    <a:ext uri="{9D8B030D-6E8A-4147-A177-3AD203B41FA5}">
                      <a16:colId xmlns:a16="http://schemas.microsoft.com/office/drawing/2014/main" val="3555072893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1720882733"/>
                    </a:ext>
                  </a:extLst>
                </a:gridCol>
                <a:gridCol w="937648">
                  <a:extLst>
                    <a:ext uri="{9D8B030D-6E8A-4147-A177-3AD203B41FA5}">
                      <a16:colId xmlns:a16="http://schemas.microsoft.com/office/drawing/2014/main" val="4164556185"/>
                    </a:ext>
                  </a:extLst>
                </a:gridCol>
              </a:tblGrid>
              <a:tr h="2998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65077"/>
                  </a:ext>
                </a:extLst>
              </a:tr>
              <a:tr h="144976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Funding/ Assistantships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Early Fellowship</a:t>
                      </a:r>
                    </a:p>
                    <a:p>
                      <a:endParaRPr lang="en-US" sz="800" dirty="0" smtClean="0">
                        <a:latin typeface="+mn-lt"/>
                      </a:endParaRPr>
                    </a:p>
                    <a:p>
                      <a:r>
                        <a:rPr lang="en-US" sz="800" dirty="0" smtClean="0">
                          <a:latin typeface="+mn-lt"/>
                        </a:rPr>
                        <a:t>6 </a:t>
                      </a:r>
                      <a:r>
                        <a:rPr lang="en-US" sz="800" dirty="0" smtClean="0">
                          <a:latin typeface="+mn-lt"/>
                        </a:rPr>
                        <a:t>units min load </a:t>
                      </a:r>
                      <a:r>
                        <a:rPr lang="en-US" sz="800" dirty="0" smtClean="0">
                          <a:latin typeface="+mn-lt"/>
                        </a:rPr>
                        <a:t>required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12 </a:t>
                      </a:r>
                      <a:r>
                        <a:rPr lang="en-US" sz="800" dirty="0" smtClean="0">
                          <a:latin typeface="+mn-lt"/>
                        </a:rPr>
                        <a:t>units</a:t>
                      </a:r>
                      <a:r>
                        <a:rPr lang="en-US" sz="800" baseline="0" dirty="0" smtClean="0">
                          <a:latin typeface="+mn-lt"/>
                        </a:rPr>
                        <a:t> normal </a:t>
                      </a:r>
                      <a:r>
                        <a:rPr lang="en-US" sz="800" baseline="0" dirty="0" smtClean="0">
                          <a:latin typeface="+mn-lt"/>
                        </a:rPr>
                        <a:t>load (paid by </a:t>
                      </a:r>
                      <a:r>
                        <a:rPr lang="en-US" sz="800" baseline="0" dirty="0" err="1" smtClean="0">
                          <a:latin typeface="+mn-lt"/>
                        </a:rPr>
                        <a:t>Dornsife</a:t>
                      </a:r>
                      <a:r>
                        <a:rPr lang="en-US" sz="800" baseline="0" dirty="0" smtClean="0">
                          <a:latin typeface="+mn-lt"/>
                        </a:rPr>
                        <a:t>)</a:t>
                      </a:r>
                      <a:endParaRPr lang="en-US" sz="800" baseline="0" dirty="0" smtClean="0">
                        <a:latin typeface="+mn-lt"/>
                      </a:endParaRPr>
                    </a:p>
                    <a:p>
                      <a:r>
                        <a:rPr lang="en-US" sz="800" baseline="0" dirty="0" smtClean="0">
                          <a:latin typeface="+mn-lt"/>
                        </a:rPr>
                        <a:t>16 units max </a:t>
                      </a:r>
                      <a:r>
                        <a:rPr lang="en-US" sz="800" baseline="0" dirty="0" smtClean="0">
                          <a:latin typeface="+mn-lt"/>
                        </a:rPr>
                        <a:t>load</a:t>
                      </a:r>
                    </a:p>
                    <a:p>
                      <a:endParaRPr lang="en-US" sz="800" baseline="0" dirty="0" smtClean="0"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 smtClean="0">
                          <a:latin typeface="+mn-lt"/>
                        </a:rPr>
                        <a:t>PSYC</a:t>
                      </a:r>
                      <a:r>
                        <a:rPr lang="en-US" sz="800" baseline="0" dirty="0" smtClean="0">
                          <a:latin typeface="+mn-lt"/>
                        </a:rPr>
                        <a:t> Dept. Travel Grant Awards: up to $1k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baseline="0" dirty="0" smtClean="0">
                          <a:latin typeface="+mn-lt"/>
                        </a:rPr>
                        <a:t>PSYC Doctoral Research Grant Award: up to $4k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baseline="0" dirty="0" smtClean="0">
                          <a:latin typeface="+mn-lt"/>
                        </a:rPr>
                        <a:t>GSG Travel Grant up to $1k, must exhaust all other funding</a:t>
                      </a:r>
                    </a:p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TA/RA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Teaching Assistant: Assist in Teaching functions,</a:t>
                      </a:r>
                      <a:r>
                        <a:rPr lang="en-US" sz="800" baseline="0" dirty="0" smtClean="0">
                          <a:latin typeface="+mn-lt"/>
                        </a:rPr>
                        <a:t> such as preparing exams, scoring, registering, and instruction</a:t>
                      </a:r>
                    </a:p>
                    <a:p>
                      <a:r>
                        <a:rPr lang="en-US" sz="800" baseline="0" dirty="0" smtClean="0">
                          <a:latin typeface="+mn-lt"/>
                        </a:rPr>
                        <a:t>Research Assistant: Carry out research projects, such as implementation, design, analysis, write up</a:t>
                      </a:r>
                    </a:p>
                    <a:p>
                      <a:endParaRPr lang="en-US" sz="8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Fellowship Boot Camp: $1k stipend for housing, up to $1k travel or research award</a:t>
                      </a:r>
                      <a:endParaRPr lang="en-US" sz="800" dirty="0" smtClean="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TA/RA</a:t>
                      </a:r>
                    </a:p>
                    <a:p>
                      <a:endParaRPr lang="en-US" sz="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TA/RA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Advanced Fellowship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Dissertation</a:t>
                      </a:r>
                    </a:p>
                    <a:p>
                      <a:endParaRPr lang="en-US" sz="800" dirty="0" smtClean="0">
                        <a:latin typeface="+mn-lt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discourage students from taking the final year of their fellowship till their last year.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No funding given, unless they do TA/RA (can do up to 2 years)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Clinical students</a:t>
                      </a:r>
                      <a:r>
                        <a:rPr lang="en-US" sz="800" baseline="0" dirty="0" smtClean="0">
                          <a:latin typeface="+mn-lt"/>
                        </a:rPr>
                        <a:t> have internship</a:t>
                      </a:r>
                      <a:endParaRPr lang="en-US" sz="80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75970"/>
                  </a:ext>
                </a:extLst>
              </a:tr>
              <a:tr h="315768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Deadlines of 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First-Year </a:t>
                      </a:r>
                      <a:r>
                        <a:rPr lang="en-US" sz="800" b="1" dirty="0" smtClean="0">
                          <a:latin typeface="+mn-lt"/>
                        </a:rPr>
                        <a:t>Screening</a:t>
                      </a:r>
                      <a:r>
                        <a:rPr lang="en-US" sz="800" b="1" baseline="0" dirty="0" smtClean="0">
                          <a:latin typeface="+mn-lt"/>
                        </a:rPr>
                        <a:t> at the </a:t>
                      </a:r>
                      <a:r>
                        <a:rPr lang="en-US" sz="800" b="1" dirty="0" smtClean="0">
                          <a:latin typeface="+mn-lt"/>
                        </a:rPr>
                        <a:t>end </a:t>
                      </a:r>
                      <a:r>
                        <a:rPr lang="en-US" sz="800" b="1" dirty="0">
                          <a:latin typeface="+mn-lt"/>
                        </a:rPr>
                        <a:t>of 1</a:t>
                      </a:r>
                      <a:r>
                        <a:rPr lang="en-US" sz="800" b="1" baseline="30000" dirty="0">
                          <a:latin typeface="+mn-lt"/>
                        </a:rPr>
                        <a:t>st</a:t>
                      </a:r>
                      <a:r>
                        <a:rPr lang="en-US" sz="800" b="1" dirty="0">
                          <a:latin typeface="+mn-lt"/>
                        </a:rPr>
                        <a:t> </a:t>
                      </a:r>
                      <a:r>
                        <a:rPr lang="en-US" sz="800" b="1" dirty="0" smtClean="0">
                          <a:latin typeface="+mn-lt"/>
                        </a:rPr>
                        <a:t>year: Courses &amp; Research Performance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Minimum</a:t>
                      </a:r>
                      <a:r>
                        <a:rPr lang="en-US" sz="800" b="0" baseline="0" dirty="0" smtClean="0">
                          <a:latin typeface="+mn-lt"/>
                        </a:rPr>
                        <a:t> of  16 units (4 courses, 3 must be substantive units)</a:t>
                      </a:r>
                      <a:endParaRPr lang="en-US" sz="8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Specialty area will evaluate</a:t>
                      </a:r>
                      <a:r>
                        <a:rPr lang="en-US" sz="800" baseline="0" dirty="0" smtClean="0">
                          <a:latin typeface="+mn-lt"/>
                        </a:rPr>
                        <a:t> research performance</a:t>
                      </a:r>
                      <a:endParaRPr lang="en-US" sz="8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Area </a:t>
                      </a:r>
                      <a:r>
                        <a:rPr lang="en-US" sz="800" dirty="0">
                          <a:latin typeface="+mn-lt"/>
                        </a:rPr>
                        <a:t>Head will notify by August 15 of passing of first-year </a:t>
                      </a:r>
                      <a:r>
                        <a:rPr lang="en-US" sz="800" dirty="0" smtClean="0">
                          <a:latin typeface="+mn-lt"/>
                        </a:rPr>
                        <a:t>screening (Pass/Terminal for M.A./Dismissal)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Pass:</a:t>
                      </a:r>
                      <a:r>
                        <a:rPr lang="en-US" sz="800" baseline="0" dirty="0" smtClean="0">
                          <a:latin typeface="+mn-lt"/>
                        </a:rPr>
                        <a:t> B -3.0 average, One or &lt; “C” grade,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+mn-lt"/>
                        </a:rPr>
                        <a:t>Second</a:t>
                      </a:r>
                      <a:r>
                        <a:rPr lang="en-US" sz="800" b="1" baseline="0" dirty="0" smtClean="0">
                          <a:latin typeface="+mn-lt"/>
                        </a:rPr>
                        <a:t> Year Research Requirement </a:t>
                      </a:r>
                      <a:r>
                        <a:rPr lang="en-US" sz="800" b="1" dirty="0" smtClean="0">
                          <a:latin typeface="+mn-lt"/>
                        </a:rPr>
                        <a:t>due prior to end of 4</a:t>
                      </a:r>
                      <a:r>
                        <a:rPr lang="en-US" sz="800" b="1" baseline="30000" dirty="0" smtClean="0">
                          <a:latin typeface="+mn-lt"/>
                        </a:rPr>
                        <a:t>th</a:t>
                      </a:r>
                      <a:r>
                        <a:rPr lang="en-US" sz="800" b="1" dirty="0" smtClean="0">
                          <a:latin typeface="+mn-lt"/>
                        </a:rPr>
                        <a:t> semester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+mn-lt"/>
                        </a:rPr>
                        <a:t>Master </a:t>
                      </a:r>
                      <a:r>
                        <a:rPr lang="en-US" sz="800" b="1" dirty="0" smtClean="0">
                          <a:latin typeface="+mn-lt"/>
                        </a:rPr>
                        <a:t>Thesis or Research report (comparable)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If do not already have M.A., register for 594ab, turn in “Addition Degree Objective” form for POST 606, &amp; submit Mather’s thesis.  Otherwise can get 590 credit for </a:t>
                      </a:r>
                      <a:r>
                        <a:rPr lang="en-US" sz="800" dirty="0" smtClean="0">
                          <a:latin typeface="+mn-lt"/>
                        </a:rPr>
                        <a:t>research if needed.</a:t>
                      </a:r>
                      <a:endParaRPr lang="en-US" sz="800" dirty="0" smtClean="0">
                        <a:latin typeface="+mn-lt"/>
                      </a:endParaRPr>
                    </a:p>
                    <a:p>
                      <a:endParaRPr lang="en-US" sz="800" dirty="0" smtClean="0">
                        <a:latin typeface="+mn-lt"/>
                      </a:endParaRPr>
                    </a:p>
                    <a:p>
                      <a:r>
                        <a:rPr lang="en-US" sz="800" dirty="0" smtClean="0"/>
                        <a:t>Must be approved by the evaluation committee by the end of the fourth semester</a:t>
                      </a:r>
                      <a:r>
                        <a:rPr lang="en-US" sz="800" baseline="0" dirty="0" smtClean="0"/>
                        <a:t> a</a:t>
                      </a:r>
                      <a:r>
                        <a:rPr lang="en-US" sz="800" dirty="0" smtClean="0"/>
                        <a:t>nd "acceptable for publication</a:t>
                      </a:r>
                      <a:r>
                        <a:rPr lang="en-US" sz="800" dirty="0" smtClean="0"/>
                        <a:t>”.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Send a file of the completed sign-off sheets and the approved research papers </a:t>
                      </a:r>
                      <a:r>
                        <a:rPr lang="en-US" sz="800" baseline="0" dirty="0" smtClean="0"/>
                        <a:t>to grad advisor.</a:t>
                      </a:r>
                      <a:endParaRPr lang="en-US" sz="800" baseline="0" dirty="0" smtClean="0"/>
                    </a:p>
                    <a:p>
                      <a:endParaRPr lang="en-US" sz="800" b="1" baseline="0" dirty="0" smtClean="0"/>
                    </a:p>
                    <a:p>
                      <a:r>
                        <a:rPr lang="en-US" sz="800" b="1" baseline="0" dirty="0" smtClean="0"/>
                        <a:t>24-unit </a:t>
                      </a:r>
                      <a:r>
                        <a:rPr lang="en-US" sz="800" b="1" baseline="0" dirty="0" smtClean="0"/>
                        <a:t>Screening:</a:t>
                      </a:r>
                      <a:r>
                        <a:rPr lang="en-US" sz="800" baseline="0" dirty="0" smtClean="0"/>
                        <a:t> Must pass 24 units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After </a:t>
                      </a:r>
                      <a:r>
                        <a:rPr lang="en-US" sz="800" baseline="0" dirty="0" smtClean="0">
                          <a:latin typeface="+mn-lt"/>
                        </a:rPr>
                        <a:t>completing second year project, discuss with advisor in formulating a guidance </a:t>
                      </a:r>
                      <a:r>
                        <a:rPr lang="en-US" sz="800" baseline="0" dirty="0" smtClean="0">
                          <a:latin typeface="+mn-lt"/>
                        </a:rPr>
                        <a:t>committee for </a:t>
                      </a:r>
                      <a:r>
                        <a:rPr lang="en-US" sz="8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800" baseline="0" dirty="0" smtClean="0">
                          <a:latin typeface="+mn-lt"/>
                        </a:rPr>
                        <a:t>.</a:t>
                      </a:r>
                      <a:endParaRPr lang="en-US" sz="800" baseline="0" dirty="0" smtClean="0">
                        <a:latin typeface="+mn-lt"/>
                      </a:endParaRPr>
                    </a:p>
                    <a:p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+mn-lt"/>
                        </a:rPr>
                        <a:t>Graduate</a:t>
                      </a:r>
                      <a:r>
                        <a:rPr lang="en-US" sz="800" b="1" baseline="0" dirty="0" smtClean="0">
                          <a:latin typeface="+mn-lt"/>
                        </a:rPr>
                        <a:t> </a:t>
                      </a:r>
                      <a:r>
                        <a:rPr lang="en-US" sz="800" b="1" dirty="0" smtClean="0">
                          <a:latin typeface="+mn-lt"/>
                        </a:rPr>
                        <a:t>School Min.</a:t>
                      </a:r>
                      <a:r>
                        <a:rPr lang="en-US" sz="800" dirty="0" smtClean="0">
                          <a:latin typeface="+mn-lt"/>
                        </a:rPr>
                        <a:t>:</a:t>
                      </a:r>
                      <a:r>
                        <a:rPr lang="en-US" sz="800" baseline="0" dirty="0" smtClean="0">
                          <a:latin typeface="+mn-lt"/>
                        </a:rPr>
                        <a:t> </a:t>
                      </a:r>
                      <a:r>
                        <a:rPr lang="en-US" sz="800" baseline="0" dirty="0" smtClean="0">
                          <a:latin typeface="+mn-lt"/>
                        </a:rPr>
                        <a:t>3 years of full-time studies, 1 year of internship (CL)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Poster Fair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 September, </a:t>
                      </a:r>
                      <a:r>
                        <a:rPr lang="en-US" sz="800" dirty="0" smtClean="0"/>
                        <a:t>third year students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are required to present their second-year projects or another research project as part of a departmental poster session.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Meet with Graduate Advisor for Degree check and STARS Report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aseline="0" dirty="0" smtClean="0">
                        <a:latin typeface="+mn-lt"/>
                      </a:endParaRPr>
                    </a:p>
                    <a:p>
                      <a:r>
                        <a:rPr lang="en-US" sz="800" b="1" u="sng" baseline="0" dirty="0" smtClean="0">
                          <a:latin typeface="+mn-lt"/>
                        </a:rPr>
                        <a:t>36 substantive units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(590,790,594,794 are not substantive units)</a:t>
                      </a:r>
                    </a:p>
                    <a:p>
                      <a:endParaRPr lang="en-US" sz="8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latin typeface="+mn-lt"/>
                        </a:rPr>
                        <a:t>24 Units within PSYC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sng" baseline="0" dirty="0" smtClean="0">
                          <a:latin typeface="+mn-lt"/>
                        </a:rPr>
                        <a:t>8 Courses: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baseline="0" dirty="0" smtClean="0">
                          <a:latin typeface="+mn-lt"/>
                        </a:rPr>
                        <a:t>    Category A: 8 units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sng" baseline="0" dirty="0" smtClean="0">
                          <a:latin typeface="+mn-lt"/>
                        </a:rPr>
                        <a:t>16 unit Courses: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baseline="0" dirty="0" smtClean="0">
                          <a:latin typeface="+mn-lt"/>
                        </a:rPr>
                        <a:t>    Category B: 4 units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baseline="0" dirty="0" smtClean="0">
                          <a:latin typeface="+mn-lt"/>
                        </a:rPr>
                        <a:t>    Category C: 4 units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latin typeface="+mn-lt"/>
                        </a:rPr>
                        <a:t>12 Units anywhere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1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latin typeface="+mn-lt"/>
                        </a:rPr>
                        <a:t>Approved </a:t>
                      </a:r>
                      <a:r>
                        <a:rPr lang="en-US" sz="800" b="1" baseline="0" dirty="0" err="1" smtClean="0">
                          <a:latin typeface="+mn-lt"/>
                        </a:rPr>
                        <a:t>AoC</a:t>
                      </a:r>
                      <a:r>
                        <a:rPr lang="en-US" sz="800" b="1" baseline="0" dirty="0" smtClean="0">
                          <a:latin typeface="+mn-lt"/>
                        </a:rPr>
                        <a:t> form </a:t>
                      </a:r>
                      <a:r>
                        <a:rPr lang="en-US" sz="800" baseline="0" dirty="0" smtClean="0">
                          <a:latin typeface="+mn-lt"/>
                        </a:rPr>
                        <a:t>must be done 6 months before </a:t>
                      </a:r>
                      <a:r>
                        <a:rPr lang="en-US" sz="8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800" baseline="0" dirty="0" smtClean="0">
                          <a:latin typeface="+mn-lt"/>
                        </a:rPr>
                        <a:t> written exam.   Better to be done a year before.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+mn-lt"/>
                        </a:rPr>
                        <a:t>Qualifying</a:t>
                      </a:r>
                      <a:r>
                        <a:rPr lang="en-US" sz="800" b="1" baseline="0" dirty="0" smtClean="0">
                          <a:latin typeface="+mn-lt"/>
                        </a:rPr>
                        <a:t> Exam due before end of 7</a:t>
                      </a:r>
                      <a:r>
                        <a:rPr lang="en-US" sz="800" b="1" baseline="30000" dirty="0" smtClean="0">
                          <a:latin typeface="+mn-lt"/>
                        </a:rPr>
                        <a:t>th</a:t>
                      </a:r>
                      <a:r>
                        <a:rPr lang="en-US" sz="800" b="1" baseline="0" dirty="0" smtClean="0">
                          <a:latin typeface="+mn-lt"/>
                        </a:rPr>
                        <a:t> semester (November 30</a:t>
                      </a:r>
                      <a:r>
                        <a:rPr lang="en-US" sz="800" b="1" baseline="30000" dirty="0" smtClean="0">
                          <a:latin typeface="+mn-lt"/>
                        </a:rPr>
                        <a:t>th</a:t>
                      </a:r>
                      <a:r>
                        <a:rPr lang="en-US" sz="800" b="1" baseline="0" dirty="0" smtClean="0">
                          <a:latin typeface="+mn-lt"/>
                        </a:rPr>
                        <a:t>)</a:t>
                      </a:r>
                      <a:r>
                        <a:rPr lang="en-US" sz="800" baseline="0" dirty="0" smtClean="0">
                          <a:latin typeface="+mn-lt"/>
                        </a:rPr>
                        <a:t>1 year before taking </a:t>
                      </a:r>
                      <a:r>
                        <a:rPr lang="en-US" sz="8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800" baseline="0" dirty="0" smtClean="0">
                          <a:latin typeface="+mn-lt"/>
                        </a:rPr>
                        <a:t> exam turn in Guidance Committee.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Consists of a separate written and oral section that are completed sequentially.  After Written is passed, oral must be scheduled within 60 days.  Change of Committee form needed to change members.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After </a:t>
                      </a:r>
                      <a:r>
                        <a:rPr lang="en-US" sz="8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800" baseline="0" dirty="0" smtClean="0">
                          <a:latin typeface="+mn-lt"/>
                        </a:rPr>
                        <a:t> is passed, must appoint a dissertation committee (2 psychology member in student’s area, 1 from another area, 1 outside of </a:t>
                      </a:r>
                      <a:r>
                        <a:rPr lang="en-US" sz="800" baseline="0" dirty="0" err="1" smtClean="0">
                          <a:latin typeface="+mn-lt"/>
                        </a:rPr>
                        <a:t>dept</a:t>
                      </a:r>
                      <a:r>
                        <a:rPr lang="en-US" sz="800" baseline="0" dirty="0" smtClean="0">
                          <a:latin typeface="+mn-lt"/>
                        </a:rPr>
                        <a:t>, 3 need to be tenured-track faculty with a primary appointment in psychology</a:t>
                      </a:r>
                      <a:endParaRPr lang="en-US" sz="800" b="1" u="sng" baseline="0" dirty="0" smtClean="0">
                        <a:latin typeface="+mn-lt"/>
                      </a:endParaRPr>
                    </a:p>
                    <a:p>
                      <a:endParaRPr lang="en-US" sz="800" b="1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latin typeface="+mn-lt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+mn-lt"/>
                        </a:rPr>
                        <a:t>Qualifying</a:t>
                      </a:r>
                      <a:r>
                        <a:rPr lang="en-US" sz="800" b="1" baseline="0" dirty="0" smtClean="0">
                          <a:latin typeface="+mn-lt"/>
                        </a:rPr>
                        <a:t> Exam due before end of 7</a:t>
                      </a:r>
                      <a:r>
                        <a:rPr lang="en-US" sz="800" b="1" baseline="30000" dirty="0" smtClean="0">
                          <a:latin typeface="+mn-lt"/>
                        </a:rPr>
                        <a:t>th</a:t>
                      </a:r>
                      <a:r>
                        <a:rPr lang="en-US" sz="800" b="1" baseline="0" dirty="0" smtClean="0">
                          <a:latin typeface="+mn-lt"/>
                        </a:rPr>
                        <a:t> semester (3 ½ mark)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1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latin typeface="+mn-lt"/>
                        </a:rPr>
                        <a:t>Dissertation Defense: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baseline="0" dirty="0" smtClean="0">
                          <a:latin typeface="+mn-lt"/>
                        </a:rPr>
                        <a:t>Inform Graduate Student Advisor, Setup Dissertation profile on the Graduate School Thesis Center Site.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60 Units </a:t>
                      </a:r>
                      <a:r>
                        <a:rPr lang="en-US" sz="800" b="1" dirty="0" smtClean="0">
                          <a:latin typeface="+mn-lt"/>
                        </a:rPr>
                        <a:t>min </a:t>
                      </a:r>
                      <a:r>
                        <a:rPr lang="en-US" sz="800" b="1" dirty="0">
                          <a:latin typeface="+mn-lt"/>
                        </a:rPr>
                        <a:t>for Ph.D</a:t>
                      </a:r>
                      <a:r>
                        <a:rPr lang="en-US" sz="800" b="1" dirty="0" smtClean="0">
                          <a:latin typeface="+mn-lt"/>
                        </a:rPr>
                        <a:t>.</a:t>
                      </a:r>
                    </a:p>
                    <a:p>
                      <a:endParaRPr lang="en-US" sz="800" b="1" dirty="0" smtClean="0">
                        <a:latin typeface="+mn-lt"/>
                      </a:endParaRP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If</a:t>
                      </a:r>
                      <a:r>
                        <a:rPr lang="en-US" sz="800" b="0" baseline="0" dirty="0" smtClean="0">
                          <a:latin typeface="+mn-lt"/>
                        </a:rPr>
                        <a:t> have 60 units, enroll in GRSC800 up to 3 semesters. </a:t>
                      </a:r>
                      <a:endParaRPr lang="en-US" sz="800" b="0" dirty="0" smtClean="0">
                        <a:latin typeface="+mn-lt"/>
                      </a:endParaRPr>
                    </a:p>
                    <a:p>
                      <a:endParaRPr lang="en-US" sz="800" dirty="0" smtClean="0">
                        <a:latin typeface="+mn-lt"/>
                      </a:endParaRPr>
                    </a:p>
                    <a:p>
                      <a:r>
                        <a:rPr lang="en-US" sz="800" b="1" dirty="0" smtClean="0">
                          <a:latin typeface="+mn-lt"/>
                        </a:rPr>
                        <a:t>Admission to Candidacy: </a:t>
                      </a:r>
                      <a:r>
                        <a:rPr lang="en-US" sz="800" dirty="0" smtClean="0">
                          <a:latin typeface="+mn-lt"/>
                        </a:rPr>
                        <a:t>(a)passed </a:t>
                      </a:r>
                      <a:r>
                        <a:rPr lang="en-US" sz="800" dirty="0" err="1" smtClean="0">
                          <a:latin typeface="+mn-lt"/>
                        </a:rPr>
                        <a:t>dept</a:t>
                      </a:r>
                      <a:r>
                        <a:rPr lang="en-US" sz="800" dirty="0" smtClean="0">
                          <a:latin typeface="+mn-lt"/>
                        </a:rPr>
                        <a:t> course &amp; screening 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(b)</a:t>
                      </a:r>
                      <a:r>
                        <a:rPr lang="en-US" sz="800" baseline="0" dirty="0" smtClean="0">
                          <a:latin typeface="+mn-lt"/>
                        </a:rPr>
                        <a:t> 24 unit at the university </a:t>
                      </a:r>
                    </a:p>
                    <a:p>
                      <a:r>
                        <a:rPr lang="en-US" sz="800" baseline="0" dirty="0" smtClean="0">
                          <a:latin typeface="+mn-lt"/>
                        </a:rPr>
                        <a:t>(c) passed </a:t>
                      </a:r>
                      <a:r>
                        <a:rPr lang="en-US" sz="8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800" baseline="0" dirty="0" smtClean="0">
                          <a:latin typeface="+mn-lt"/>
                        </a:rPr>
                        <a:t> exam</a:t>
                      </a:r>
                    </a:p>
                    <a:p>
                      <a:endParaRPr lang="en-US" sz="800" baseline="0" dirty="0" smtClean="0">
                        <a:latin typeface="+mn-lt"/>
                      </a:endParaRPr>
                    </a:p>
                    <a:p>
                      <a:r>
                        <a:rPr lang="en-US" sz="800" b="1" baseline="0" dirty="0" smtClean="0">
                          <a:latin typeface="+mn-lt"/>
                        </a:rPr>
                        <a:t>Thesis/Dissertation Submission Deadlines: </a:t>
                      </a:r>
                    </a:p>
                    <a:p>
                      <a:r>
                        <a:rPr lang="en-US" sz="800" baseline="0" dirty="0" smtClean="0">
                          <a:latin typeface="+mn-lt"/>
                        </a:rPr>
                        <a:t>Summer: June</a:t>
                      </a:r>
                    </a:p>
                    <a:p>
                      <a:r>
                        <a:rPr lang="en-US" sz="800" baseline="0" dirty="0" smtClean="0">
                          <a:latin typeface="+mn-lt"/>
                        </a:rPr>
                        <a:t>Fall: October</a:t>
                      </a:r>
                    </a:p>
                    <a:p>
                      <a:r>
                        <a:rPr lang="en-US" sz="800" baseline="0" dirty="0" smtClean="0">
                          <a:latin typeface="+mn-lt"/>
                        </a:rPr>
                        <a:t>Spring: March</a:t>
                      </a:r>
                      <a:endParaRPr lang="en-US" sz="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41135"/>
                  </a:ext>
                </a:extLst>
              </a:tr>
              <a:tr h="581187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Passing of Benchmark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</a:rPr>
                        <a:t>Min: 16 units (four courses), three must be substantive courses</a:t>
                      </a:r>
                    </a:p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3 committee members approve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51010"/>
                  </a:ext>
                </a:extLst>
              </a:tr>
              <a:tr h="645505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+mn-lt"/>
                        </a:rPr>
                        <a:t>Policies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Failing Benchmark: 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Lower </a:t>
                      </a:r>
                      <a:r>
                        <a:rPr lang="en-US" sz="800" dirty="0">
                          <a:latin typeface="+mn-lt"/>
                        </a:rPr>
                        <a:t>than 3.0 GPA</a:t>
                      </a:r>
                    </a:p>
                    <a:p>
                      <a:r>
                        <a:rPr lang="en-US" sz="800" dirty="0">
                          <a:latin typeface="+mn-lt"/>
                        </a:rPr>
                        <a:t>More than one “C” </a:t>
                      </a:r>
                      <a:r>
                        <a:rPr lang="en-US" sz="800" dirty="0" smtClean="0">
                          <a:latin typeface="+mn-lt"/>
                        </a:rPr>
                        <a:t>grade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No more than one INC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LOA:</a:t>
                      </a:r>
                      <a:r>
                        <a:rPr lang="en-US" sz="800" baseline="0" dirty="0" smtClean="0">
                          <a:latin typeface="+mn-lt"/>
                        </a:rPr>
                        <a:t> Requires petition before add/drop deadline of request semester.  Must use Petition form and contact area head. If you do not return= no longer pursuing degree.  If you take more than 4 semesters, must petition with the Graduate School.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Extension of 8 years + requires </a:t>
                      </a:r>
                      <a:r>
                        <a:rPr lang="en-US" sz="800" dirty="0" smtClean="0">
                          <a:latin typeface="+mn-lt"/>
                        </a:rPr>
                        <a:t>petition with Graduate School, </a:t>
                      </a:r>
                      <a:r>
                        <a:rPr lang="en-US" sz="800" dirty="0" smtClean="0">
                          <a:latin typeface="+mn-lt"/>
                        </a:rPr>
                        <a:t>max 10 years (in rare</a:t>
                      </a:r>
                      <a:r>
                        <a:rPr lang="en-US" sz="800" baseline="0" dirty="0" smtClean="0">
                          <a:latin typeface="+mn-lt"/>
                        </a:rPr>
                        <a:t> cases only)</a:t>
                      </a:r>
                      <a:endParaRPr lang="en-US" sz="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059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498F7D-59EA-4791-82F9-339F18D081D7}"/>
              </a:ext>
            </a:extLst>
          </p:cNvPr>
          <p:cNvSpPr txBox="1"/>
          <p:nvPr/>
        </p:nvSpPr>
        <p:spPr>
          <a:xfrm>
            <a:off x="1212916" y="1156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Requirements for PhD Psychology Students</a:t>
            </a:r>
          </a:p>
        </p:txBody>
      </p:sp>
    </p:spTree>
    <p:extLst>
      <p:ext uri="{BB962C8B-B14F-4D97-AF65-F5344CB8AC3E}">
        <p14:creationId xmlns:p14="http://schemas.microsoft.com/office/powerpoint/2010/main" val="271146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 Credits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57" y="2076943"/>
            <a:ext cx="6096000" cy="27622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400 level versus 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90" y="1746798"/>
            <a:ext cx="8638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9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3" y="53790"/>
            <a:ext cx="11316486" cy="67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5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207" y="-2865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LOA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206" y="66948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Must be requested on or before the add/drop date of desired term for LOA.</a:t>
            </a:r>
          </a:p>
          <a:p>
            <a:r>
              <a:rPr lang="en-US" sz="1600" dirty="0" smtClean="0"/>
              <a:t>If the applicant does not request </a:t>
            </a:r>
            <a:r>
              <a:rPr lang="en-US" sz="1600" dirty="0" err="1" smtClean="0"/>
              <a:t>LoA</a:t>
            </a:r>
            <a:r>
              <a:rPr lang="en-US" sz="1600" dirty="0" smtClean="0"/>
              <a:t> before add/drop date, they must be readmitted and will not be eligible for LOA.</a:t>
            </a:r>
          </a:p>
          <a:p>
            <a:r>
              <a:rPr lang="en-US" sz="1600" dirty="0" smtClean="0"/>
              <a:t>Student must fill out a Department Petition that includes semester requested and clearly listed reason.  Dean’s approval will be needed.</a:t>
            </a:r>
          </a:p>
          <a:p>
            <a:r>
              <a:rPr lang="en-US" sz="1600" dirty="0" smtClean="0"/>
              <a:t>If a student rescinds a LOA, makes sure to record this on page 3 using “GRAD COM” and enter on page 4 a comment.</a:t>
            </a:r>
          </a:p>
          <a:p>
            <a:endParaRPr lang="en-US" sz="1600" dirty="0" smtClean="0"/>
          </a:p>
          <a:p>
            <a:r>
              <a:rPr lang="en-US" sz="1600" dirty="0" smtClean="0"/>
              <a:t>Must be entered into APA.U.DP.GRAD.INFO on page 3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31" y="2319666"/>
            <a:ext cx="4985930" cy="370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7" y="2629229"/>
            <a:ext cx="5460125" cy="4008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86" y="4308133"/>
            <a:ext cx="54387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180" y="5157541"/>
            <a:ext cx="5534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3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344" y="-192088"/>
            <a:ext cx="10515600" cy="1325563"/>
          </a:xfrm>
        </p:spPr>
        <p:txBody>
          <a:bodyPr/>
          <a:lstStyle/>
          <a:p>
            <a:r>
              <a:rPr lang="en-US" dirty="0" smtClean="0"/>
              <a:t>Time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662" y="1634167"/>
            <a:ext cx="450893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over 5 years for Masters or 8 years for PhD</a:t>
            </a:r>
          </a:p>
          <a:p>
            <a:r>
              <a:rPr lang="en-US" sz="2400" dirty="0" smtClean="0"/>
              <a:t>Student must fill out </a:t>
            </a:r>
            <a:r>
              <a:rPr lang="en-US" sz="2400" dirty="0" err="1" smtClean="0"/>
              <a:t>Dornsife</a:t>
            </a:r>
            <a:r>
              <a:rPr lang="en-US" sz="2400" dirty="0" smtClean="0"/>
              <a:t> College Extension of Time form</a:t>
            </a:r>
          </a:p>
          <a:p>
            <a:r>
              <a:rPr lang="en-US" sz="2400" dirty="0" smtClean="0"/>
              <a:t>A student must be enrolled in all fall and spring terms until they graduate, or they will have to readmit because continuous enrollment has been broken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6" y="1495261"/>
            <a:ext cx="61817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1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344" y="-192088"/>
            <a:ext cx="10515600" cy="1325563"/>
          </a:xfrm>
        </p:spPr>
        <p:txBody>
          <a:bodyPr/>
          <a:lstStyle/>
          <a:p>
            <a:r>
              <a:rPr lang="en-US" dirty="0" smtClean="0"/>
              <a:t>Re-Admits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662" y="1634167"/>
            <a:ext cx="450893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Have student turn in Department petition</a:t>
            </a:r>
          </a:p>
          <a:p>
            <a:r>
              <a:rPr lang="en-US" sz="2400" dirty="0" smtClean="0"/>
              <a:t>Enter in the Readmit date of when requested.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0" y="1403980"/>
            <a:ext cx="6096000" cy="458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643" y="3391894"/>
            <a:ext cx="4249957" cy="31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8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04800"/>
            <a:ext cx="85534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95" y="-178225"/>
            <a:ext cx="10515600" cy="104750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COURSES THAT FULFILL DEPARTMENT-WIDE CORE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42681"/>
              </p:ext>
            </p:extLst>
          </p:nvPr>
        </p:nvGraphicFramePr>
        <p:xfrm>
          <a:off x="286719" y="539273"/>
          <a:ext cx="11530740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685">
                  <a:extLst>
                    <a:ext uri="{9D8B030D-6E8A-4147-A177-3AD203B41FA5}">
                      <a16:colId xmlns:a16="http://schemas.microsoft.com/office/drawing/2014/main" val="171922838"/>
                    </a:ext>
                  </a:extLst>
                </a:gridCol>
                <a:gridCol w="712241">
                  <a:extLst>
                    <a:ext uri="{9D8B030D-6E8A-4147-A177-3AD203B41FA5}">
                      <a16:colId xmlns:a16="http://schemas.microsoft.com/office/drawing/2014/main" val="490588736"/>
                    </a:ext>
                  </a:extLst>
                </a:gridCol>
                <a:gridCol w="2170444">
                  <a:extLst>
                    <a:ext uri="{9D8B030D-6E8A-4147-A177-3AD203B41FA5}">
                      <a16:colId xmlns:a16="http://schemas.microsoft.com/office/drawing/2014/main" val="4144432284"/>
                    </a:ext>
                  </a:extLst>
                </a:gridCol>
                <a:gridCol w="1503838">
                  <a:extLst>
                    <a:ext uri="{9D8B030D-6E8A-4147-A177-3AD203B41FA5}">
                      <a16:colId xmlns:a16="http://schemas.microsoft.com/office/drawing/2014/main" val="1682467155"/>
                    </a:ext>
                  </a:extLst>
                </a:gridCol>
                <a:gridCol w="1378847">
                  <a:extLst>
                    <a:ext uri="{9D8B030D-6E8A-4147-A177-3AD203B41FA5}">
                      <a16:colId xmlns:a16="http://schemas.microsoft.com/office/drawing/2014/main" val="3921598820"/>
                    </a:ext>
                  </a:extLst>
                </a:gridCol>
                <a:gridCol w="2882685">
                  <a:extLst>
                    <a:ext uri="{9D8B030D-6E8A-4147-A177-3AD203B41FA5}">
                      <a16:colId xmlns:a16="http://schemas.microsoft.com/office/drawing/2014/main" val="499236813"/>
                    </a:ext>
                  </a:extLst>
                </a:gridCol>
              </a:tblGrid>
              <a:tr h="4466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Category A: Statistics and Research Design Courses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Category B: Biological Bases of Behavior </a:t>
                      </a:r>
                      <a:r>
                        <a:rPr lang="en-US" sz="1200" b="1" dirty="0" smtClean="0"/>
                        <a:t>and Cognitive-Affective Bases of Behavior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Category C: Social Bases of Behavior &amp; Individual Differences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11857"/>
                  </a:ext>
                </a:extLst>
              </a:tr>
              <a:tr h="3089045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500 An Overview of Quantitative Methods in Psychology </a:t>
                      </a:r>
                    </a:p>
                    <a:p>
                      <a:r>
                        <a:rPr lang="en-US" sz="1000" dirty="0" smtClean="0"/>
                        <a:t>501 Statistics in Psychological Research </a:t>
                      </a:r>
                    </a:p>
                    <a:p>
                      <a:r>
                        <a:rPr lang="en-US" sz="1000" dirty="0" smtClean="0"/>
                        <a:t>502 Analysis of Variance and Experimental Design </a:t>
                      </a:r>
                    </a:p>
                    <a:p>
                      <a:r>
                        <a:rPr lang="en-US" sz="1000" dirty="0" smtClean="0"/>
                        <a:t>503 Regression and the General Linear Model </a:t>
                      </a:r>
                    </a:p>
                    <a:p>
                      <a:r>
                        <a:rPr lang="en-US" sz="1000" dirty="0" smtClean="0"/>
                        <a:t>504 Research Design </a:t>
                      </a:r>
                    </a:p>
                    <a:p>
                      <a:r>
                        <a:rPr lang="en-US" sz="1000" dirty="0" smtClean="0"/>
                        <a:t>520 Fundamentals of Psychological Measurement </a:t>
                      </a:r>
                    </a:p>
                    <a:p>
                      <a:r>
                        <a:rPr lang="en-US" sz="1000" dirty="0" smtClean="0"/>
                        <a:t>524 Research Design in Developmental Psychology </a:t>
                      </a:r>
                    </a:p>
                    <a:p>
                      <a:r>
                        <a:rPr lang="en-US" sz="1000" dirty="0" smtClean="0"/>
                        <a:t>575 Multivariate Analysis of Behavioral Data </a:t>
                      </a:r>
                    </a:p>
                    <a:p>
                      <a:r>
                        <a:rPr lang="en-US" sz="1000" dirty="0" smtClean="0"/>
                        <a:t>577 Analysis of Covariance Structures </a:t>
                      </a:r>
                    </a:p>
                    <a:p>
                      <a:r>
                        <a:rPr lang="en-US" sz="1000" dirty="0" smtClean="0"/>
                        <a:t>578 Workshop in Quantitative Methods </a:t>
                      </a:r>
                    </a:p>
                    <a:p>
                      <a:r>
                        <a:rPr lang="en-US" sz="1000" dirty="0" smtClean="0"/>
                        <a:t>616 Research Techniques for Non-Experimental Social Science </a:t>
                      </a:r>
                    </a:p>
                    <a:p>
                      <a:r>
                        <a:rPr lang="en-US" sz="1000" dirty="0" smtClean="0"/>
                        <a:t>621 Seminar in Quantitative Psychology </a:t>
                      </a:r>
                    </a:p>
                    <a:p>
                      <a:r>
                        <a:rPr lang="en-US" sz="1000" dirty="0" smtClean="0"/>
                        <a:t>622 Decision Analysis and Behavioral Decision Theory </a:t>
                      </a:r>
                    </a:p>
                    <a:p>
                      <a:r>
                        <a:rPr lang="en-US" sz="1000" dirty="0" smtClean="0"/>
                        <a:t>625 Advanced Big Data Methods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(physiological psychology, comparative psychology, neuropsychology, sensation and perception, psycho-pharmacology, behavior genetics) and Cognitive-Affective Bases of Behavior (learning, thinking, motivation, problem-solving). 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506 Learning and Cognition </a:t>
                      </a:r>
                    </a:p>
                    <a:p>
                      <a:r>
                        <a:rPr lang="en-US" sz="1000" dirty="0" smtClean="0"/>
                        <a:t>510 Visual Cognition </a:t>
                      </a:r>
                    </a:p>
                    <a:p>
                      <a:r>
                        <a:rPr lang="en-US" sz="1000" dirty="0" smtClean="0"/>
                        <a:t>540 Cognitive Neuroscience</a:t>
                      </a:r>
                    </a:p>
                    <a:p>
                      <a:r>
                        <a:rPr lang="en-US" sz="1000" dirty="0" smtClean="0"/>
                        <a:t>544 Psychophysiology </a:t>
                      </a:r>
                    </a:p>
                    <a:p>
                      <a:r>
                        <a:rPr lang="en-US" sz="1000" dirty="0" smtClean="0"/>
                        <a:t>545 Neuropsychology </a:t>
                      </a:r>
                    </a:p>
                    <a:p>
                      <a:r>
                        <a:rPr lang="en-US" sz="1000" dirty="0" smtClean="0"/>
                        <a:t>547 Functional Neuroanatomy </a:t>
                      </a:r>
                    </a:p>
                    <a:p>
                      <a:r>
                        <a:rPr lang="en-US" sz="1000" dirty="0" smtClean="0"/>
                        <a:t>551 Decision Neuroscience </a:t>
                      </a:r>
                    </a:p>
                    <a:p>
                      <a:r>
                        <a:rPr lang="en-US" sz="1000" dirty="0" smtClean="0"/>
                        <a:t>555 Introduction to Functional Magnetic Resonance Imaging</a:t>
                      </a:r>
                    </a:p>
                    <a:p>
                      <a:r>
                        <a:rPr lang="en-US" sz="1000" dirty="0" smtClean="0"/>
                        <a:t>576 Psycholinguistics </a:t>
                      </a:r>
                    </a:p>
                    <a:p>
                      <a:r>
                        <a:rPr lang="en-US" sz="1000" dirty="0" smtClean="0"/>
                        <a:t>586 Advanced Psycholinguistics </a:t>
                      </a:r>
                    </a:p>
                    <a:p>
                      <a:r>
                        <a:rPr lang="en-US" sz="1000" dirty="0" smtClean="0"/>
                        <a:t>676 Seminar in Psycholinguistics 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Social Bases</a:t>
                      </a:r>
                      <a:r>
                        <a:rPr lang="en-US" sz="1000" b="0" baseline="0" dirty="0" smtClean="0"/>
                        <a:t> of Behavior </a:t>
                      </a:r>
                      <a:r>
                        <a:rPr lang="en-US" sz="1000" b="0" dirty="0" smtClean="0"/>
                        <a:t>(social psychology, group processes, organizational and systems theory) and Individual Differences (personality theory, human development, abnormal psychology).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512 Seminar in Social Psychology </a:t>
                      </a:r>
                    </a:p>
                    <a:p>
                      <a:r>
                        <a:rPr lang="en-US" sz="1000" dirty="0" smtClean="0"/>
                        <a:t>514 Psychopathology </a:t>
                      </a:r>
                    </a:p>
                    <a:p>
                      <a:r>
                        <a:rPr lang="en-US" sz="1000" dirty="0" smtClean="0"/>
                        <a:t>*515 Clinical Assessment </a:t>
                      </a:r>
                    </a:p>
                    <a:p>
                      <a:r>
                        <a:rPr lang="en-US" sz="1000" dirty="0" smtClean="0"/>
                        <a:t>533 Cognitive Development in Children </a:t>
                      </a:r>
                    </a:p>
                    <a:p>
                      <a:r>
                        <a:rPr lang="en-US" sz="1000" dirty="0" smtClean="0"/>
                        <a:t>538 Origins of Human Nature </a:t>
                      </a:r>
                    </a:p>
                    <a:p>
                      <a:r>
                        <a:rPr lang="en-US" sz="1000" dirty="0" smtClean="0"/>
                        <a:t>534 Social and Emotional Development in Children </a:t>
                      </a:r>
                    </a:p>
                    <a:p>
                      <a:r>
                        <a:rPr lang="en-US" sz="1000" dirty="0" smtClean="0"/>
                        <a:t>*595 Practicum in Clinical Psychology </a:t>
                      </a:r>
                    </a:p>
                    <a:p>
                      <a:r>
                        <a:rPr lang="en-US" sz="1000" dirty="0" smtClean="0"/>
                        <a:t>612 Seminar in Advanced Social Psychology </a:t>
                      </a:r>
                    </a:p>
                    <a:p>
                      <a:r>
                        <a:rPr lang="en-US" sz="1000" dirty="0" smtClean="0"/>
                        <a:t>*619 Psychological Intervention </a:t>
                      </a:r>
                    </a:p>
                    <a:p>
                      <a:r>
                        <a:rPr lang="en-US" sz="1000" dirty="0" smtClean="0"/>
                        <a:t>626 Computational Social Sciences </a:t>
                      </a:r>
                    </a:p>
                    <a:p>
                      <a:r>
                        <a:rPr lang="en-US" sz="1000" dirty="0" smtClean="0"/>
                        <a:t>660 Seminar in Clinical Psychology </a:t>
                      </a:r>
                    </a:p>
                    <a:p>
                      <a:r>
                        <a:rPr lang="en-US" sz="1000" dirty="0" smtClean="0"/>
                        <a:t>680 Seminar in Psychopathology </a:t>
                      </a:r>
                    </a:p>
                    <a:p>
                      <a:r>
                        <a:rPr lang="en-US" sz="1000" dirty="0" smtClean="0"/>
                        <a:t>*695 Advanced Practicum in Clinical Psychology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*Courses marked with an asterisk may only be taken by students in the Clinical, Clinical-Aging, Child &amp; Family Clinical programs. 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3512"/>
                  </a:ext>
                </a:extLst>
              </a:tr>
              <a:tr h="4097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 smtClean="0">
                          <a:latin typeface="+mn-lt"/>
                        </a:rPr>
                        <a:t>60 Units min for Ph.D.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u="none" baseline="0" dirty="0" smtClean="0">
                          <a:latin typeface="+mn-lt"/>
                        </a:rPr>
                        <a:t>36 substantive units total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baseline="0" dirty="0" smtClean="0">
                          <a:latin typeface="+mn-lt"/>
                        </a:rPr>
                        <a:t>(590,790,594,794 are not substantive units, TA course 593 is substantive)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baseline="0" dirty="0" smtClean="0">
                          <a:latin typeface="+mn-lt"/>
                        </a:rPr>
                        <a:t>24 Units within PSYC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736"/>
                  </a:ext>
                </a:extLst>
              </a:tr>
              <a:tr h="9825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u="sng" baseline="0" dirty="0" smtClean="0">
                          <a:latin typeface="+mn-lt"/>
                        </a:rPr>
                        <a:t>8 Courses: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    Category A: 8 units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/>
                        <a:t>*</a:t>
                      </a:r>
                      <a:r>
                        <a:rPr lang="en-US" sz="1000" u="sng" dirty="0" smtClean="0"/>
                        <a:t>Quant Students</a:t>
                      </a:r>
                      <a:r>
                        <a:rPr lang="en-US" sz="1000" dirty="0" smtClean="0"/>
                        <a:t>: can substitute one additional statistics/research design course for one of the four courses required from Categories B and C, still need at least one course from Category B and one course from Category C. </a:t>
                      </a:r>
                      <a:endParaRPr lang="en-US" sz="1000" b="0" baseline="0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u="sng" baseline="0" dirty="0" smtClean="0">
                          <a:latin typeface="+mn-lt"/>
                        </a:rPr>
                        <a:t>16 unit Courses Total Required in Category B &amp; C: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    Category B: 4 units min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    Category C: 4 units min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*</a:t>
                      </a:r>
                      <a:r>
                        <a:rPr lang="en-US" sz="1000" dirty="0" smtClean="0"/>
                        <a:t>Students from specialty areas other than Clinical, Clinical-Aging, and Child &amp; Family Clinical may take no more than three clinical courses. Those taken must be from 514 and 660 unless approval is received from the clinical faculty to enroll in a course not on this list.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* </a:t>
                      </a:r>
                      <a:r>
                        <a:rPr lang="en-US" sz="1000" dirty="0" smtClean="0"/>
                        <a:t>Students may petition to the Director of Graduate Studies to have 599s fulfill categories A, B and C. </a:t>
                      </a:r>
                      <a:endParaRPr lang="en-US" sz="1000" b="0" baseline="0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74725"/>
                  </a:ext>
                </a:extLst>
              </a:tr>
              <a:tr h="982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latin typeface="+mn-lt"/>
                        </a:rPr>
                        <a:t>2</a:t>
                      </a:r>
                      <a:r>
                        <a:rPr lang="en-US" sz="1000" b="1" baseline="30000" dirty="0" smtClean="0">
                          <a:latin typeface="+mn-lt"/>
                        </a:rPr>
                        <a:t>nd</a:t>
                      </a:r>
                      <a:r>
                        <a:rPr lang="en-US" sz="1000" b="1" baseline="0" dirty="0" smtClean="0">
                          <a:latin typeface="+mn-lt"/>
                        </a:rPr>
                        <a:t> Year Project Courses</a:t>
                      </a:r>
                      <a:r>
                        <a:rPr lang="en-US" sz="1000" b="0" baseline="0" dirty="0" smtClean="0">
                          <a:latin typeface="+mn-lt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u="sng" dirty="0" smtClean="0"/>
                        <a:t>M.A .Degree</a:t>
                      </a:r>
                      <a:r>
                        <a:rPr lang="en-US" sz="1000" dirty="0" smtClean="0"/>
                        <a:t>: Register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for 594ab (rather than 590) and submitting the report as a Master's thesis.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u="sng" baseline="0" dirty="0" smtClean="0">
                          <a:latin typeface="+mn-lt"/>
                        </a:rPr>
                        <a:t>Research Paper</a:t>
                      </a:r>
                      <a:r>
                        <a:rPr lang="en-US" sz="1000" b="0" baseline="0" dirty="0" smtClean="0">
                          <a:latin typeface="+mn-lt"/>
                        </a:rPr>
                        <a:t>: </a:t>
                      </a:r>
                      <a:r>
                        <a:rPr lang="en-US" sz="1000" dirty="0" smtClean="0"/>
                        <a:t>Course credit (590) may be obtained for this research, at the student's and advisor's option. </a:t>
                      </a:r>
                      <a:endParaRPr lang="en-US" sz="1000" b="0" baseline="0" dirty="0" smtClean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latin typeface="+mn-lt"/>
                        </a:rPr>
                        <a:t>After </a:t>
                      </a:r>
                      <a:r>
                        <a:rPr lang="en-US" sz="1000" b="1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1000" b="1" baseline="0" dirty="0" smtClean="0">
                          <a:latin typeface="+mn-lt"/>
                        </a:rPr>
                        <a:t> are passed</a:t>
                      </a:r>
                      <a:r>
                        <a:rPr lang="en-US" sz="1000" b="0" baseline="0" dirty="0" smtClean="0">
                          <a:latin typeface="+mn-lt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Must register for 794 of a minimum of 4 units every semester (excluding summer which would be 2 units) until degree is completed.  Only 8 units total of 794 can be received.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baseline="0" dirty="0" smtClean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latin typeface="+mn-lt"/>
                        </a:rPr>
                        <a:t>Internship</a:t>
                      </a:r>
                      <a:r>
                        <a:rPr lang="en-US" sz="1000" b="0" baseline="0" dirty="0" smtClean="0">
                          <a:latin typeface="+mn-lt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Clinical students register for 691 (1 non-credit unit per semester) rather than 794 during internship.  Student must register for 691 or 794 during the semester when take their final oral, unless they defend in the summer.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+mn-lt"/>
                        </a:rPr>
                        <a:t>If</a:t>
                      </a:r>
                      <a:r>
                        <a:rPr lang="en-US" sz="1000" b="0" baseline="0" dirty="0" smtClean="0">
                          <a:latin typeface="+mn-lt"/>
                        </a:rPr>
                        <a:t> have met course requirements almost at 60 units, enroll in GRSC800 up to 3 semesters. Do not enroll in 8 units repeatedly of 790.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GEAC 802</a:t>
                      </a:r>
                      <a:endParaRPr lang="en-US" sz="1000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baseline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3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5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30129"/>
              </p:ext>
            </p:extLst>
          </p:nvPr>
        </p:nvGraphicFramePr>
        <p:xfrm>
          <a:off x="0" y="377483"/>
          <a:ext cx="12192000" cy="662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691923894"/>
                    </a:ext>
                  </a:extLst>
                </a:gridCol>
                <a:gridCol w="5367250">
                  <a:extLst>
                    <a:ext uri="{9D8B030D-6E8A-4147-A177-3AD203B41FA5}">
                      <a16:colId xmlns:a16="http://schemas.microsoft.com/office/drawing/2014/main" val="3310684909"/>
                    </a:ext>
                  </a:extLst>
                </a:gridCol>
                <a:gridCol w="3954300">
                  <a:extLst>
                    <a:ext uri="{9D8B030D-6E8A-4147-A177-3AD203B41FA5}">
                      <a16:colId xmlns:a16="http://schemas.microsoft.com/office/drawing/2014/main" val="3423767229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1596024190"/>
                    </a:ext>
                  </a:extLst>
                </a:gridCol>
              </a:tblGrid>
              <a:tr h="28833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Area Course Requirements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Ph.D.</a:t>
                      </a:r>
                      <a:r>
                        <a:rPr lang="en-US" sz="1400" baseline="0" dirty="0" smtClean="0"/>
                        <a:t> Program Requirements Needed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34101"/>
                  </a:ext>
                </a:extLst>
              </a:tr>
              <a:tr h="11347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Brain</a:t>
                      </a:r>
                      <a:r>
                        <a:rPr lang="en-US" sz="1000" b="1" baseline="0" dirty="0" smtClean="0">
                          <a:latin typeface="+mn-lt"/>
                        </a:rPr>
                        <a:t> Cognitive Sciences</a:t>
                      </a:r>
                      <a:endParaRPr lang="en-US" sz="1000" b="1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PSYC</a:t>
                      </a:r>
                      <a:r>
                        <a:rPr lang="en-US" sz="1000" baseline="0" dirty="0" smtClean="0">
                          <a:latin typeface="+mn-lt"/>
                        </a:rPr>
                        <a:t> 500:  </a:t>
                      </a:r>
                      <a:r>
                        <a:rPr lang="en-US" sz="1000" dirty="0" smtClean="0"/>
                        <a:t>An Overview of Quantitative Methods in Psychology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u="sng" baseline="0" dirty="0" smtClean="0">
                          <a:latin typeface="+mn-lt"/>
                        </a:rPr>
                        <a:t>or</a:t>
                      </a:r>
                      <a:r>
                        <a:rPr lang="en-US" sz="1000" baseline="0" dirty="0" smtClean="0">
                          <a:latin typeface="+mn-lt"/>
                        </a:rPr>
                        <a:t> PSYC 501:</a:t>
                      </a:r>
                      <a:r>
                        <a:rPr lang="en-US" sz="1000" dirty="0" smtClean="0"/>
                        <a:t>Statistics in Psychological Research </a:t>
                      </a:r>
                      <a:r>
                        <a:rPr lang="en-US" sz="1000" baseline="0" dirty="0" smtClean="0">
                          <a:latin typeface="+mn-lt"/>
                        </a:rPr>
                        <a:t> (Cat A)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PSYC 502: </a:t>
                      </a:r>
                      <a:r>
                        <a:rPr lang="en-US" sz="1000" dirty="0" smtClean="0"/>
                        <a:t>Analysis of Variance and Experimental Design </a:t>
                      </a:r>
                      <a:r>
                        <a:rPr lang="en-US" sz="1000" baseline="0" dirty="0" smtClean="0">
                          <a:latin typeface="+mn-lt"/>
                        </a:rPr>
                        <a:t>or PSYC 503: </a:t>
                      </a:r>
                      <a:r>
                        <a:rPr lang="en-US" sz="1000" dirty="0" smtClean="0"/>
                        <a:t>Regression and the General Linear Model </a:t>
                      </a:r>
                      <a:r>
                        <a:rPr lang="en-US" sz="1000" baseline="0" dirty="0" smtClean="0">
                          <a:latin typeface="+mn-lt"/>
                        </a:rPr>
                        <a:t>(All Cat 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Note: If student has strong background in Stats, they can get Advisor permission to take PSYC 621 –Seminar in Quantitative Psychology- to cover both 500/501 &amp; 502/503)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8 Unit Courses from Category 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Covered by PSYC 500/501 &amp; PSYC 502/503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16 units Courses Required from Category  B &amp; 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 Category B Course (4 Units min)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 Category C Course (4 Units min)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>
                          <a:latin typeface="+mn-lt"/>
                        </a:rPr>
                        <a:t>PSYC 547: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dirty="0" smtClean="0">
                          <a:latin typeface="+mn-lt"/>
                        </a:rPr>
                        <a:t>Functional Neuroanatomy </a:t>
                      </a:r>
                      <a:r>
                        <a:rPr lang="en-US" sz="1000" baseline="0" dirty="0" smtClean="0">
                          <a:latin typeface="+mn-lt"/>
                        </a:rPr>
                        <a:t>or PSYC 545: Neuropsychology (Cat B)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PSYC 540: Cognitive Neuroscience (Cat B)</a:t>
                      </a:r>
                    </a:p>
                    <a:p>
                      <a:endParaRPr lang="en-US" sz="1000" baseline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66624"/>
                  </a:ext>
                </a:extLst>
              </a:tr>
              <a:tr h="16142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Developmental Psychology</a:t>
                      </a:r>
                      <a:r>
                        <a:rPr lang="en-US" sz="1000" b="1" baseline="0" dirty="0" smtClean="0"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PSYC 500:</a:t>
                      </a:r>
                      <a:r>
                        <a:rPr lang="en-US" sz="1000" baseline="0" dirty="0" smtClean="0">
                          <a:latin typeface="+mn-lt"/>
                        </a:rPr>
                        <a:t> </a:t>
                      </a:r>
                      <a:r>
                        <a:rPr lang="en-US" sz="1000" dirty="0" smtClean="0"/>
                        <a:t>An Overview of Quantitative Methods in Psychology</a:t>
                      </a:r>
                      <a:r>
                        <a:rPr lang="en-US" sz="1000" baseline="0" dirty="0" smtClean="0">
                          <a:latin typeface="+mn-lt"/>
                        </a:rPr>
                        <a:t> (Cat A)</a:t>
                      </a:r>
                      <a:endParaRPr lang="en-US" sz="1000" dirty="0" smtClean="0"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PSYC 501</a:t>
                      </a:r>
                      <a:r>
                        <a:rPr lang="en-US" sz="1000" baseline="0" dirty="0" smtClean="0">
                          <a:latin typeface="+mn-lt"/>
                        </a:rPr>
                        <a:t>: </a:t>
                      </a:r>
                      <a:r>
                        <a:rPr lang="en-US" sz="1000" dirty="0" smtClean="0"/>
                        <a:t>Statistics in Psychological Research </a:t>
                      </a:r>
                      <a:r>
                        <a:rPr lang="en-US" sz="1000" baseline="0" dirty="0" smtClean="0">
                          <a:latin typeface="+mn-lt"/>
                        </a:rPr>
                        <a:t>(Cat A)</a:t>
                      </a:r>
                      <a:endParaRPr lang="en-US" sz="1000" dirty="0" smtClean="0"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PSYC 502: </a:t>
                      </a:r>
                      <a:r>
                        <a:rPr lang="en-US" sz="1000" dirty="0" smtClean="0"/>
                        <a:t>Analysis of Variance and Experimental Design</a:t>
                      </a:r>
                      <a:r>
                        <a:rPr lang="en-US" sz="1000" dirty="0" smtClean="0">
                          <a:latin typeface="+mn-lt"/>
                        </a:rPr>
                        <a:t>, or PSYC 503:</a:t>
                      </a:r>
                      <a:r>
                        <a:rPr lang="en-US" sz="1000" dirty="0" smtClean="0"/>
                        <a:t>Regression and the General Linear Model 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u="sng" dirty="0" smtClean="0">
                          <a:latin typeface="+mn-lt"/>
                        </a:rPr>
                        <a:t>or</a:t>
                      </a:r>
                      <a:r>
                        <a:rPr lang="en-US" sz="1000" dirty="0" smtClean="0">
                          <a:latin typeface="+mn-lt"/>
                        </a:rPr>
                        <a:t>  PSYC 575: </a:t>
                      </a:r>
                      <a:r>
                        <a:rPr lang="en-US" sz="1000" dirty="0" smtClean="0"/>
                        <a:t>Multivariate Analysis of Behavioral Data </a:t>
                      </a:r>
                      <a:r>
                        <a:rPr lang="en-US" sz="1000" baseline="0" dirty="0" smtClean="0">
                          <a:latin typeface="+mn-lt"/>
                        </a:rPr>
                        <a:t>(All Cat A)</a:t>
                      </a:r>
                      <a:endParaRPr lang="en-US" sz="100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Must be taken in</a:t>
                      </a:r>
                      <a:r>
                        <a:rPr lang="en-US" sz="1000" baseline="0" dirty="0" smtClean="0">
                          <a:latin typeface="+mn-lt"/>
                        </a:rPr>
                        <a:t> first two years: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(unless courses not offered due to faculty leave)</a:t>
                      </a:r>
                      <a:endParaRPr lang="en-US" sz="1000" dirty="0" smtClean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smtClean="0">
                          <a:latin typeface="+mn-lt"/>
                        </a:rPr>
                        <a:t>PSYC</a:t>
                      </a:r>
                      <a:r>
                        <a:rPr lang="en-US" sz="1000" baseline="0" dirty="0" smtClean="0">
                          <a:latin typeface="+mn-lt"/>
                        </a:rPr>
                        <a:t> 533: </a:t>
                      </a:r>
                      <a:r>
                        <a:rPr lang="en-US" sz="1000" dirty="0" smtClean="0"/>
                        <a:t>Cognitive Development in Children (</a:t>
                      </a:r>
                      <a:r>
                        <a:rPr lang="en-US" sz="1000" baseline="0" dirty="0" smtClean="0">
                          <a:latin typeface="+mn-lt"/>
                        </a:rPr>
                        <a:t>Cat C)</a:t>
                      </a:r>
                      <a:endParaRPr lang="en-US" sz="1000" dirty="0" smtClean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PSYC 534:  </a:t>
                      </a:r>
                      <a:r>
                        <a:rPr lang="en-US" sz="1000" dirty="0" smtClean="0"/>
                        <a:t>Social and Emotional Development in Children (</a:t>
                      </a:r>
                      <a:r>
                        <a:rPr lang="en-US" sz="1000" baseline="0" dirty="0" smtClean="0">
                          <a:latin typeface="+mn-lt"/>
                        </a:rPr>
                        <a:t>Cat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8 Unit Courses from Category 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Covered by PSYC 500, 501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16 units Courses Required from Category B &amp; 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 Category B Course (4 Units min)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 Category C Course (4 Units min) Covered by PSYC 533, 534</a:t>
                      </a:r>
                      <a:endParaRPr lang="en-US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dirty="0" smtClean="0"/>
                        <a:t>*</a:t>
                      </a:r>
                      <a:r>
                        <a:rPr lang="en-US" sz="1000" u="sng" dirty="0" smtClean="0"/>
                        <a:t>Quant Students</a:t>
                      </a:r>
                      <a:r>
                        <a:rPr lang="en-US" sz="1000" dirty="0" smtClean="0"/>
                        <a:t>: can substitute one additional statistics/research design course for one of the four courses required from Categories B and C, still need at least one course from Category B and one course from Category C. </a:t>
                      </a:r>
                      <a:endParaRPr lang="en-US" sz="1000" b="0" baseline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>
                          <a:latin typeface="+mn-lt"/>
                        </a:rPr>
                        <a:t>PSYC</a:t>
                      </a:r>
                      <a:r>
                        <a:rPr lang="en-US" sz="1000" baseline="0" dirty="0" smtClean="0">
                          <a:latin typeface="+mn-lt"/>
                        </a:rPr>
                        <a:t> 504: Research Design (Cat A)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>
                          <a:latin typeface="+mn-lt"/>
                        </a:rPr>
                        <a:t>PSYC 524: Research Design in Developmental Psychology (Cat A)</a:t>
                      </a:r>
                      <a:endParaRPr lang="en-US" sz="10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78644"/>
                  </a:ext>
                </a:extLst>
              </a:tr>
              <a:tr h="10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Quantitative Psychology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6 courses in Quantitative Methods from Category A list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Note: Dismissal if do not have course within 5 years.  One course can be substituted from another department if approval by advisor and area head.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8 Unit Courses from Category 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Covered by Area Requirement of 6 courses in Quantitative Methods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16 units Courses Required from Category B &amp; 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 Category B Course (4 Units min)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 Category C Course (4 Units min)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527079"/>
                  </a:ext>
                </a:extLst>
              </a:tr>
              <a:tr h="1037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Social Psychology</a:t>
                      </a:r>
                    </a:p>
                    <a:p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>
                          <a:latin typeface="+mn-lt"/>
                        </a:rPr>
                        <a:t>3 courses from Category A: one must be PSYC 616 taken within first two years of study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>
                          <a:latin typeface="+mn-lt"/>
                        </a:rPr>
                        <a:t>1 Course in Category B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>
                          <a:latin typeface="+mn-lt"/>
                        </a:rPr>
                        <a:t>4 Courses in Category C: PSYC 512 taken in first year, three 600-level content seminars in social psychology (PSYC 612, taught by different professors)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>
                          <a:latin typeface="+mn-lt"/>
                        </a:rPr>
                        <a:t>1 Course in area outside of social psychology relevant to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8 Unit Courses from Category 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Covered by Area Requirement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16 units Courses Required from Category B &amp; 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 Category B Course (4 Units min) Covered in Area Requirement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>
                          <a:latin typeface="+mn-lt"/>
                        </a:rPr>
                        <a:t>1 Category C Course (4 Units min) Covered in Area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71811"/>
                  </a:ext>
                </a:extLst>
              </a:tr>
              <a:tr h="1239837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+mn-lt"/>
                        </a:rPr>
                        <a:t>Ph.D.</a:t>
                      </a:r>
                      <a:r>
                        <a:rPr lang="en-US" sz="1000" b="1" baseline="0" dirty="0" smtClean="0">
                          <a:latin typeface="+mn-lt"/>
                        </a:rPr>
                        <a:t> Program Requirements for all students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u="sng" baseline="0" dirty="0" smtClean="0">
                          <a:latin typeface="+mn-lt"/>
                        </a:rPr>
                        <a:t>8 Courses: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    Category A: 8 units min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baseline="0" dirty="0" smtClean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u="none" baseline="0" dirty="0" smtClean="0">
                          <a:latin typeface="+mn-lt"/>
                        </a:rPr>
                        <a:t>8 units is required per semester for first three semesters and is minimum load for full-time graduate students.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baseline="0" dirty="0" smtClean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u="sng" baseline="0" dirty="0" smtClean="0">
                          <a:latin typeface="+mn-lt"/>
                        </a:rPr>
                        <a:t>16 unit Courses Total Required in Category B &amp; C: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    Category B: 4 units min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    Category C: 4 units min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*</a:t>
                      </a:r>
                      <a:r>
                        <a:rPr lang="en-US" sz="1000" dirty="0" smtClean="0"/>
                        <a:t>Students from specialty areas other than Clinical, Clinical-Aging, and Child &amp; Family Clinical may take no more than three clinical courses. Those taken must be from 514 and 660 unless approval is received from the clinical faculty to enroll in a course not on this list.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latin typeface="+mn-lt"/>
                        </a:rPr>
                        <a:t>* </a:t>
                      </a:r>
                      <a:r>
                        <a:rPr lang="en-US" sz="1000" dirty="0" smtClean="0"/>
                        <a:t>Students may petition to the Director of Graduate Studies to have 599s fulfill categories A, B and C. </a:t>
                      </a:r>
                      <a:endParaRPr lang="en-US" sz="1000" b="0" baseline="0" dirty="0" smtClean="0">
                        <a:latin typeface="+mn-lt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baseline="0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871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43500" y="16943"/>
            <a:ext cx="356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4" y="0"/>
            <a:ext cx="10515600" cy="1325563"/>
          </a:xfrm>
        </p:spPr>
        <p:txBody>
          <a:bodyPr/>
          <a:lstStyle/>
          <a:p>
            <a:pPr algn="ctr"/>
            <a:r>
              <a:rPr lang="en-US" sz="2400" b="1" dirty="0" smtClean="0"/>
              <a:t>Important Dates &amp; Deadlines 2018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24330"/>
              </p:ext>
            </p:extLst>
          </p:nvPr>
        </p:nvGraphicFramePr>
        <p:xfrm>
          <a:off x="512804" y="597081"/>
          <a:ext cx="11271900" cy="60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975">
                  <a:extLst>
                    <a:ext uri="{9D8B030D-6E8A-4147-A177-3AD203B41FA5}">
                      <a16:colId xmlns:a16="http://schemas.microsoft.com/office/drawing/2014/main" val="1714243198"/>
                    </a:ext>
                  </a:extLst>
                </a:gridCol>
                <a:gridCol w="2817975">
                  <a:extLst>
                    <a:ext uri="{9D8B030D-6E8A-4147-A177-3AD203B41FA5}">
                      <a16:colId xmlns:a16="http://schemas.microsoft.com/office/drawing/2014/main" val="2396430760"/>
                    </a:ext>
                  </a:extLst>
                </a:gridCol>
                <a:gridCol w="2817975">
                  <a:extLst>
                    <a:ext uri="{9D8B030D-6E8A-4147-A177-3AD203B41FA5}">
                      <a16:colId xmlns:a16="http://schemas.microsoft.com/office/drawing/2014/main" val="2798564374"/>
                    </a:ext>
                  </a:extLst>
                </a:gridCol>
                <a:gridCol w="2817975">
                  <a:extLst>
                    <a:ext uri="{9D8B030D-6E8A-4147-A177-3AD203B41FA5}">
                      <a16:colId xmlns:a16="http://schemas.microsoft.com/office/drawing/2014/main" val="2833065883"/>
                    </a:ext>
                  </a:extLst>
                </a:gridCol>
              </a:tblGrid>
              <a:tr h="226176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July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en-US" sz="1000" b="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  TA/RA input and contract signs deadline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August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Tuesday, Aug 7: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Last Day of Summer Classes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Input Grades for Summer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Aug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16: Library Submission Deadline (to grad in summer) 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Friday, Aug 17: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Last Day to Register for Classes w/o late fee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Monday,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Aug 20: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Fall Class Begin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Orientation for 1</a:t>
                      </a:r>
                      <a:r>
                        <a:rPr lang="en-US" sz="1000" b="0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Year Students: Monday, Aug 20,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8am- 11:30 (Setup: 7am-12pm 460, 11am-5pm 514)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September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August Commencement-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Administrative Deadline:  September 15</a:t>
                      </a:r>
                      <a:r>
                        <a:rPr lang="en-US" sz="1000" b="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, 2018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September 26: Poster Party 11-1pm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October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Oct 25</a:t>
                      </a:r>
                      <a:r>
                        <a:rPr lang="en-US" sz="1000" b="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Submission Deadline 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  <a:t>(to grad in Fall)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682039"/>
                  </a:ext>
                </a:extLst>
              </a:tr>
              <a:tr h="1859927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  <a:p>
                      <a:r>
                        <a:rPr lang="en-US" sz="1000" b="0" i="0" dirty="0" smtClean="0">
                          <a:solidFill>
                            <a:schemeClr val="tx1"/>
                          </a:solidFill>
                        </a:rPr>
                        <a:t>Nov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  <a:t> 1: Manuscript Submission Deadline (to grad in Fall)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i="0" dirty="0" smtClean="0">
                          <a:solidFill>
                            <a:schemeClr val="tx1"/>
                          </a:solidFill>
                        </a:rPr>
                        <a:t>Nov 30, 2018 Fall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  <a:t> Semester classes end</a:t>
                      </a:r>
                      <a:endParaRPr 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December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5-18, 2018: Grades for Fall 18 are due in system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Dec 5-12, 2018: Final examinations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Dec 14, 2018: Library Submission Deadline 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  <a:t>(to grad in Fall)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January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February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879917"/>
                  </a:ext>
                </a:extLst>
              </a:tr>
              <a:tr h="1884247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March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March 25:  Checklist Submission Deadline (to grad in Spring)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April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April 1: Manuscript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Submission Deadline (to grad in Spring)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May 10</a:t>
                      </a:r>
                      <a:r>
                        <a:rPr lang="en-US" sz="1000" b="0" baseline="300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Library Submission Deadline (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  <a:t>to grad in Spring)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June</a:t>
                      </a: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0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00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2F01-D74F-4138-88D6-D9F7F659A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5C4D7-31BC-4B42-9DA9-D6744E46B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CF97A3-143E-4A5D-BBC1-B1EB500FE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23534"/>
              </p:ext>
            </p:extLst>
          </p:nvPr>
        </p:nvGraphicFramePr>
        <p:xfrm>
          <a:off x="140678" y="479022"/>
          <a:ext cx="11900374" cy="6594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10">
                  <a:extLst>
                    <a:ext uri="{9D8B030D-6E8A-4147-A177-3AD203B41FA5}">
                      <a16:colId xmlns:a16="http://schemas.microsoft.com/office/drawing/2014/main" val="3542145687"/>
                    </a:ext>
                  </a:extLst>
                </a:gridCol>
                <a:gridCol w="1850493">
                  <a:extLst>
                    <a:ext uri="{9D8B030D-6E8A-4147-A177-3AD203B41FA5}">
                      <a16:colId xmlns:a16="http://schemas.microsoft.com/office/drawing/2014/main" val="1926786431"/>
                    </a:ext>
                  </a:extLst>
                </a:gridCol>
                <a:gridCol w="2107770">
                  <a:extLst>
                    <a:ext uri="{9D8B030D-6E8A-4147-A177-3AD203B41FA5}">
                      <a16:colId xmlns:a16="http://schemas.microsoft.com/office/drawing/2014/main" val="4283446995"/>
                    </a:ext>
                  </a:extLst>
                </a:gridCol>
                <a:gridCol w="1782305">
                  <a:extLst>
                    <a:ext uri="{9D8B030D-6E8A-4147-A177-3AD203B41FA5}">
                      <a16:colId xmlns:a16="http://schemas.microsoft.com/office/drawing/2014/main" val="2521374641"/>
                    </a:ext>
                  </a:extLst>
                </a:gridCol>
                <a:gridCol w="3261732">
                  <a:extLst>
                    <a:ext uri="{9D8B030D-6E8A-4147-A177-3AD203B41FA5}">
                      <a16:colId xmlns:a16="http://schemas.microsoft.com/office/drawing/2014/main" val="3555072893"/>
                    </a:ext>
                  </a:extLst>
                </a:gridCol>
                <a:gridCol w="1451984">
                  <a:extLst>
                    <a:ext uri="{9D8B030D-6E8A-4147-A177-3AD203B41FA5}">
                      <a16:colId xmlns:a16="http://schemas.microsoft.com/office/drawing/2014/main" val="1720882733"/>
                    </a:ext>
                  </a:extLst>
                </a:gridCol>
                <a:gridCol w="523580">
                  <a:extLst>
                    <a:ext uri="{9D8B030D-6E8A-4147-A177-3AD203B41FA5}">
                      <a16:colId xmlns:a16="http://schemas.microsoft.com/office/drawing/2014/main" val="4164556185"/>
                    </a:ext>
                  </a:extLst>
                </a:gridCol>
              </a:tblGrid>
              <a:tr h="5138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65077"/>
                  </a:ext>
                </a:extLst>
              </a:tr>
              <a:tr h="451160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</a:rPr>
                        <a:t>Deadlines of 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</a:rPr>
                        <a:t>First-Year </a:t>
                      </a:r>
                      <a:r>
                        <a:rPr lang="en-US" sz="900" b="1" dirty="0" smtClean="0">
                          <a:latin typeface="+mn-lt"/>
                        </a:rPr>
                        <a:t>Screening</a:t>
                      </a:r>
                      <a:r>
                        <a:rPr lang="en-US" sz="900" b="1" baseline="0" dirty="0" smtClean="0">
                          <a:latin typeface="+mn-lt"/>
                        </a:rPr>
                        <a:t> at the </a:t>
                      </a:r>
                      <a:r>
                        <a:rPr lang="en-US" sz="900" b="1" dirty="0" smtClean="0">
                          <a:latin typeface="+mn-lt"/>
                        </a:rPr>
                        <a:t>end </a:t>
                      </a:r>
                      <a:r>
                        <a:rPr lang="en-US" sz="900" b="1" dirty="0">
                          <a:latin typeface="+mn-lt"/>
                        </a:rPr>
                        <a:t>of 1</a:t>
                      </a:r>
                      <a:r>
                        <a:rPr lang="en-US" sz="900" b="1" baseline="30000" dirty="0">
                          <a:latin typeface="+mn-lt"/>
                        </a:rPr>
                        <a:t>st</a:t>
                      </a:r>
                      <a:r>
                        <a:rPr lang="en-US" sz="900" b="1" dirty="0">
                          <a:latin typeface="+mn-lt"/>
                        </a:rPr>
                        <a:t> </a:t>
                      </a:r>
                      <a:r>
                        <a:rPr lang="en-US" sz="900" b="1" dirty="0" smtClean="0">
                          <a:latin typeface="+mn-lt"/>
                        </a:rPr>
                        <a:t>year: Courses &amp; Research Performance</a:t>
                      </a:r>
                    </a:p>
                    <a:p>
                      <a:r>
                        <a:rPr lang="en-US" sz="900" b="0" dirty="0" smtClean="0">
                          <a:latin typeface="+mn-lt"/>
                        </a:rPr>
                        <a:t>Minimum</a:t>
                      </a:r>
                      <a:r>
                        <a:rPr lang="en-US" sz="900" b="0" baseline="0" dirty="0" smtClean="0">
                          <a:latin typeface="+mn-lt"/>
                        </a:rPr>
                        <a:t> of  16 units (4 courses, 3 must be substantive units)</a:t>
                      </a:r>
                      <a:endParaRPr lang="en-US" sz="9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</a:rPr>
                        <a:t>Specialty area will evaluate</a:t>
                      </a:r>
                      <a:r>
                        <a:rPr lang="en-US" sz="900" baseline="0" dirty="0" smtClean="0">
                          <a:latin typeface="+mn-lt"/>
                        </a:rPr>
                        <a:t> research performance</a:t>
                      </a:r>
                      <a:endParaRPr lang="en-US" sz="9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</a:rPr>
                        <a:t>Area </a:t>
                      </a:r>
                      <a:r>
                        <a:rPr lang="en-US" sz="900" dirty="0">
                          <a:latin typeface="+mn-lt"/>
                        </a:rPr>
                        <a:t>Head will notify by August 15 of passing of first-year </a:t>
                      </a:r>
                      <a:r>
                        <a:rPr lang="en-US" sz="900" dirty="0" smtClean="0">
                          <a:latin typeface="+mn-lt"/>
                        </a:rPr>
                        <a:t>screening (Pass/Terminal for M.A./Dismissal)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</a:rPr>
                        <a:t>Pass:</a:t>
                      </a:r>
                      <a:r>
                        <a:rPr lang="en-US" sz="900" baseline="0" dirty="0" smtClean="0">
                          <a:latin typeface="+mn-lt"/>
                        </a:rPr>
                        <a:t> B -3.0 average, One or &lt; “C” grade, </a:t>
                      </a:r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+mn-lt"/>
                        </a:rPr>
                        <a:t>Second</a:t>
                      </a:r>
                      <a:r>
                        <a:rPr lang="en-US" sz="900" b="1" baseline="0" dirty="0" smtClean="0">
                          <a:latin typeface="+mn-lt"/>
                        </a:rPr>
                        <a:t> Year Research Requirement </a:t>
                      </a:r>
                      <a:r>
                        <a:rPr lang="en-US" sz="900" b="1" dirty="0" smtClean="0">
                          <a:latin typeface="+mn-lt"/>
                        </a:rPr>
                        <a:t>due prior to end of 4</a:t>
                      </a:r>
                      <a:r>
                        <a:rPr lang="en-US" sz="900" b="1" baseline="30000" dirty="0" smtClean="0">
                          <a:latin typeface="+mn-lt"/>
                        </a:rPr>
                        <a:t>th</a:t>
                      </a:r>
                      <a:r>
                        <a:rPr lang="en-US" sz="900" b="1" dirty="0" smtClean="0">
                          <a:latin typeface="+mn-lt"/>
                        </a:rPr>
                        <a:t> semester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+mn-lt"/>
                        </a:rPr>
                        <a:t>Master Thesis or Research report (comparable)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</a:rPr>
                        <a:t>If do not already have M.A., register for 594ab, turn in “Addition Degree Objective” form for POST 606, &amp; submit Mather’s thesis.  Otherwise can get 590 credit for research</a:t>
                      </a:r>
                    </a:p>
                    <a:p>
                      <a:endParaRPr lang="en-US" sz="900" dirty="0" smtClean="0">
                        <a:latin typeface="+mn-lt"/>
                      </a:endParaRPr>
                    </a:p>
                    <a:p>
                      <a:r>
                        <a:rPr lang="en-US" sz="900" dirty="0" smtClean="0"/>
                        <a:t>Must be approved by the evaluation committee by the end of the fourth semester</a:t>
                      </a:r>
                      <a:r>
                        <a:rPr lang="en-US" sz="900" baseline="0" dirty="0" smtClean="0"/>
                        <a:t> a</a:t>
                      </a:r>
                      <a:r>
                        <a:rPr lang="en-US" sz="900" dirty="0" smtClean="0"/>
                        <a:t>nd "acceptable for publication”</a:t>
                      </a:r>
                    </a:p>
                    <a:p>
                      <a:r>
                        <a:rPr lang="en-US" sz="900" dirty="0" smtClean="0"/>
                        <a:t>Send a file of the completed sign-off sheets and the approved research papers (photo</a:t>
                      </a:r>
                      <a:r>
                        <a:rPr lang="en-US" sz="900" baseline="0" dirty="0" smtClean="0"/>
                        <a:t> copy fine) to me.</a:t>
                      </a:r>
                    </a:p>
                    <a:p>
                      <a:r>
                        <a:rPr lang="en-US" sz="900" b="1" baseline="0" dirty="0" smtClean="0"/>
                        <a:t>24-unit Screening:</a:t>
                      </a:r>
                      <a:r>
                        <a:rPr lang="en-US" sz="900" baseline="0" dirty="0" smtClean="0"/>
                        <a:t> Must pass 24 units</a:t>
                      </a:r>
                    </a:p>
                    <a:p>
                      <a:endParaRPr lang="en-US" sz="9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+mn-lt"/>
                        </a:rPr>
                        <a:t>After completing second year project, discuss with advisor in formulating a guidance committee.  </a:t>
                      </a:r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+mn-lt"/>
                        </a:rPr>
                        <a:t>GS Min</a:t>
                      </a:r>
                      <a:r>
                        <a:rPr lang="en-US" sz="900" dirty="0" smtClean="0">
                          <a:latin typeface="+mn-lt"/>
                        </a:rPr>
                        <a:t>:</a:t>
                      </a:r>
                      <a:r>
                        <a:rPr lang="en-US" sz="900" baseline="0" dirty="0" smtClean="0">
                          <a:latin typeface="+mn-lt"/>
                        </a:rPr>
                        <a:t> 3 years of full-time studies, 1 year of internship (CL)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Poster Fair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September 26, 2018, third year students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are required to present their second-year projects or another research project as part of a departmental poster session.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+mn-lt"/>
                        </a:rPr>
                        <a:t>Qualifying</a:t>
                      </a:r>
                      <a:r>
                        <a:rPr lang="en-US" sz="900" b="1" baseline="0" dirty="0" smtClean="0">
                          <a:latin typeface="+mn-lt"/>
                        </a:rPr>
                        <a:t> Exam due before end of 7</a:t>
                      </a:r>
                      <a:r>
                        <a:rPr lang="en-US" sz="900" b="1" baseline="30000" dirty="0" smtClean="0">
                          <a:latin typeface="+mn-lt"/>
                        </a:rPr>
                        <a:t>th</a:t>
                      </a:r>
                      <a:r>
                        <a:rPr lang="en-US" sz="900" b="1" baseline="0" dirty="0" smtClean="0">
                          <a:latin typeface="+mn-lt"/>
                        </a:rPr>
                        <a:t> semester. Approved </a:t>
                      </a:r>
                      <a:r>
                        <a:rPr lang="en-US" sz="900" b="1" baseline="0" dirty="0" err="1" smtClean="0">
                          <a:latin typeface="+mn-lt"/>
                        </a:rPr>
                        <a:t>AoC</a:t>
                      </a:r>
                      <a:r>
                        <a:rPr lang="en-US" sz="900" b="1" baseline="0" dirty="0" smtClean="0">
                          <a:latin typeface="+mn-lt"/>
                        </a:rPr>
                        <a:t> form </a:t>
                      </a:r>
                      <a:r>
                        <a:rPr lang="en-US" sz="900" baseline="0" dirty="0" smtClean="0">
                          <a:latin typeface="+mn-lt"/>
                        </a:rPr>
                        <a:t>must be done 6 months before </a:t>
                      </a:r>
                      <a:r>
                        <a:rPr lang="en-US" sz="9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900" baseline="0" dirty="0" smtClean="0">
                          <a:latin typeface="+mn-lt"/>
                        </a:rPr>
                        <a:t> written exam.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u="sng" baseline="0" dirty="0" smtClean="0">
                          <a:latin typeface="+mn-lt"/>
                        </a:rPr>
                        <a:t>36 substantive units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+mn-lt"/>
                        </a:rPr>
                        <a:t>(590,790,594,794 are not substantive units)</a:t>
                      </a:r>
                    </a:p>
                    <a:p>
                      <a:endParaRPr lang="en-US" sz="9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latin typeface="+mn-lt"/>
                        </a:rPr>
                        <a:t>24 Units within PSYC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u="sng" baseline="0" dirty="0" smtClean="0">
                          <a:latin typeface="+mn-lt"/>
                        </a:rPr>
                        <a:t>8 Courses: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baseline="0" dirty="0" smtClean="0">
                          <a:latin typeface="+mn-lt"/>
                        </a:rPr>
                        <a:t>    Category A: 8 units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u="sng" baseline="0" dirty="0" smtClean="0">
                          <a:latin typeface="+mn-lt"/>
                        </a:rPr>
                        <a:t>16 unit Courses: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baseline="0" dirty="0" smtClean="0">
                          <a:latin typeface="+mn-lt"/>
                        </a:rPr>
                        <a:t>    Category B: 4 units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baseline="0" dirty="0" smtClean="0">
                          <a:latin typeface="+mn-lt"/>
                        </a:rPr>
                        <a:t>    Category C: 4 units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latin typeface="+mn-lt"/>
                        </a:rPr>
                        <a:t>12 Units anywhere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latin typeface="+mn-lt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1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+mn-lt"/>
                        </a:rPr>
                        <a:t>Qualifying</a:t>
                      </a:r>
                      <a:r>
                        <a:rPr lang="en-US" sz="900" b="1" baseline="0" dirty="0" smtClean="0">
                          <a:latin typeface="+mn-lt"/>
                        </a:rPr>
                        <a:t> Exam due before end of 7</a:t>
                      </a:r>
                      <a:r>
                        <a:rPr lang="en-US" sz="900" b="1" baseline="30000" dirty="0" smtClean="0">
                          <a:latin typeface="+mn-lt"/>
                        </a:rPr>
                        <a:t>th</a:t>
                      </a:r>
                      <a:r>
                        <a:rPr lang="en-US" sz="900" b="1" baseline="0" dirty="0" smtClean="0">
                          <a:latin typeface="+mn-lt"/>
                        </a:rPr>
                        <a:t> semester- begin to plan ahead </a:t>
                      </a:r>
                      <a:r>
                        <a:rPr lang="en-US" sz="900" dirty="0" smtClean="0">
                          <a:latin typeface="+mn-lt"/>
                        </a:rPr>
                        <a:t>:</a:t>
                      </a:r>
                      <a:r>
                        <a:rPr lang="en-US" sz="900" baseline="0" dirty="0" smtClean="0">
                          <a:latin typeface="+mn-lt"/>
                        </a:rPr>
                        <a:t> 1 year before taking </a:t>
                      </a:r>
                      <a:r>
                        <a:rPr lang="en-US" sz="9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900" baseline="0" dirty="0" smtClean="0">
                          <a:latin typeface="+mn-lt"/>
                        </a:rPr>
                        <a:t> exam turn in Guidance Committee.  </a:t>
                      </a:r>
                      <a:r>
                        <a:rPr lang="en-US" sz="900" b="1" baseline="0" dirty="0" smtClean="0">
                          <a:latin typeface="+mn-lt"/>
                        </a:rPr>
                        <a:t>Approved </a:t>
                      </a:r>
                      <a:r>
                        <a:rPr lang="en-US" sz="900" b="1" baseline="0" dirty="0" err="1" smtClean="0">
                          <a:latin typeface="+mn-lt"/>
                        </a:rPr>
                        <a:t>AoC</a:t>
                      </a:r>
                      <a:r>
                        <a:rPr lang="en-US" sz="900" b="1" baseline="0" dirty="0" smtClean="0">
                          <a:latin typeface="+mn-lt"/>
                        </a:rPr>
                        <a:t> form </a:t>
                      </a:r>
                      <a:r>
                        <a:rPr lang="en-US" sz="900" baseline="0" dirty="0" smtClean="0">
                          <a:latin typeface="+mn-lt"/>
                        </a:rPr>
                        <a:t>must be done 6 months before </a:t>
                      </a:r>
                      <a:r>
                        <a:rPr lang="en-US" sz="9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900" baseline="0" dirty="0" smtClean="0">
                          <a:latin typeface="+mn-lt"/>
                        </a:rPr>
                        <a:t> written exam.  (5</a:t>
                      </a:r>
                      <a:r>
                        <a:rPr lang="en-US" sz="900" baseline="30000" dirty="0" smtClean="0">
                          <a:latin typeface="+mn-lt"/>
                        </a:rPr>
                        <a:t>th</a:t>
                      </a:r>
                      <a:r>
                        <a:rPr lang="en-US" sz="900" baseline="0" dirty="0" smtClean="0">
                          <a:latin typeface="+mn-lt"/>
                        </a:rPr>
                        <a:t> semester 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+mn-lt"/>
                        </a:rPr>
                        <a:t>Consists of a separate written and oral section that are completed sequentially.  After Written is passed, oral must be scheduled within 60 days.  Change of Committee form needed to change members.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+mn-lt"/>
                        </a:rPr>
                        <a:t>After </a:t>
                      </a:r>
                      <a:r>
                        <a:rPr lang="en-US" sz="9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900" baseline="0" dirty="0" smtClean="0">
                          <a:latin typeface="+mn-lt"/>
                        </a:rPr>
                        <a:t> is passed, must appoint a dissertation committee (2 psychology member in student’s area, 1 from another area, 1 outside of </a:t>
                      </a:r>
                      <a:r>
                        <a:rPr lang="en-US" sz="900" baseline="0" dirty="0" err="1" smtClean="0">
                          <a:latin typeface="+mn-lt"/>
                        </a:rPr>
                        <a:t>dept</a:t>
                      </a:r>
                      <a:r>
                        <a:rPr lang="en-US" sz="900" baseline="0" dirty="0" smtClean="0">
                          <a:latin typeface="+mn-lt"/>
                        </a:rPr>
                        <a:t>, 3 need to be tenured-track faculty with a primary appointment in psychology)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+mn-lt"/>
                        </a:rPr>
                        <a:t>Meet with Graduate Advisor for Degree check and STARS Report</a:t>
                      </a:r>
                      <a:endParaRPr lang="en-US" sz="90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1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1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latin typeface="+mn-lt"/>
                        </a:rPr>
                        <a:t>Dissertation Defense: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baseline="0" dirty="0" smtClean="0">
                          <a:latin typeface="+mn-lt"/>
                        </a:rPr>
                        <a:t>Inform Graduate Student Advisor, Setup Dissertation profile on the Graduate School Thesis Center Site.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</a:rPr>
                        <a:t>60 Units </a:t>
                      </a:r>
                      <a:r>
                        <a:rPr lang="en-US" sz="900" b="1" dirty="0" smtClean="0">
                          <a:latin typeface="+mn-lt"/>
                        </a:rPr>
                        <a:t>min </a:t>
                      </a:r>
                      <a:r>
                        <a:rPr lang="en-US" sz="900" b="1" dirty="0">
                          <a:latin typeface="+mn-lt"/>
                        </a:rPr>
                        <a:t>for Ph.D</a:t>
                      </a:r>
                      <a:r>
                        <a:rPr lang="en-US" sz="900" b="1" dirty="0" smtClean="0">
                          <a:latin typeface="+mn-lt"/>
                        </a:rPr>
                        <a:t>.</a:t>
                      </a:r>
                    </a:p>
                    <a:p>
                      <a:endParaRPr lang="en-US" sz="900" b="1" dirty="0" smtClean="0">
                        <a:latin typeface="+mn-lt"/>
                      </a:endParaRPr>
                    </a:p>
                    <a:p>
                      <a:r>
                        <a:rPr lang="en-US" sz="900" b="0" dirty="0" smtClean="0">
                          <a:latin typeface="+mn-lt"/>
                        </a:rPr>
                        <a:t>If</a:t>
                      </a:r>
                      <a:r>
                        <a:rPr lang="en-US" sz="900" b="0" baseline="0" dirty="0" smtClean="0">
                          <a:latin typeface="+mn-lt"/>
                        </a:rPr>
                        <a:t> have 60 units, enroll in GRSC800 up to 3 semesters. </a:t>
                      </a:r>
                      <a:endParaRPr lang="en-US" sz="900" b="0" dirty="0" smtClean="0">
                        <a:latin typeface="+mn-lt"/>
                      </a:endParaRPr>
                    </a:p>
                    <a:p>
                      <a:endParaRPr lang="en-US" sz="900" dirty="0" smtClean="0">
                        <a:latin typeface="+mn-lt"/>
                      </a:endParaRPr>
                    </a:p>
                    <a:p>
                      <a:r>
                        <a:rPr lang="en-US" sz="900" b="1" dirty="0" smtClean="0">
                          <a:latin typeface="+mn-lt"/>
                        </a:rPr>
                        <a:t>Admission to Candidacy: </a:t>
                      </a:r>
                      <a:r>
                        <a:rPr lang="en-US" sz="900" dirty="0" smtClean="0">
                          <a:latin typeface="+mn-lt"/>
                        </a:rPr>
                        <a:t>(a)passed </a:t>
                      </a:r>
                      <a:r>
                        <a:rPr lang="en-US" sz="900" dirty="0" err="1" smtClean="0">
                          <a:latin typeface="+mn-lt"/>
                        </a:rPr>
                        <a:t>dept</a:t>
                      </a:r>
                      <a:r>
                        <a:rPr lang="en-US" sz="900" dirty="0" smtClean="0">
                          <a:latin typeface="+mn-lt"/>
                        </a:rPr>
                        <a:t> course &amp; screening </a:t>
                      </a:r>
                    </a:p>
                    <a:p>
                      <a:r>
                        <a:rPr lang="en-US" sz="900" dirty="0" smtClean="0">
                          <a:latin typeface="+mn-lt"/>
                        </a:rPr>
                        <a:t>(b)</a:t>
                      </a:r>
                      <a:r>
                        <a:rPr lang="en-US" sz="900" baseline="0" dirty="0" smtClean="0">
                          <a:latin typeface="+mn-lt"/>
                        </a:rPr>
                        <a:t> 24 unit at the university </a:t>
                      </a:r>
                    </a:p>
                    <a:p>
                      <a:r>
                        <a:rPr lang="en-US" sz="900" baseline="0" dirty="0" smtClean="0">
                          <a:latin typeface="+mn-lt"/>
                        </a:rPr>
                        <a:t>(c) passed </a:t>
                      </a:r>
                      <a:r>
                        <a:rPr lang="en-US" sz="900" baseline="0" dirty="0" err="1" smtClean="0">
                          <a:latin typeface="+mn-lt"/>
                        </a:rPr>
                        <a:t>quals</a:t>
                      </a:r>
                      <a:r>
                        <a:rPr lang="en-US" sz="900" baseline="0" dirty="0" smtClean="0">
                          <a:latin typeface="+mn-lt"/>
                        </a:rPr>
                        <a:t> exam</a:t>
                      </a:r>
                    </a:p>
                    <a:p>
                      <a:endParaRPr lang="en-US" sz="900" baseline="0" dirty="0" smtClean="0">
                        <a:latin typeface="+mn-lt"/>
                      </a:endParaRPr>
                    </a:p>
                    <a:p>
                      <a:r>
                        <a:rPr lang="en-US" sz="900" b="1" baseline="0" dirty="0" smtClean="0">
                          <a:latin typeface="+mn-lt"/>
                        </a:rPr>
                        <a:t>Thesis/Dissertation Submission Deadlines: </a:t>
                      </a:r>
                    </a:p>
                    <a:p>
                      <a:r>
                        <a:rPr lang="en-US" sz="900" baseline="0" dirty="0" smtClean="0">
                          <a:latin typeface="+mn-lt"/>
                        </a:rPr>
                        <a:t>Summer: June</a:t>
                      </a:r>
                    </a:p>
                    <a:p>
                      <a:r>
                        <a:rPr lang="en-US" sz="900" baseline="0" dirty="0" smtClean="0">
                          <a:latin typeface="+mn-lt"/>
                        </a:rPr>
                        <a:t>Fall: October</a:t>
                      </a:r>
                    </a:p>
                    <a:p>
                      <a:r>
                        <a:rPr lang="en-US" sz="900" baseline="0" dirty="0" smtClean="0">
                          <a:latin typeface="+mn-lt"/>
                        </a:rPr>
                        <a:t>Spring: March</a:t>
                      </a:r>
                      <a:endParaRPr lang="en-US" sz="9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41135"/>
                  </a:ext>
                </a:extLst>
              </a:tr>
              <a:tr h="544059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</a:rPr>
                        <a:t>Passing </a:t>
                      </a:r>
                      <a:r>
                        <a:rPr lang="en-US" sz="900" b="1" dirty="0" smtClean="0">
                          <a:latin typeface="+mn-lt"/>
                        </a:rPr>
                        <a:t>of Benchmark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Min: 16 units (four courses), three must be substantive courses</a:t>
                      </a:r>
                    </a:p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3 committee members approve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51010"/>
                  </a:ext>
                </a:extLst>
              </a:tr>
              <a:tr h="69518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Policies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</a:rPr>
                        <a:t>Failing Benchmark: </a:t>
                      </a:r>
                    </a:p>
                    <a:p>
                      <a:r>
                        <a:rPr lang="en-US" sz="900" dirty="0" smtClean="0">
                          <a:latin typeface="+mn-lt"/>
                        </a:rPr>
                        <a:t>Lower </a:t>
                      </a:r>
                      <a:r>
                        <a:rPr lang="en-US" sz="900" dirty="0">
                          <a:latin typeface="+mn-lt"/>
                        </a:rPr>
                        <a:t>than 3.0 GPA</a:t>
                      </a:r>
                    </a:p>
                    <a:p>
                      <a:r>
                        <a:rPr lang="en-US" sz="900" dirty="0">
                          <a:latin typeface="+mn-lt"/>
                        </a:rPr>
                        <a:t>More than one “C” </a:t>
                      </a:r>
                      <a:r>
                        <a:rPr lang="en-US" sz="900" dirty="0" smtClean="0">
                          <a:latin typeface="+mn-lt"/>
                        </a:rPr>
                        <a:t>grade</a:t>
                      </a:r>
                    </a:p>
                    <a:p>
                      <a:r>
                        <a:rPr lang="en-US" sz="900" dirty="0" smtClean="0">
                          <a:latin typeface="+mn-lt"/>
                        </a:rPr>
                        <a:t>No more than one INC</a:t>
                      </a:r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</a:rPr>
                        <a:t>LOA:</a:t>
                      </a:r>
                      <a:r>
                        <a:rPr lang="en-US" sz="900" baseline="0" dirty="0" smtClean="0">
                          <a:latin typeface="+mn-lt"/>
                        </a:rPr>
                        <a:t> Requires petition before add/drop deadline of request semester.  Must use Petition form and contact area head. If you do not return= no longer pursuing degree.  </a:t>
                      </a:r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</a:rPr>
                        <a:t>Extension of 8 years + requires petition, max 10 years (in rare</a:t>
                      </a:r>
                      <a:r>
                        <a:rPr lang="en-US" sz="900" baseline="0" dirty="0" smtClean="0">
                          <a:latin typeface="+mn-lt"/>
                        </a:rPr>
                        <a:t> cases only)</a:t>
                      </a:r>
                      <a:endParaRPr lang="en-US" sz="9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059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498F7D-59EA-4791-82F9-339F18D081D7}"/>
              </a:ext>
            </a:extLst>
          </p:cNvPr>
          <p:cNvSpPr txBox="1"/>
          <p:nvPr/>
        </p:nvSpPr>
        <p:spPr>
          <a:xfrm>
            <a:off x="1212916" y="276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MAJOR PROJECT REQUIREMENTS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6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714" y="5565946"/>
            <a:ext cx="954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Graduation Deadlines and Degree Dates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All PhD Courses, Units, Internships, and Requirements must be completed by these dates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Fall 2018:  December 13, 2018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Spring 2019:  May 20, 2019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Summer 2019: August 15, 2019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Fall 2020:  12/18/2019 (SIS.D.TERM)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460"/>
            <a:ext cx="14878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1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732" b="-600"/>
          <a:stretch/>
        </p:blipFill>
        <p:spPr>
          <a:xfrm>
            <a:off x="3158302" y="1527987"/>
            <a:ext cx="2843105" cy="4977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73" y="-39615"/>
            <a:ext cx="9442724" cy="1583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8004" b="15570"/>
          <a:stretch/>
        </p:blipFill>
        <p:spPr>
          <a:xfrm>
            <a:off x="6139356" y="1506964"/>
            <a:ext cx="2724791" cy="5030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9283" b="106"/>
          <a:stretch/>
        </p:blipFill>
        <p:spPr>
          <a:xfrm>
            <a:off x="9134789" y="1606690"/>
            <a:ext cx="2705100" cy="4962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-769" b="19545"/>
          <a:stretch/>
        </p:blipFill>
        <p:spPr>
          <a:xfrm>
            <a:off x="252246" y="1527988"/>
            <a:ext cx="2911368" cy="49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2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4" y="0"/>
            <a:ext cx="6166616" cy="71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7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23825"/>
            <a:ext cx="81724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2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3144</Words>
  <Application>Microsoft Office PowerPoint</Application>
  <PresentationFormat>Widescreen</PresentationFormat>
  <Paragraphs>366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COURSES THAT FULFILL DEPARTMENT-WIDE CORE REQUIREMENTS</vt:lpstr>
      <vt:lpstr>PowerPoint Presentation</vt:lpstr>
      <vt:lpstr>Important Dates &amp; Deadlines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Transfer Credits</vt:lpstr>
      <vt:lpstr>400 level versus 500</vt:lpstr>
      <vt:lpstr>PowerPoint Presentation</vt:lpstr>
      <vt:lpstr>LOA  </vt:lpstr>
      <vt:lpstr>Time Extensions</vt:lpstr>
      <vt:lpstr>Re-Admits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Vo</dc:creator>
  <cp:lastModifiedBy>Jennifer Vo</cp:lastModifiedBy>
  <cp:revision>109</cp:revision>
  <cp:lastPrinted>2018-10-24T22:07:24Z</cp:lastPrinted>
  <dcterms:created xsi:type="dcterms:W3CDTF">2018-05-30T21:56:46Z</dcterms:created>
  <dcterms:modified xsi:type="dcterms:W3CDTF">2020-02-07T22:14:04Z</dcterms:modified>
</cp:coreProperties>
</file>