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69" r:id="rId3"/>
    <p:sldId id="262" r:id="rId4"/>
    <p:sldId id="264" r:id="rId5"/>
    <p:sldId id="270" r:id="rId6"/>
    <p:sldId id="274" r:id="rId7"/>
    <p:sldId id="272" r:id="rId8"/>
    <p:sldId id="279" r:id="rId9"/>
    <p:sldId id="275" r:id="rId10"/>
    <p:sldId id="277" r:id="rId11"/>
    <p:sldId id="278" r:id="rId12"/>
    <p:sldId id="276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000000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558"/>
  </p:normalViewPr>
  <p:slideViewPr>
    <p:cSldViewPr snapToGrid="0" snapToObjects="1">
      <p:cViewPr varScale="1">
        <p:scale>
          <a:sx n="103" d="100"/>
          <a:sy n="103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3EBE8-E755-9449-A288-0B0EC4552ACE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2ECD-017D-8E42-AEF1-8F7AD465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52ECD-017D-8E42-AEF1-8F7AD465B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52ECD-017D-8E42-AEF1-8F7AD465B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2ECD-017D-8E42-AEF1-8F7AD465B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2ECD-017D-8E42-AEF1-8F7AD465B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2ECD-017D-8E42-AEF1-8F7AD465B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 </a:t>
            </a:r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2ECD-017D-8E42-AEF1-8F7AD465B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2955-6F6F-AC40-88E4-1720EB629F7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3C43-188C-4846-9348-BF9C1673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86.png"/><Relationship Id="rId12" Type="http://schemas.openxmlformats.org/officeDocument/2006/relationships/image" Target="../media/image25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10.png"/><Relationship Id="rId5" Type="http://schemas.openxmlformats.org/officeDocument/2006/relationships/image" Target="../media/image84.png"/><Relationship Id="rId15" Type="http://schemas.openxmlformats.org/officeDocument/2006/relationships/image" Target="../media/image5.png"/><Relationship Id="rId10" Type="http://schemas.openxmlformats.org/officeDocument/2006/relationships/image" Target="../media/image89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8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5301-C7FD-6E4A-B86A-5BCFB3E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9" y="2347545"/>
            <a:ext cx="11417643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080808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SEIR Model Simulation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E1666-40EB-2D4F-BFC9-D4CCA13E08F9}"/>
              </a:ext>
            </a:extLst>
          </p:cNvPr>
          <p:cNvSpPr txBox="1"/>
          <p:nvPr/>
        </p:nvSpPr>
        <p:spPr>
          <a:xfrm>
            <a:off x="4291914" y="4065373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Jennefer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Maldonado</a:t>
            </a:r>
          </a:p>
        </p:txBody>
      </p:sp>
    </p:spTree>
    <p:extLst>
      <p:ext uri="{BB962C8B-B14F-4D97-AF65-F5344CB8AC3E}">
        <p14:creationId xmlns:p14="http://schemas.microsoft.com/office/powerpoint/2010/main" val="33544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1005EF7-8A1E-224E-A174-684A04CF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14" y="0"/>
            <a:ext cx="7356686" cy="347679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AC25074-6E0A-6847-8D1B-76B56F312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88"/>
          <a:stretch/>
        </p:blipFill>
        <p:spPr>
          <a:xfrm>
            <a:off x="5912080" y="5740"/>
            <a:ext cx="6036117" cy="347105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525FB46-491D-F047-9605-980DBE12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14" y="3476791"/>
            <a:ext cx="7448460" cy="338120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75E7D67-CB1F-A44A-B32F-58066432FE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407"/>
          <a:stretch/>
        </p:blipFill>
        <p:spPr>
          <a:xfrm>
            <a:off x="5912080" y="3476790"/>
            <a:ext cx="6036116" cy="34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F9FD20F-D5AA-404E-9B2E-9F019F4A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04383" cy="344719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DC8FDDE-07D7-9844-9715-731843C4C7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33"/>
          <a:stretch/>
        </p:blipFill>
        <p:spPr>
          <a:xfrm>
            <a:off x="6121124" y="0"/>
            <a:ext cx="5817704" cy="345018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E308115-F0FC-3441-AE57-72764EFE9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06835"/>
            <a:ext cx="7222435" cy="345116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8E57479-0CE9-214D-A3A8-496E02B56B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815"/>
          <a:stretch/>
        </p:blipFill>
        <p:spPr>
          <a:xfrm>
            <a:off x="5870713" y="3415722"/>
            <a:ext cx="6140004" cy="34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7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BBE3636-482E-974C-9D08-8EE74508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586330" cy="345857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691141C-1EDF-954D-9292-1CA502EF3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02" y="0"/>
            <a:ext cx="6429598" cy="338658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76386A2-97CF-7743-9F70-CA2D9E989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71418"/>
            <a:ext cx="6419781" cy="338658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0DCE458-82FA-4F41-8CE0-6F497BE09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042"/>
          <a:stretch/>
        </p:blipFill>
        <p:spPr>
          <a:xfrm>
            <a:off x="5643148" y="3429671"/>
            <a:ext cx="6058522" cy="3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230CEBC7-A031-E044-9857-BF6655A4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67" y="237055"/>
            <a:ext cx="8122466" cy="57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FBCA0-A379-F64A-BE95-56E6577C69B2}"/>
              </a:ext>
            </a:extLst>
          </p:cNvPr>
          <p:cNvSpPr txBox="1"/>
          <p:nvPr/>
        </p:nvSpPr>
        <p:spPr>
          <a:xfrm>
            <a:off x="1441620" y="6208552"/>
            <a:ext cx="9568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globalhealth.harvard.edu</a:t>
            </a:r>
            <a:r>
              <a:rPr lang="en-US" dirty="0"/>
              <a:t>/evidence-roundup-why-positive-test-rates-need-to-fall-below-3/</a:t>
            </a:r>
          </a:p>
        </p:txBody>
      </p:sp>
    </p:spTree>
    <p:extLst>
      <p:ext uri="{BB962C8B-B14F-4D97-AF65-F5344CB8AC3E}">
        <p14:creationId xmlns:p14="http://schemas.microsoft.com/office/powerpoint/2010/main" val="7764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3AE827-3EA1-324A-907F-3B88C98E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D0EC99-D917-9249-970E-2EC896488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the recovery rate has a slight decrease, the total infected population is at its peak</a:t>
            </a:r>
          </a:p>
          <a:p>
            <a:r>
              <a:rPr lang="en-US" dirty="0"/>
              <a:t>Hospital population stays steady</a:t>
            </a:r>
          </a:p>
          <a:p>
            <a:r>
              <a:rPr lang="en-US" dirty="0"/>
              <a:t>Are individuals being admitted as fast as released?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5803-7C46-E947-B4B6-D7AD06A3D4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rate of positive and negative tests increases when the infected population is at its peak</a:t>
            </a:r>
          </a:p>
          <a:p>
            <a:r>
              <a:rPr lang="en-US" dirty="0"/>
              <a:t>Do we need more people to be tested?</a:t>
            </a:r>
          </a:p>
          <a:p>
            <a:r>
              <a:rPr lang="en-US" dirty="0"/>
              <a:t>Recovery hits a steady state</a:t>
            </a:r>
          </a:p>
          <a:p>
            <a:r>
              <a:rPr lang="en-US" dirty="0"/>
              <a:t>Should this increase or decrease at all?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230D0BA-9D1C-7B4A-88A4-0AE6D929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00" cy="16891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26929E-7991-F741-B60A-02229B17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94800" y="5270500"/>
            <a:ext cx="2997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5301-C7FD-6E4A-B86A-5BCFB3E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9" y="2347545"/>
            <a:ext cx="11417643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080808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20D91770-75D4-1340-A0C6-5DBF8D45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9966" y="5300225"/>
            <a:ext cx="2997200" cy="1587500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C3334C5-F646-AB47-BF37-41319C29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335664" y="5168900"/>
            <a:ext cx="1854200" cy="16891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57052CA-3694-FA42-8292-FE0C28209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04" y="-9240"/>
            <a:ext cx="1854200" cy="16891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7F965E2-A649-A444-AEB5-58A16ED4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756" y="-5698"/>
            <a:ext cx="2997200" cy="158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2814" y="1274933"/>
            <a:ext cx="7540628" cy="405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2814" y="5339455"/>
            <a:ext cx="8656196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1502" y="312464"/>
            <a:ext cx="1219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Infection Diagram for Community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flipH="1">
                <a:off x="8237494" y="5969532"/>
                <a:ext cx="2886459" cy="51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Infection period: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37494" y="5969532"/>
                <a:ext cx="2886459" cy="516167"/>
              </a:xfrm>
              <a:prstGeom prst="rect">
                <a:avLst/>
              </a:prstGeom>
              <a:blipFill rotWithShape="0">
                <a:blip r:embed="rId5"/>
                <a:stretch>
                  <a:fillRect l="-1688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flipH="1">
            <a:off x="1647283" y="5379893"/>
            <a:ext cx="4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9889511" y="5548909"/>
            <a:ext cx="716283" cy="37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313442" y="5406808"/>
            <a:ext cx="0" cy="56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flipH="1">
                <a:off x="2428005" y="5985144"/>
                <a:ext cx="3337564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taken to get tested: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28005" y="5985144"/>
                <a:ext cx="3337564" cy="484941"/>
              </a:xfrm>
              <a:prstGeom prst="rect">
                <a:avLst/>
              </a:prstGeom>
              <a:blipFill rotWithShape="0">
                <a:blip r:embed="rId6"/>
                <a:stretch>
                  <a:fillRect l="-146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979442" y="5406808"/>
            <a:ext cx="0" cy="56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79442" y="1274933"/>
            <a:ext cx="0" cy="40645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72814" y="4438757"/>
            <a:ext cx="75406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79442" y="1274933"/>
            <a:ext cx="5334000" cy="3163824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93993" y="1274933"/>
            <a:ext cx="2185448" cy="40531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72718" y="4438756"/>
            <a:ext cx="5340723" cy="90069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04668" y="1317467"/>
            <a:ext cx="16803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Infected,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not tested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96787" y="1297007"/>
            <a:ext cx="145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Infected, tested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972718" y="3340855"/>
            <a:ext cx="53407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186375" y="1823133"/>
                <a:ext cx="15113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(fraction of population tested)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6375" y="1823133"/>
                <a:ext cx="1511326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36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flipH="1">
                <a:off x="128072" y="4704439"/>
                <a:ext cx="1080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1−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8072" y="4704439"/>
                <a:ext cx="108026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flipH="1">
                <a:off x="9724864" y="1615754"/>
                <a:ext cx="20592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(true positive; either symptomatic or asymptomatic)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24864" y="1615754"/>
                <a:ext cx="2059271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2367" t="-3289" r="-207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flipH="1">
                <a:off x="9591165" y="3630368"/>
                <a:ext cx="2506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(false negative; asymptomatic)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91165" y="3630368"/>
                <a:ext cx="2506486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94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>
            <a:spLocks/>
          </p:cNvSpPr>
          <p:nvPr/>
        </p:nvSpPr>
        <p:spPr>
          <a:xfrm>
            <a:off x="2779053" y="2774550"/>
            <a:ext cx="9144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FF0000"/>
                </a:solidFill>
              </a:rPr>
              <a:t>I</a:t>
            </a:r>
            <a:r>
              <a:rPr lang="en-US" sz="4800" i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5781671" y="3512206"/>
            <a:ext cx="91440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00FF"/>
                </a:solidFill>
              </a:rPr>
              <a:t>I-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5781671" y="2025778"/>
            <a:ext cx="91440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00FF"/>
                </a:solidFill>
              </a:rPr>
              <a:t>I+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9948302" y="2775709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R</a:t>
            </a:r>
          </a:p>
        </p:txBody>
      </p:sp>
      <p:cxnSp>
        <p:nvCxnSpPr>
          <p:cNvPr id="45" name="Straight Arrow Connector 44"/>
          <p:cNvCxnSpPr>
            <a:stCxn id="41" idx="3"/>
            <a:endCxn id="43" idx="1"/>
          </p:cNvCxnSpPr>
          <p:nvPr/>
        </p:nvCxnSpPr>
        <p:spPr>
          <a:xfrm flipV="1">
            <a:off x="3693453" y="2441277"/>
            <a:ext cx="2088218" cy="748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>
            <a:off x="3693453" y="3190049"/>
            <a:ext cx="2088218" cy="7376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3"/>
            <a:endCxn id="44" idx="1"/>
          </p:cNvCxnSpPr>
          <p:nvPr/>
        </p:nvCxnSpPr>
        <p:spPr>
          <a:xfrm>
            <a:off x="3693453" y="3190049"/>
            <a:ext cx="6254849" cy="11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3"/>
            <a:endCxn id="44" idx="1"/>
          </p:cNvCxnSpPr>
          <p:nvPr/>
        </p:nvCxnSpPr>
        <p:spPr>
          <a:xfrm flipV="1">
            <a:off x="6696071" y="3191208"/>
            <a:ext cx="3252231" cy="7364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6696071" y="2441277"/>
            <a:ext cx="3252231" cy="7499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12884" y="2809475"/>
                <a:ext cx="5016606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84" y="2809475"/>
                <a:ext cx="5016606" cy="49526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32989" y="2284798"/>
                <a:ext cx="1394677" cy="51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𝑓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600" i="1">
                          <a:latin typeface="Cambria Math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89" y="2284798"/>
                <a:ext cx="1394677" cy="513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92748" y="3529197"/>
                <a:ext cx="1916533" cy="7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</a:rPr>
                        <m:t>𝑓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𝛾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48" y="3529197"/>
                <a:ext cx="1916533" cy="760208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515299" y="2083128"/>
                <a:ext cx="718787" cy="552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𝛼𝛾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299" y="2083128"/>
                <a:ext cx="718787" cy="552524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/>
          <p:cNvSpPr/>
          <p:nvPr/>
        </p:nvSpPr>
        <p:spPr>
          <a:xfrm rot="13500000">
            <a:off x="1138739" y="607561"/>
            <a:ext cx="4398627" cy="4478639"/>
          </a:xfrm>
          <a:prstGeom prst="arc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rot="13500000">
            <a:off x="1602331" y="4282183"/>
            <a:ext cx="1170524" cy="1191816"/>
          </a:xfrm>
          <a:prstGeom prst="arc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94967" y="2774550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S</a:t>
            </a:r>
          </a:p>
        </p:txBody>
      </p:sp>
      <p:cxnSp>
        <p:nvCxnSpPr>
          <p:cNvPr id="72" name="Straight Arrow Connector 71"/>
          <p:cNvCxnSpPr>
            <a:stCxn id="71" idx="3"/>
            <a:endCxn id="41" idx="1"/>
          </p:cNvCxnSpPr>
          <p:nvPr/>
        </p:nvCxnSpPr>
        <p:spPr>
          <a:xfrm>
            <a:off x="1009367" y="3190049"/>
            <a:ext cx="17696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232236" y="3194087"/>
                <a:ext cx="11235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𝛽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36" y="3194087"/>
                <a:ext cx="1123513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c 75"/>
          <p:cNvSpPr/>
          <p:nvPr/>
        </p:nvSpPr>
        <p:spPr>
          <a:xfrm rot="2700000">
            <a:off x="6884948" y="886156"/>
            <a:ext cx="2859969" cy="2924015"/>
          </a:xfrm>
          <a:prstGeom prst="arc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 rot="2700000">
            <a:off x="8017539" y="3129472"/>
            <a:ext cx="1517559" cy="1545164"/>
          </a:xfrm>
          <a:prstGeom prst="arc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1" idx="2"/>
          </p:cNvCxnSpPr>
          <p:nvPr/>
        </p:nvCxnSpPr>
        <p:spPr>
          <a:xfrm>
            <a:off x="552167" y="360554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294915" y="3571136"/>
                <a:ext cx="4522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15" y="3571136"/>
                <a:ext cx="452239" cy="338554"/>
              </a:xfrm>
              <a:prstGeom prst="rect">
                <a:avLst/>
              </a:prstGeom>
              <a:blipFill>
                <a:blip r:embed="rId1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0825634" y="3095904"/>
                <a:ext cx="4522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634" y="3095904"/>
                <a:ext cx="452239" cy="338554"/>
              </a:xfrm>
              <a:prstGeom prst="rect">
                <a:avLst/>
              </a:prstGeom>
              <a:blipFill>
                <a:blip r:embed="rId1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6659" y="3554835"/>
                <a:ext cx="4522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59" y="3554835"/>
                <a:ext cx="45223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07887" y="4228611"/>
                <a:ext cx="4522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87" y="4228611"/>
                <a:ext cx="452239" cy="338554"/>
              </a:xfrm>
              <a:prstGeom prst="rect">
                <a:avLst/>
              </a:prstGeom>
              <a:blipFill>
                <a:blip r:embed="rId19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184426" y="1647048"/>
                <a:ext cx="40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426" y="1647048"/>
                <a:ext cx="40991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44" idx="3"/>
          </p:cNvCxnSpPr>
          <p:nvPr/>
        </p:nvCxnSpPr>
        <p:spPr>
          <a:xfrm flipV="1">
            <a:off x="10862702" y="3136048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2" idx="2"/>
          </p:cNvCxnSpPr>
          <p:nvPr/>
        </p:nvCxnSpPr>
        <p:spPr>
          <a:xfrm>
            <a:off x="6238871" y="434320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238871" y="1568578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1" idx="2"/>
          </p:cNvCxnSpPr>
          <p:nvPr/>
        </p:nvCxnSpPr>
        <p:spPr>
          <a:xfrm>
            <a:off x="3236253" y="360554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523924" y="3621506"/>
                <a:ext cx="718787" cy="552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𝛼𝛾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24" y="3621506"/>
                <a:ext cx="718787" cy="552524"/>
              </a:xfrm>
              <a:prstGeom prst="rect">
                <a:avLst/>
              </a:prstGeom>
              <a:blipFill>
                <a:blip r:embed="rId21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DC808DE-26DA-7F42-AEF7-B7F6308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9966" y="5300225"/>
            <a:ext cx="2997200" cy="158750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12C77B4B-F75C-E543-9177-E776DFA6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335664" y="5168900"/>
            <a:ext cx="1854200" cy="1689100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8424D69-2803-7E4A-8AC2-705CEC66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04" y="-9240"/>
            <a:ext cx="1854200" cy="168910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BCAD2CF-A2A9-DB42-AC8F-B42C9BDA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56" y="-5698"/>
            <a:ext cx="2997200" cy="15875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2523105" y="1760204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S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434529" y="1760203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I-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345796" y="1760202"/>
            <a:ext cx="916155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I+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8282356" y="1764507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437505" y="2175702"/>
            <a:ext cx="99702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9343" y="2142102"/>
                <a:ext cx="127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343" y="2142102"/>
                <a:ext cx="1273747" cy="523220"/>
              </a:xfrm>
              <a:prstGeom prst="rect">
                <a:avLst/>
              </a:prstGeom>
              <a:blipFill>
                <a:blip r:embed="rId4"/>
                <a:stretch>
                  <a:fillRect l="-99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flipH="1">
            <a:off x="1711452" y="371630"/>
            <a:ext cx="876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Infection diagram in hospital</a:t>
            </a:r>
          </a:p>
        </p:txBody>
      </p:sp>
      <p:cxnSp>
        <p:nvCxnSpPr>
          <p:cNvPr id="11" name="Straight Arrow Connector 10"/>
          <p:cNvCxnSpPr>
            <a:cxnSpLocks/>
            <a:stCxn id="6" idx="3"/>
            <a:endCxn id="7" idx="1"/>
          </p:cNvCxnSpPr>
          <p:nvPr/>
        </p:nvCxnSpPr>
        <p:spPr>
          <a:xfrm>
            <a:off x="7261951" y="2175701"/>
            <a:ext cx="1020405" cy="43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3"/>
            <a:endCxn id="6" idx="1"/>
          </p:cNvCxnSpPr>
          <p:nvPr/>
        </p:nvCxnSpPr>
        <p:spPr>
          <a:xfrm flipV="1">
            <a:off x="5348929" y="2175701"/>
            <a:ext cx="996867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7561" y="1910294"/>
            <a:ext cx="32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4539" y="1905685"/>
            <a:ext cx="32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275026" y="3230432"/>
                <a:ext cx="11740896" cy="17924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Assumptions: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population is admitted due to the symptoms of the infection,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are due to other health problems.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2. Infected population who tested negative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will remain negative on test results.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6" y="3230432"/>
                <a:ext cx="11740896" cy="17924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cxnSpLocks/>
            <a:stCxn id="4" idx="2"/>
          </p:cNvCxnSpPr>
          <p:nvPr/>
        </p:nvCxnSpPr>
        <p:spPr>
          <a:xfrm flipH="1">
            <a:off x="2964478" y="2591201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03733" y="2561076"/>
                <a:ext cx="636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h𝑛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3" y="2561076"/>
                <a:ext cx="636136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cxnSpLocks/>
            <a:stCxn id="5" idx="2"/>
          </p:cNvCxnSpPr>
          <p:nvPr/>
        </p:nvCxnSpPr>
        <p:spPr>
          <a:xfrm flipH="1">
            <a:off x="4886812" y="2591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26067" y="2568462"/>
                <a:ext cx="636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h𝑛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67" y="2568462"/>
                <a:ext cx="636136" cy="400110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cxnSpLocks/>
            <a:stCxn id="6" idx="2"/>
          </p:cNvCxnSpPr>
          <p:nvPr/>
        </p:nvCxnSpPr>
        <p:spPr>
          <a:xfrm flipH="1">
            <a:off x="6778694" y="2591199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17949" y="2591199"/>
                <a:ext cx="5832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h𝑖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49" y="2591199"/>
                <a:ext cx="583237" cy="40011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/>
            <a:stCxn id="7" idx="2"/>
          </p:cNvCxnSpPr>
          <p:nvPr/>
        </p:nvCxnSpPr>
        <p:spPr>
          <a:xfrm flipH="1">
            <a:off x="8730174" y="259550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769429" y="2552159"/>
                <a:ext cx="636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h𝑛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29" y="2552159"/>
                <a:ext cx="636136" cy="40011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5148607" y="6537791"/>
            <a:ext cx="996867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88757" y="6270067"/>
            <a:ext cx="32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78511" y="6347011"/>
            <a:ext cx="1320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no flow</a:t>
            </a:r>
          </a:p>
        </p:txBody>
      </p:sp>
    </p:spTree>
    <p:extLst>
      <p:ext uri="{BB962C8B-B14F-4D97-AF65-F5344CB8AC3E}">
        <p14:creationId xmlns:p14="http://schemas.microsoft.com/office/powerpoint/2010/main" val="104911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D470C-3317-CF43-B044-CDAB97540159}"/>
              </a:ext>
            </a:extLst>
          </p:cNvPr>
          <p:cNvSpPr/>
          <p:nvPr/>
        </p:nvSpPr>
        <p:spPr>
          <a:xfrm>
            <a:off x="-218905" y="-109200"/>
            <a:ext cx="12529750" cy="768734"/>
          </a:xfrm>
          <a:prstGeom prst="rect">
            <a:avLst/>
          </a:prstGeom>
          <a:solidFill>
            <a:srgbClr val="8FAADC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89616" y="1843508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S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7220305" y="2521112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I-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220305" y="1034684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I+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0483374" y="1843507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R</a:t>
            </a:r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134705" y="1450183"/>
            <a:ext cx="2348669" cy="80882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6" idx="1"/>
          </p:cNvCxnSpPr>
          <p:nvPr/>
        </p:nvCxnSpPr>
        <p:spPr>
          <a:xfrm flipV="1">
            <a:off x="1604016" y="2259006"/>
            <a:ext cx="2353220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/>
          </p:cNvSpPr>
          <p:nvPr/>
        </p:nvSpPr>
        <p:spPr>
          <a:xfrm>
            <a:off x="3957236" y="1843507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I</a:t>
            </a:r>
            <a:r>
              <a:rPr lang="en-US" sz="4800" i="1" baseline="-25000" dirty="0"/>
              <a:t>0</a:t>
            </a:r>
          </a:p>
        </p:txBody>
      </p:sp>
      <p:cxnSp>
        <p:nvCxnSpPr>
          <p:cNvPr id="61" name="Straight Arrow Connector 60"/>
          <p:cNvCxnSpPr>
            <a:stCxn id="56" idx="3"/>
            <a:endCxn id="11" idx="1"/>
          </p:cNvCxnSpPr>
          <p:nvPr/>
        </p:nvCxnSpPr>
        <p:spPr>
          <a:xfrm>
            <a:off x="4871636" y="2259006"/>
            <a:ext cx="5611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3"/>
            <a:endCxn id="11" idx="1"/>
          </p:cNvCxnSpPr>
          <p:nvPr/>
        </p:nvCxnSpPr>
        <p:spPr>
          <a:xfrm flipV="1">
            <a:off x="8134705" y="2259006"/>
            <a:ext cx="2348669" cy="6776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3"/>
            <a:endCxn id="10" idx="1"/>
          </p:cNvCxnSpPr>
          <p:nvPr/>
        </p:nvCxnSpPr>
        <p:spPr>
          <a:xfrm flipV="1">
            <a:off x="4871636" y="1450183"/>
            <a:ext cx="2348669" cy="80882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  <a:endCxn id="9" idx="1"/>
          </p:cNvCxnSpPr>
          <p:nvPr/>
        </p:nvCxnSpPr>
        <p:spPr>
          <a:xfrm>
            <a:off x="4871636" y="2259006"/>
            <a:ext cx="2348669" cy="6776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/>
        </p:nvSpPr>
        <p:spPr>
          <a:xfrm>
            <a:off x="2399561" y="4560747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S</a:t>
            </a:r>
          </a:p>
        </p:txBody>
      </p:sp>
      <p:cxnSp>
        <p:nvCxnSpPr>
          <p:cNvPr id="81" name="Straight Arrow Connector 80"/>
          <p:cNvCxnSpPr>
            <a:stCxn id="4" idx="2"/>
            <a:endCxn id="80" idx="0"/>
          </p:cNvCxnSpPr>
          <p:nvPr/>
        </p:nvCxnSpPr>
        <p:spPr>
          <a:xfrm>
            <a:off x="1146816" y="2674505"/>
            <a:ext cx="1709945" cy="18862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/>
          </p:cNvSpPr>
          <p:nvPr/>
        </p:nvSpPr>
        <p:spPr>
          <a:xfrm>
            <a:off x="4310985" y="4560746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I-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6222252" y="4560745"/>
            <a:ext cx="916155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I+</a:t>
            </a:r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>
            <a:off x="8158812" y="4565050"/>
            <a:ext cx="9144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H</a:t>
            </a:r>
            <a:r>
              <a:rPr lang="en-US" sz="4800" i="1" baseline="-25000" dirty="0"/>
              <a:t>R</a:t>
            </a:r>
          </a:p>
        </p:txBody>
      </p:sp>
      <p:cxnSp>
        <p:nvCxnSpPr>
          <p:cNvPr id="91" name="Straight Arrow Connector 90"/>
          <p:cNvCxnSpPr>
            <a:stCxn id="56" idx="2"/>
            <a:endCxn id="87" idx="0"/>
          </p:cNvCxnSpPr>
          <p:nvPr/>
        </p:nvCxnSpPr>
        <p:spPr>
          <a:xfrm>
            <a:off x="4414436" y="2674504"/>
            <a:ext cx="2265894" cy="18862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6" idx="2"/>
            <a:endCxn id="86" idx="0"/>
          </p:cNvCxnSpPr>
          <p:nvPr/>
        </p:nvCxnSpPr>
        <p:spPr>
          <a:xfrm>
            <a:off x="4414436" y="2674504"/>
            <a:ext cx="353749" cy="18862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1"/>
            <a:endCxn id="87" idx="0"/>
          </p:cNvCxnSpPr>
          <p:nvPr/>
        </p:nvCxnSpPr>
        <p:spPr>
          <a:xfrm flipH="1">
            <a:off x="6680330" y="1450183"/>
            <a:ext cx="539975" cy="31105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1"/>
            <a:endCxn id="86" idx="0"/>
          </p:cNvCxnSpPr>
          <p:nvPr/>
        </p:nvCxnSpPr>
        <p:spPr>
          <a:xfrm flipH="1">
            <a:off x="4768185" y="2936611"/>
            <a:ext cx="2452120" cy="16241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6" idx="3"/>
            <a:endCxn id="11" idx="1"/>
          </p:cNvCxnSpPr>
          <p:nvPr/>
        </p:nvCxnSpPr>
        <p:spPr>
          <a:xfrm flipV="1">
            <a:off x="5225385" y="2259006"/>
            <a:ext cx="5257989" cy="27172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0" idx="3"/>
            <a:endCxn id="86" idx="1"/>
          </p:cNvCxnSpPr>
          <p:nvPr/>
        </p:nvCxnSpPr>
        <p:spPr>
          <a:xfrm flipV="1">
            <a:off x="3313961" y="4976245"/>
            <a:ext cx="997024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9" idx="0"/>
            <a:endCxn id="11" idx="2"/>
          </p:cNvCxnSpPr>
          <p:nvPr/>
        </p:nvCxnSpPr>
        <p:spPr>
          <a:xfrm flipV="1">
            <a:off x="8616012" y="2674504"/>
            <a:ext cx="2324562" cy="18905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3"/>
          </p:cNvCxnSpPr>
          <p:nvPr/>
        </p:nvCxnSpPr>
        <p:spPr>
          <a:xfrm flipV="1">
            <a:off x="7138407" y="2259006"/>
            <a:ext cx="3344967" cy="27172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9490543" y="3373186"/>
                <a:ext cx="4538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543" y="3373186"/>
                <a:ext cx="45384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/>
              <p:cNvSpPr txBox="1"/>
              <p:nvPr/>
            </p:nvSpPr>
            <p:spPr>
              <a:xfrm>
                <a:off x="1508906" y="3264576"/>
                <a:ext cx="4538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06" y="3264576"/>
                <a:ext cx="45384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10213154" y="3264576"/>
                <a:ext cx="458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154" y="3264576"/>
                <a:ext cx="45865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2190040" y="3264576"/>
                <a:ext cx="458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40" y="3264576"/>
                <a:ext cx="45865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5499800" y="4314204"/>
                <a:ext cx="458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00" y="4314204"/>
                <a:ext cx="45865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3543754" y="3487068"/>
                <a:ext cx="10993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54" y="3487068"/>
                <a:ext cx="1099340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4619267" y="2826500"/>
                <a:ext cx="615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267" y="2826500"/>
                <a:ext cx="615040" cy="338554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5612654" y="3364611"/>
                <a:ext cx="10993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54" y="3364611"/>
                <a:ext cx="1099340" cy="338554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605759" y="3283129"/>
                <a:ext cx="40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59" y="3283129"/>
                <a:ext cx="4099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194706" y="3588439"/>
                <a:ext cx="4163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06" y="3588439"/>
                <a:ext cx="41633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 flipH="1">
            <a:off x="1501" y="2532"/>
            <a:ext cx="1219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Diagram of interactions between community and hospital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009662" y="81434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33147" y="624188"/>
            <a:ext cx="3846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within community/hospital transitions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81352" y="2674503"/>
            <a:ext cx="1709945" cy="1886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949560" y="2674503"/>
            <a:ext cx="2324562" cy="189054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0689" y="860033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14174" y="669880"/>
            <a:ext cx="369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admission when rooms are 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175522" y="5568105"/>
                <a:ext cx="12016478" cy="121674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Assumptions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cured of both non-infection-related illness and infection at discharge. (Discharge rate due of non-infection-related illness is slower than the natural recovery rate of the infection.)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2" y="5568105"/>
                <a:ext cx="12016478" cy="1216743"/>
              </a:xfrm>
              <a:prstGeom prst="roundRect">
                <a:avLst/>
              </a:prstGeom>
              <a:blipFill>
                <a:blip r:embed="rId13"/>
                <a:stretch>
                  <a:fillRect l="-211" b="-132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9" idx="2"/>
            <a:endCxn id="87" idx="0"/>
          </p:cNvCxnSpPr>
          <p:nvPr/>
        </p:nvCxnSpPr>
        <p:spPr>
          <a:xfrm flipH="1">
            <a:off x="6680330" y="3352109"/>
            <a:ext cx="997175" cy="12086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55297" y="3390753"/>
                <a:ext cx="5701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97" y="3390753"/>
                <a:ext cx="570156" cy="338554"/>
              </a:xfrm>
              <a:prstGeom prst="rect">
                <a:avLst/>
              </a:prstGeom>
              <a:blipFill>
                <a:blip r:embed="rId1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B187DAF-7EF7-4F42-8B12-6BB538CD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6" y="1349698"/>
            <a:ext cx="10980608" cy="489694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95FF6-7146-F045-848A-1B61BC19BC98}"/>
              </a:ext>
            </a:extLst>
          </p:cNvPr>
          <p:cNvSpPr txBox="1"/>
          <p:nvPr/>
        </p:nvSpPr>
        <p:spPr>
          <a:xfrm flipH="1">
            <a:off x="1711452" y="371630"/>
            <a:ext cx="876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288344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019CC8C-7D86-F241-876C-A7B5BF1E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41" y="1049414"/>
            <a:ext cx="7994760" cy="5186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95FF6-7146-F045-848A-1B61BC19BC98}"/>
              </a:ext>
            </a:extLst>
          </p:cNvPr>
          <p:cNvSpPr txBox="1"/>
          <p:nvPr/>
        </p:nvSpPr>
        <p:spPr>
          <a:xfrm flipH="1">
            <a:off x="1711452" y="371630"/>
            <a:ext cx="876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Define the 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32016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AF03F2-BF1C-2244-85AB-903468FC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Euler’s Method</a:t>
            </a:r>
          </a:p>
        </p:txBody>
      </p:sp>
      <p:pic>
        <p:nvPicPr>
          <p:cNvPr id="7" name="Picture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3829D37B-C473-6549-B4E5-66CE9E75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5" y="3419140"/>
            <a:ext cx="6253211" cy="1439884"/>
          </a:xfrm>
          <a:prstGeom prst="rect">
            <a:avLst/>
          </a:prstGeom>
        </p:spPr>
      </p:pic>
      <p:pic>
        <p:nvPicPr>
          <p:cNvPr id="12" name="Content Placeholder 11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E1E0900-82AD-6F4E-903E-BC12F3019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5" y="2122413"/>
            <a:ext cx="6253212" cy="1130899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A0F540CC-EB29-4908-A33E-5590929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2484116"/>
            <a:ext cx="4004479" cy="1935307"/>
          </a:xfrm>
        </p:spPr>
        <p:txBody>
          <a:bodyPr>
            <a:normAutofit/>
          </a:bodyPr>
          <a:lstStyle/>
          <a:p>
            <a:r>
              <a:rPr lang="en-US" dirty="0"/>
              <a:t>Can a simple numerical method like Euler’s method solve a complex system of equations?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7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AF03F2-BF1C-2244-85AB-903468FC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Initial Conditions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EA28999-A1E0-8647-81A4-A05BCC25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17" y="1564225"/>
            <a:ext cx="10271121" cy="47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D77AAF-329A-2D4B-9031-5C251425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19" y="14417"/>
            <a:ext cx="6202017" cy="321275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976918-E3CF-AB46-BB8D-D9F59D18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14"/>
          <a:stretch/>
        </p:blipFill>
        <p:spPr>
          <a:xfrm>
            <a:off x="5910530" y="-1"/>
            <a:ext cx="6241366" cy="3319087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6B93671-0CE9-264B-9755-073115C85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87989"/>
            <a:ext cx="6947456" cy="342900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137C33C-2566-5E48-A161-5A408BF296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209"/>
          <a:stretch/>
        </p:blipFill>
        <p:spPr>
          <a:xfrm>
            <a:off x="5910530" y="3431872"/>
            <a:ext cx="5865373" cy="33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359</Words>
  <Application>Microsoft Macintosh PowerPoint</Application>
  <PresentationFormat>Widescreen</PresentationFormat>
  <Paragraphs>97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Ayuthaya</vt:lpstr>
      <vt:lpstr>Calibri</vt:lpstr>
      <vt:lpstr>Calibri Light</vt:lpstr>
      <vt:lpstr>Cambria Math</vt:lpstr>
      <vt:lpstr>Office Theme</vt:lpstr>
      <vt:lpstr>SEIR Model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Euler’s Method</vt:lpstr>
      <vt:lpstr>Initial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JENNEFER MALDONADO</cp:lastModifiedBy>
  <cp:revision>90</cp:revision>
  <dcterms:created xsi:type="dcterms:W3CDTF">2020-06-11T22:48:54Z</dcterms:created>
  <dcterms:modified xsi:type="dcterms:W3CDTF">2021-12-15T21:34:57Z</dcterms:modified>
</cp:coreProperties>
</file>