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1E24F143.xml" ContentType="application/vnd.ms-powerpoint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A8DB532-7352-CC10-010F-7FAF1FE62DB9}" name="Jennifer McHenry" initials="JM" userId="S::jamchenry@fsu.edu::eac38edd-1ca0-4ebc-b03a-94c74e4308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lest\Dropbox\Seagrass-Restoration-Trade-offs-Analysis\publication_plots\Severity_Association_Comparison_SarahGraph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lest\Dropbox\Seagrass-Restoration-Trade-offs-Analysis\publication_plots\Severity_Association_Comparison_Sarah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lest\Dropbox\Seagrass-Restoration-Trade-offs-Analysis\publication_plots\Severity_Association_Comparison_Sarah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lest\Dropbox\Seagrass-Restoration-Trade-offs-Analysis\publication_plots\Severity_Association_Comparison_Sarah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lest\Dropbox\Seagrass-Restoration-Trade-offs-Analysis\publication_plots\Severity_Association_Comparison_SarahGraph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lest\Dropbox\Seagrass-Restoration-Trade-offs-Analysis\publication_plots\Severity_Association_Comparison_Sarah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lest\Dropbox\Seagrass-Restoration-Trade-offs-Analysis\publication_plots\Severity_Association_Comparison_SarahGraph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lest\Dropbox\Seagrass-Restoration-Trade-offs-Analysis\publication_plots\Severity_Association_Comparison_Sarah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Confirmed beds - 25 km2, 90th percentile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  <a:prstDash val="sysDot"/>
              </a:ln>
            </c:spPr>
            <c:trendlineType val="linear"/>
            <c:dispRSqr val="1"/>
            <c:dispEq val="0"/>
            <c:trendlineLbl>
              <c:layout>
                <c:manualLayout>
                  <c:x val="-1.142038788775564E-2"/>
                  <c:y val="-8.8776948732936772E-3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 sz="900" baseline="0">
                      <a:solidFill>
                        <a:schemeClr val="bg2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</c:trendlineLbl>
          </c:trendline>
          <c:xVal>
            <c:numRef>
              <c:f>'5 x 5 km (90th Percentile)'!$Q$13:$Q$22</c:f>
              <c:numCache>
                <c:formatCode>0.00</c:formatCode>
                <c:ptCount val="10"/>
                <c:pt idx="0">
                  <c:v>0.48</c:v>
                </c:pt>
                <c:pt idx="1">
                  <c:v>0.15</c:v>
                </c:pt>
                <c:pt idx="2">
                  <c:v>-0.13</c:v>
                </c:pt>
                <c:pt idx="3">
                  <c:v>0.1</c:v>
                </c:pt>
                <c:pt idx="4">
                  <c:v>0.06</c:v>
                </c:pt>
                <c:pt idx="5">
                  <c:v>0.25</c:v>
                </c:pt>
                <c:pt idx="6">
                  <c:v>0.18</c:v>
                </c:pt>
                <c:pt idx="7">
                  <c:v>0.36</c:v>
                </c:pt>
                <c:pt idx="8">
                  <c:v>-0.34</c:v>
                </c:pt>
                <c:pt idx="9">
                  <c:v>-0.23</c:v>
                </c:pt>
              </c:numCache>
            </c:numRef>
          </c:xVal>
          <c:yVal>
            <c:numRef>
              <c:f>'5 x 5 km (90th Percentile)'!$R$13:$R$22</c:f>
              <c:numCache>
                <c:formatCode>0.000</c:formatCode>
                <c:ptCount val="10"/>
                <c:pt idx="0">
                  <c:v>0.133864598025388</c:v>
                </c:pt>
                <c:pt idx="1">
                  <c:v>4.7827926657263799E-2</c:v>
                </c:pt>
                <c:pt idx="2">
                  <c:v>2.6939351198872006E-3</c:v>
                </c:pt>
                <c:pt idx="3">
                  <c:v>6.6163610719323002E-2</c:v>
                </c:pt>
                <c:pt idx="4">
                  <c:v>8.1678420310296207E-2</c:v>
                </c:pt>
                <c:pt idx="5">
                  <c:v>3.0902679830747501E-2</c:v>
                </c:pt>
                <c:pt idx="6">
                  <c:v>4.7827926657263799E-2</c:v>
                </c:pt>
                <c:pt idx="7">
                  <c:v>3.7954866008462596E-2</c:v>
                </c:pt>
                <c:pt idx="8">
                  <c:v>2.8081805359661496E-2</c:v>
                </c:pt>
                <c:pt idx="9">
                  <c:v>6.9252468265162005E-3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37E-4749-84D4-C24B0F3D81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5388095"/>
        <c:axId val="895389343"/>
      </c:scatterChart>
      <c:valAx>
        <c:axId val="895388095"/>
        <c:scaling>
          <c:orientation val="minMax"/>
          <c:max val="0.5"/>
          <c:min val="-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Correlation Coefficients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389343"/>
        <c:crosses val="autoZero"/>
        <c:crossBetween val="midCat"/>
        <c:majorUnit val="0.1"/>
      </c:valAx>
      <c:valAx>
        <c:axId val="895389343"/>
        <c:scaling>
          <c:orientation val="minMax"/>
          <c:max val="0.14000000000000001"/>
          <c:min val="-2.000000000000000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 Win-Win Beyond Expected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144251603966170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388095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Restoration areas - 25 km2, 90th percentile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9E0-482E-B41B-920A08B6E0CD}"/>
              </c:ext>
            </c:extLst>
          </c:dPt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5.8620734908136483E-2"/>
                  <c:y val="-8.856973357782331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'5 x 5 km (90th Percentile)'!$X$13:$X$22</c:f>
              <c:numCache>
                <c:formatCode>0.00</c:formatCode>
                <c:ptCount val="10"/>
                <c:pt idx="0">
                  <c:v>0.34</c:v>
                </c:pt>
                <c:pt idx="1">
                  <c:v>0.28000000000000003</c:v>
                </c:pt>
                <c:pt idx="2">
                  <c:v>-0.15</c:v>
                </c:pt>
                <c:pt idx="3">
                  <c:v>0.24</c:v>
                </c:pt>
                <c:pt idx="4">
                  <c:v>0.17</c:v>
                </c:pt>
                <c:pt idx="5">
                  <c:v>0.21</c:v>
                </c:pt>
                <c:pt idx="6">
                  <c:v>0.01</c:v>
                </c:pt>
                <c:pt idx="7">
                  <c:v>0.34</c:v>
                </c:pt>
                <c:pt idx="8">
                  <c:v>-0.36</c:v>
                </c:pt>
                <c:pt idx="9">
                  <c:v>-0.17</c:v>
                </c:pt>
              </c:numCache>
            </c:numRef>
          </c:xVal>
          <c:yVal>
            <c:numRef>
              <c:f>'5 x 5 km (90th Percentile)'!$Y$13:$Y$22</c:f>
              <c:numCache>
                <c:formatCode>0.000</c:formatCode>
                <c:ptCount val="10"/>
                <c:pt idx="0">
                  <c:v>2.0848329048843199E-2</c:v>
                </c:pt>
                <c:pt idx="1">
                  <c:v>2.0848329048843199E-2</c:v>
                </c:pt>
                <c:pt idx="2">
                  <c:v>-7.4293059125964001E-3</c:v>
                </c:pt>
                <c:pt idx="3">
                  <c:v>2.3419023136246796E-2</c:v>
                </c:pt>
                <c:pt idx="4">
                  <c:v>3.3701799485861196E-2</c:v>
                </c:pt>
                <c:pt idx="5">
                  <c:v>2.0848329048843199E-2</c:v>
                </c:pt>
                <c:pt idx="6">
                  <c:v>1.3136246786632401E-2</c:v>
                </c:pt>
                <c:pt idx="7">
                  <c:v>2.8534704370180002E-3</c:v>
                </c:pt>
                <c:pt idx="8">
                  <c:v>5.4241645244216003E-3</c:v>
                </c:pt>
                <c:pt idx="9">
                  <c:v>1.5681233933162002E-3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9E0-482E-B41B-920A08B6E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5388095"/>
        <c:axId val="895389343"/>
      </c:scatterChart>
      <c:valAx>
        <c:axId val="895388095"/>
        <c:scaling>
          <c:orientation val="minMax"/>
          <c:max val="0.5"/>
          <c:min val="-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Correlation Coefficients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389343"/>
        <c:crosses val="autoZero"/>
        <c:crossBetween val="midCat"/>
        <c:majorUnit val="0.1"/>
      </c:valAx>
      <c:valAx>
        <c:axId val="895389343"/>
        <c:scaling>
          <c:orientation val="minMax"/>
          <c:max val="0.14000000000000001"/>
          <c:min val="-2.000000000000000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 Win-Win Beyond Expected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14425160396617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3880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Restoration areas - 1 ha, 90th percentile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3.8320209973753282E-4"/>
                  <c:y val="-1.999781277340332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'1-hectare (90th Percentile)'!$X$13:$X$22</c:f>
              <c:numCache>
                <c:formatCode>0.00</c:formatCode>
                <c:ptCount val="10"/>
                <c:pt idx="0">
                  <c:v>0.49</c:v>
                </c:pt>
                <c:pt idx="1">
                  <c:v>0.3</c:v>
                </c:pt>
                <c:pt idx="2">
                  <c:v>0.18</c:v>
                </c:pt>
                <c:pt idx="3">
                  <c:v>0.25</c:v>
                </c:pt>
                <c:pt idx="4">
                  <c:v>0.19</c:v>
                </c:pt>
                <c:pt idx="5">
                  <c:v>0.45</c:v>
                </c:pt>
                <c:pt idx="6">
                  <c:v>0.02</c:v>
                </c:pt>
                <c:pt idx="7">
                  <c:v>0.3</c:v>
                </c:pt>
                <c:pt idx="8">
                  <c:v>-0.3</c:v>
                </c:pt>
                <c:pt idx="9">
                  <c:v>-0.25</c:v>
                </c:pt>
              </c:numCache>
            </c:numRef>
          </c:xVal>
          <c:yVal>
            <c:numRef>
              <c:f>'1-hectare (90th Percentile)'!$Y$13:$Y$22</c:f>
              <c:numCache>
                <c:formatCode>0.00</c:formatCode>
                <c:ptCount val="10"/>
                <c:pt idx="0">
                  <c:v>7.0000000000000007E-2</c:v>
                </c:pt>
                <c:pt idx="1">
                  <c:v>1.9999999999999997E-2</c:v>
                </c:pt>
                <c:pt idx="2">
                  <c:v>0.01</c:v>
                </c:pt>
                <c:pt idx="3">
                  <c:v>6.0000000000000005E-2</c:v>
                </c:pt>
                <c:pt idx="4">
                  <c:v>7.0000000000000007E-2</c:v>
                </c:pt>
                <c:pt idx="5">
                  <c:v>0.04</c:v>
                </c:pt>
                <c:pt idx="6">
                  <c:v>1.9999999999999997E-2</c:v>
                </c:pt>
                <c:pt idx="7">
                  <c:v>0.03</c:v>
                </c:pt>
                <c:pt idx="8">
                  <c:v>0.01</c:v>
                </c:pt>
                <c:pt idx="9">
                  <c:v>1.9999999999999997E-2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2BB-4F56-B903-0DF4F7D04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5388095"/>
        <c:axId val="895389343"/>
      </c:scatterChart>
      <c:valAx>
        <c:axId val="895388095"/>
        <c:scaling>
          <c:orientation val="minMax"/>
          <c:max val="0.5"/>
          <c:min val="-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Correlation Coefficients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389343"/>
        <c:crosses val="autoZero"/>
        <c:crossBetween val="midCat"/>
        <c:majorUnit val="0.1"/>
      </c:valAx>
      <c:valAx>
        <c:axId val="895389343"/>
        <c:scaling>
          <c:orientation val="minMax"/>
          <c:max val="9.0000000000000024E-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 Win-Win Beyond Expected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14425160396617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3880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Confirmed beds - 1 ha, 90th percentile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"/>
            <c:marker>
              <c:spPr>
                <a:solidFill>
                  <a:schemeClr val="accent5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B6F-428C-A9F7-53C1D4C4504F}"/>
              </c:ext>
            </c:extLst>
          </c:dPt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8.3573928258967633E-4"/>
                  <c:y val="-2.684419655876348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'1-hectare (90th Percentile)'!$Q$13:$Q$22</c:f>
              <c:numCache>
                <c:formatCode>0.000</c:formatCode>
                <c:ptCount val="10"/>
                <c:pt idx="0">
                  <c:v>0.36216109973309502</c:v>
                </c:pt>
                <c:pt idx="1">
                  <c:v>-5.50396152016705E-3</c:v>
                </c:pt>
                <c:pt idx="2">
                  <c:v>-0.14262214715136401</c:v>
                </c:pt>
                <c:pt idx="3">
                  <c:v>5.1126802625696299E-2</c:v>
                </c:pt>
                <c:pt idx="4">
                  <c:v>-0.15315906756310299</c:v>
                </c:pt>
                <c:pt idx="5">
                  <c:v>0.20895941802148199</c:v>
                </c:pt>
                <c:pt idx="6">
                  <c:v>0.22502284136786699</c:v>
                </c:pt>
                <c:pt idx="7">
                  <c:v>0.482575134914693</c:v>
                </c:pt>
                <c:pt idx="8">
                  <c:v>-0.27887859768580398</c:v>
                </c:pt>
                <c:pt idx="9">
                  <c:v>-0.27981053628938801</c:v>
                </c:pt>
              </c:numCache>
            </c:numRef>
          </c:xVal>
          <c:yVal>
            <c:numRef>
              <c:f>'1-hectare (90th Percentile)'!$R$13:$R$22</c:f>
              <c:numCache>
                <c:formatCode>0.00</c:formatCode>
                <c:ptCount val="10"/>
                <c:pt idx="0" formatCode="General">
                  <c:v>6.0000000000000005E-2</c:v>
                </c:pt>
                <c:pt idx="1">
                  <c:v>4.9999999999999996E-2</c:v>
                </c:pt>
                <c:pt idx="2">
                  <c:v>0.01</c:v>
                </c:pt>
                <c:pt idx="3">
                  <c:v>0.03</c:v>
                </c:pt>
                <c:pt idx="4">
                  <c:v>0.03</c:v>
                </c:pt>
                <c:pt idx="5">
                  <c:v>1.9999999999999997E-2</c:v>
                </c:pt>
                <c:pt idx="6">
                  <c:v>0.08</c:v>
                </c:pt>
                <c:pt idx="7">
                  <c:v>6.0000000000000005E-2</c:v>
                </c:pt>
                <c:pt idx="8">
                  <c:v>4.9999999999999996E-2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B6F-428C-A9F7-53C1D4C45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5388095"/>
        <c:axId val="895389343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spPr>
                  <a:ln w="19050">
                    <a:noFill/>
                  </a:ln>
                </c:spPr>
                <c:xVal>
                  <c:numRef>
                    <c:extLst>
                      <c:ext uri="{02D57815-91ED-43cb-92C2-25804820EDAC}">
                        <c15:formulaRef>
                          <c15:sqref>'1-hectare (90th Percentile)'!$Q$13:$Q$22</c15:sqref>
                        </c15:formulaRef>
                      </c:ext>
                    </c:extLst>
                    <c:numCache>
                      <c:formatCode>0.000</c:formatCode>
                      <c:ptCount val="10"/>
                      <c:pt idx="0">
                        <c:v>0.36216109973309502</c:v>
                      </c:pt>
                      <c:pt idx="1">
                        <c:v>-5.50396152016705E-3</c:v>
                      </c:pt>
                      <c:pt idx="2">
                        <c:v>-0.14262214715136401</c:v>
                      </c:pt>
                      <c:pt idx="3">
                        <c:v>5.1126802625696299E-2</c:v>
                      </c:pt>
                      <c:pt idx="4">
                        <c:v>-0.15315906756310299</c:v>
                      </c:pt>
                      <c:pt idx="5">
                        <c:v>0.20895941802148199</c:v>
                      </c:pt>
                      <c:pt idx="6">
                        <c:v>0.22502284136786699</c:v>
                      </c:pt>
                      <c:pt idx="7">
                        <c:v>0.482575134914693</c:v>
                      </c:pt>
                      <c:pt idx="8">
                        <c:v>-0.27887859768580398</c:v>
                      </c:pt>
                      <c:pt idx="9">
                        <c:v>-0.27981053628938801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'1-hectare (90th Percentile)'!$R$13:$R$22</c15:sqref>
                        </c15:formulaRef>
                      </c:ext>
                    </c:extLst>
                    <c:numCache>
                      <c:formatCode>0.00</c:formatCode>
                      <c:ptCount val="10"/>
                      <c:pt idx="0" formatCode="General">
                        <c:v>6.0000000000000005E-2</c:v>
                      </c:pt>
                      <c:pt idx="1">
                        <c:v>4.9999999999999996E-2</c:v>
                      </c:pt>
                      <c:pt idx="2">
                        <c:v>0.01</c:v>
                      </c:pt>
                      <c:pt idx="3">
                        <c:v>0.03</c:v>
                      </c:pt>
                      <c:pt idx="4">
                        <c:v>0.03</c:v>
                      </c:pt>
                      <c:pt idx="5">
                        <c:v>1.9999999999999997E-2</c:v>
                      </c:pt>
                      <c:pt idx="6">
                        <c:v>0.08</c:v>
                      </c:pt>
                      <c:pt idx="7">
                        <c:v>6.0000000000000005E-2</c:v>
                      </c:pt>
                      <c:pt idx="8">
                        <c:v>4.9999999999999996E-2</c:v>
                      </c:pt>
                      <c:pt idx="9">
                        <c:v>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3B6F-428C-A9F7-53C1D4C4504F}"/>
                  </c:ext>
                </c:extLst>
              </c15:ser>
            </c15:filteredScatterSeries>
          </c:ext>
        </c:extLst>
      </c:scatterChart>
      <c:valAx>
        <c:axId val="895388095"/>
        <c:scaling>
          <c:orientation val="minMax"/>
          <c:max val="0.5"/>
          <c:min val="-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Correlation Coefficients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389343"/>
        <c:crosses val="autoZero"/>
        <c:crossBetween val="midCat"/>
        <c:majorUnit val="0.1"/>
      </c:valAx>
      <c:valAx>
        <c:axId val="89538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 Win-Win Beyond Expected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144251603966170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388095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Confirmed beds - 25 km2, 75th percentile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1"/>
                </a:solidFill>
              </a:ln>
            </c:spPr>
          </c:marker>
          <c:dPt>
            <c:idx val="2"/>
            <c:marker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D3F-48CF-86FB-98C5A758B1A5}"/>
              </c:ext>
            </c:extLst>
          </c:dPt>
          <c:dPt>
            <c:idx val="8"/>
            <c:marker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D3F-48CF-86FB-98C5A758B1A5}"/>
              </c:ext>
            </c:extLst>
          </c:dPt>
          <c:dPt>
            <c:idx val="9"/>
            <c:marker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D3F-48CF-86FB-98C5A758B1A5}"/>
              </c:ext>
            </c:extLst>
          </c:dPt>
          <c:trendline>
            <c:spPr>
              <a:ln w="19050">
                <a:solidFill>
                  <a:schemeClr val="accent1"/>
                </a:solidFill>
                <a:prstDash val="sysDot"/>
              </a:ln>
            </c:spPr>
            <c:trendlineType val="linear"/>
            <c:dispRSqr val="1"/>
            <c:dispEq val="0"/>
            <c:trendlineLbl>
              <c:layout>
                <c:manualLayout>
                  <c:x val="-2.7527770438091213E-2"/>
                  <c:y val="-6.4879826702884851E-3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 sz="900" baseline="0">
                      <a:solidFill>
                        <a:schemeClr val="bg2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</c:trendlineLbl>
          </c:trendline>
          <c:xVal>
            <c:numRef>
              <c:f>'5 x 5 km (75th Percentile)'!$Q$13:$Q$22</c:f>
              <c:numCache>
                <c:formatCode>0.00</c:formatCode>
                <c:ptCount val="10"/>
                <c:pt idx="0">
                  <c:v>0.48</c:v>
                </c:pt>
                <c:pt idx="1">
                  <c:v>0.15</c:v>
                </c:pt>
                <c:pt idx="2">
                  <c:v>-0.13</c:v>
                </c:pt>
                <c:pt idx="3">
                  <c:v>0.1</c:v>
                </c:pt>
                <c:pt idx="4">
                  <c:v>0.06</c:v>
                </c:pt>
                <c:pt idx="5">
                  <c:v>0.25</c:v>
                </c:pt>
                <c:pt idx="6">
                  <c:v>0.18</c:v>
                </c:pt>
                <c:pt idx="7">
                  <c:v>0.36</c:v>
                </c:pt>
                <c:pt idx="8">
                  <c:v>-0.34</c:v>
                </c:pt>
                <c:pt idx="9">
                  <c:v>-0.23</c:v>
                </c:pt>
              </c:numCache>
            </c:numRef>
          </c:xVal>
          <c:yVal>
            <c:numRef>
              <c:f>'5 x 5 km (75th Percentile)'!$R$13:$R$22</c:f>
              <c:numCache>
                <c:formatCode>0.00</c:formatCode>
                <c:ptCount val="10"/>
                <c:pt idx="0">
                  <c:v>0.10816290550070501</c:v>
                </c:pt>
                <c:pt idx="1">
                  <c:v>1.9305359661495103E-2</c:v>
                </c:pt>
                <c:pt idx="2">
                  <c:v>-3.2880818053596599E-2</c:v>
                </c:pt>
                <c:pt idx="3">
                  <c:v>4.1872355430183E-2</c:v>
                </c:pt>
                <c:pt idx="4">
                  <c:v>4.3282792665726003E-2</c:v>
                </c:pt>
                <c:pt idx="5">
                  <c:v>6.6114245416079021E-3</c:v>
                </c:pt>
                <c:pt idx="6">
                  <c:v>1.5074047954865999E-2</c:v>
                </c:pt>
                <c:pt idx="7">
                  <c:v>1.0842736248237006E-2</c:v>
                </c:pt>
                <c:pt idx="8">
                  <c:v>-1.5955571227080398E-2</c:v>
                </c:pt>
                <c:pt idx="9">
                  <c:v>-3.57016925246827E-2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D3F-48CF-86FB-98C5A758B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5388095"/>
        <c:axId val="895389343"/>
      </c:scatterChart>
      <c:valAx>
        <c:axId val="895388095"/>
        <c:scaling>
          <c:orientation val="minMax"/>
          <c:max val="0.5"/>
          <c:min val="-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Correlation Coefficients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389343"/>
        <c:crosses val="autoZero"/>
        <c:crossBetween val="midCat"/>
        <c:majorUnit val="0.1"/>
      </c:valAx>
      <c:valAx>
        <c:axId val="895389343"/>
        <c:scaling>
          <c:orientation val="minMax"/>
          <c:max val="0.12000000000000001"/>
          <c:min val="-6.0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 Win-Win Beyond Expected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144251603966170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388095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Restoration areas - 25 km2, 75th percentile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8B9-4E05-A0E2-4380F5F69C9D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8B9-4E05-A0E2-4380F5F69C9D}"/>
              </c:ext>
            </c:extLst>
          </c:dPt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5.8620734908136483E-2"/>
                  <c:y val="-8.856973357782331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'5 x 5 km (75th Percentile)'!$X$13:$X$22</c:f>
              <c:numCache>
                <c:formatCode>0.00</c:formatCode>
                <c:ptCount val="10"/>
                <c:pt idx="0">
                  <c:v>0.34</c:v>
                </c:pt>
                <c:pt idx="1">
                  <c:v>0.28000000000000003</c:v>
                </c:pt>
                <c:pt idx="2">
                  <c:v>-0.15</c:v>
                </c:pt>
                <c:pt idx="3">
                  <c:v>0.24</c:v>
                </c:pt>
                <c:pt idx="4">
                  <c:v>0.17</c:v>
                </c:pt>
                <c:pt idx="5">
                  <c:v>0.21</c:v>
                </c:pt>
                <c:pt idx="6">
                  <c:v>0.01</c:v>
                </c:pt>
                <c:pt idx="7">
                  <c:v>0.34</c:v>
                </c:pt>
                <c:pt idx="8">
                  <c:v>-0.36</c:v>
                </c:pt>
                <c:pt idx="9">
                  <c:v>-0.17</c:v>
                </c:pt>
              </c:numCache>
            </c:numRef>
          </c:xVal>
          <c:yVal>
            <c:numRef>
              <c:f>'5 x 5 km (75th Percentile)'!$Y$13:$Y$22</c:f>
              <c:numCache>
                <c:formatCode>0.00</c:formatCode>
                <c:ptCount val="10"/>
                <c:pt idx="0">
                  <c:v>-1.2371465295629797E-2</c:v>
                </c:pt>
                <c:pt idx="1">
                  <c:v>-2.6510282776349599E-2</c:v>
                </c:pt>
                <c:pt idx="2">
                  <c:v>-5.8643958868894598E-2</c:v>
                </c:pt>
                <c:pt idx="3">
                  <c:v>-1.49421593830334E-2</c:v>
                </c:pt>
                <c:pt idx="4">
                  <c:v>3.052699228791797E-3</c:v>
                </c:pt>
                <c:pt idx="5">
                  <c:v>-1.8798200514138802E-2</c:v>
                </c:pt>
                <c:pt idx="6">
                  <c:v>-3.2937017994858597E-2</c:v>
                </c:pt>
                <c:pt idx="7">
                  <c:v>-4.0649100257069401E-2</c:v>
                </c:pt>
                <c:pt idx="8">
                  <c:v>-4.5790488431876601E-2</c:v>
                </c:pt>
                <c:pt idx="9">
                  <c:v>-3.8078406169665804E-2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B9-4E05-A0E2-4380F5F69C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5388095"/>
        <c:axId val="895389343"/>
      </c:scatterChart>
      <c:valAx>
        <c:axId val="895388095"/>
        <c:scaling>
          <c:orientation val="minMax"/>
          <c:max val="0.5"/>
          <c:min val="-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Correlation Coefficients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389343"/>
        <c:crosses val="autoZero"/>
        <c:crossBetween val="midCat"/>
        <c:majorUnit val="0.1"/>
      </c:valAx>
      <c:valAx>
        <c:axId val="895389343"/>
        <c:scaling>
          <c:orientation val="minMax"/>
          <c:max val="0.12000000000000001"/>
          <c:min val="-6.0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 Win-Win Beyond Expected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14425160396617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3880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Confirmed beds - 1 ha, 75th percentile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0D0-47C8-96A2-F358E1B2BC02}"/>
              </c:ext>
            </c:extLst>
          </c:dPt>
          <c:dPt>
            <c:idx val="3"/>
            <c:marker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0D0-47C8-96A2-F358E1B2BC02}"/>
              </c:ext>
            </c:extLst>
          </c:dPt>
          <c:dPt>
            <c:idx val="4"/>
            <c:marker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0D0-47C8-96A2-F358E1B2BC02}"/>
              </c:ext>
            </c:extLst>
          </c:dPt>
          <c:dPt>
            <c:idx val="5"/>
            <c:marker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0D0-47C8-96A2-F358E1B2BC02}"/>
              </c:ext>
            </c:extLst>
          </c:dPt>
          <c:dPt>
            <c:idx val="9"/>
            <c:marker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0D0-47C8-96A2-F358E1B2BC02}"/>
              </c:ext>
            </c:extLst>
          </c:dPt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8.3573928258967633E-4"/>
                  <c:y val="-2.684419655876348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'1-hectare (75th Percentile)'!$Q$13:$Q$22</c:f>
              <c:numCache>
                <c:formatCode>0.000</c:formatCode>
                <c:ptCount val="10"/>
                <c:pt idx="0">
                  <c:v>0.36216109973309502</c:v>
                </c:pt>
                <c:pt idx="1">
                  <c:v>-5.50396152016705E-3</c:v>
                </c:pt>
                <c:pt idx="2">
                  <c:v>-0.14262214715136401</c:v>
                </c:pt>
                <c:pt idx="3">
                  <c:v>5.1126802625696299E-2</c:v>
                </c:pt>
                <c:pt idx="4">
                  <c:v>-0.15315906756310299</c:v>
                </c:pt>
                <c:pt idx="5">
                  <c:v>0.20895941802148199</c:v>
                </c:pt>
                <c:pt idx="6">
                  <c:v>0.22502284136786699</c:v>
                </c:pt>
                <c:pt idx="7">
                  <c:v>0.482575134914693</c:v>
                </c:pt>
                <c:pt idx="8">
                  <c:v>-0.27887859768580398</c:v>
                </c:pt>
                <c:pt idx="9">
                  <c:v>-0.27981053628938801</c:v>
                </c:pt>
              </c:numCache>
            </c:numRef>
          </c:xVal>
          <c:yVal>
            <c:numRef>
              <c:f>'1-hectare (75th Percentile)'!$R$13:$R$22</c:f>
              <c:numCache>
                <c:formatCode>0.00</c:formatCode>
                <c:ptCount val="10"/>
                <c:pt idx="0">
                  <c:v>3.0315753915388502E-2</c:v>
                </c:pt>
                <c:pt idx="1">
                  <c:v>2.2316787756583606E-2</c:v>
                </c:pt>
                <c:pt idx="2">
                  <c:v>-3.6939036627245098E-2</c:v>
                </c:pt>
                <c:pt idx="3">
                  <c:v>-1.51770595579949E-2</c:v>
                </c:pt>
                <c:pt idx="4">
                  <c:v>-1.5412714536301303E-2</c:v>
                </c:pt>
                <c:pt idx="5">
                  <c:v>-1.7803472300087601E-2</c:v>
                </c:pt>
                <c:pt idx="6">
                  <c:v>5.5196358560452005E-2</c:v>
                </c:pt>
                <c:pt idx="7">
                  <c:v>3.3611122724931705E-2</c:v>
                </c:pt>
                <c:pt idx="8">
                  <c:v>4.6711710342022955E-3</c:v>
                </c:pt>
                <c:pt idx="9">
                  <c:v>-4.07247198271357E-2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0D0-47C8-96A2-F358E1B2B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5388095"/>
        <c:axId val="895389343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spPr>
                  <a:ln w="19050">
                    <a:noFill/>
                  </a:ln>
                </c:spPr>
                <c:xVal>
                  <c:numRef>
                    <c:extLst>
                      <c:ext uri="{02D57815-91ED-43cb-92C2-25804820EDAC}">
                        <c15:formulaRef>
                          <c15:sqref>'1-hectare (90th Percentile)'!$Q$13:$Q$22</c15:sqref>
                        </c15:formulaRef>
                      </c:ext>
                    </c:extLst>
                    <c:numCache>
                      <c:formatCode>0.000</c:formatCode>
                      <c:ptCount val="10"/>
                      <c:pt idx="0">
                        <c:v>0.36216109973309502</c:v>
                      </c:pt>
                      <c:pt idx="1">
                        <c:v>-5.50396152016705E-3</c:v>
                      </c:pt>
                      <c:pt idx="2">
                        <c:v>-0.14262214715136401</c:v>
                      </c:pt>
                      <c:pt idx="3">
                        <c:v>5.1126802625696299E-2</c:v>
                      </c:pt>
                      <c:pt idx="4">
                        <c:v>-0.15315906756310299</c:v>
                      </c:pt>
                      <c:pt idx="5">
                        <c:v>0.20895941802148199</c:v>
                      </c:pt>
                      <c:pt idx="6">
                        <c:v>0.22502284136786699</c:v>
                      </c:pt>
                      <c:pt idx="7">
                        <c:v>0.482575134914693</c:v>
                      </c:pt>
                      <c:pt idx="8">
                        <c:v>-0.27887859768580398</c:v>
                      </c:pt>
                      <c:pt idx="9">
                        <c:v>-0.27981053628938801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'1-hectare (90th Percentile)'!$R$13:$R$22</c15:sqref>
                        </c15:formulaRef>
                      </c:ext>
                    </c:extLst>
                    <c:numCache>
                      <c:formatCode>0.00</c:formatCode>
                      <c:ptCount val="10"/>
                      <c:pt idx="0" formatCode="General">
                        <c:v>6.0000000000000005E-2</c:v>
                      </c:pt>
                      <c:pt idx="1">
                        <c:v>4.9999999999999996E-2</c:v>
                      </c:pt>
                      <c:pt idx="2">
                        <c:v>0.01</c:v>
                      </c:pt>
                      <c:pt idx="3">
                        <c:v>0.03</c:v>
                      </c:pt>
                      <c:pt idx="4">
                        <c:v>0.03</c:v>
                      </c:pt>
                      <c:pt idx="5">
                        <c:v>1.9999999999999997E-2</c:v>
                      </c:pt>
                      <c:pt idx="6">
                        <c:v>0.08</c:v>
                      </c:pt>
                      <c:pt idx="7">
                        <c:v>6.0000000000000005E-2</c:v>
                      </c:pt>
                      <c:pt idx="8">
                        <c:v>4.9999999999999996E-2</c:v>
                      </c:pt>
                      <c:pt idx="9">
                        <c:v>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40D0-47C8-96A2-F358E1B2BC02}"/>
                  </c:ext>
                </c:extLst>
              </c15:ser>
            </c15:filteredScatterSeries>
          </c:ext>
        </c:extLst>
      </c:scatterChart>
      <c:valAx>
        <c:axId val="895388095"/>
        <c:scaling>
          <c:orientation val="minMax"/>
          <c:max val="0.5"/>
          <c:min val="-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Correlation Coefficients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389343"/>
        <c:crosses val="autoZero"/>
        <c:crossBetween val="midCat"/>
        <c:majorUnit val="0.1"/>
      </c:valAx>
      <c:valAx>
        <c:axId val="89538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 Win-Win Beyond Expected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144251603966170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388095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Restoration areas - 1 ha, 75th percentile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DC3-430B-9676-977E175EBD69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DC3-430B-9676-977E175EBD69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DC3-430B-9676-977E175EBD69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DC3-430B-9676-977E175EBD69}"/>
              </c:ext>
            </c:extLst>
          </c:dPt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3.8320209973753282E-4"/>
                  <c:y val="-1.999781277340332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'1-hectare (75th Percentile)'!$X$13:$X$22</c:f>
              <c:numCache>
                <c:formatCode>0.00</c:formatCode>
                <c:ptCount val="10"/>
                <c:pt idx="0">
                  <c:v>0.49</c:v>
                </c:pt>
                <c:pt idx="1">
                  <c:v>0.3</c:v>
                </c:pt>
                <c:pt idx="2">
                  <c:v>0.18</c:v>
                </c:pt>
                <c:pt idx="3">
                  <c:v>0.25</c:v>
                </c:pt>
                <c:pt idx="4">
                  <c:v>0.19</c:v>
                </c:pt>
                <c:pt idx="5">
                  <c:v>0.45</c:v>
                </c:pt>
                <c:pt idx="6">
                  <c:v>0.02</c:v>
                </c:pt>
                <c:pt idx="7">
                  <c:v>0.3</c:v>
                </c:pt>
                <c:pt idx="8">
                  <c:v>-0.3</c:v>
                </c:pt>
                <c:pt idx="9">
                  <c:v>-0.25</c:v>
                </c:pt>
              </c:numCache>
            </c:numRef>
          </c:xVal>
          <c:yVal>
            <c:numRef>
              <c:f>'1-hectare (75th Percentile)'!$Y$13:$Y$22</c:f>
              <c:numCache>
                <c:formatCode>0.00</c:formatCode>
                <c:ptCount val="10"/>
                <c:pt idx="0">
                  <c:v>3.9432136273640006E-2</c:v>
                </c:pt>
                <c:pt idx="1">
                  <c:v>-2.3710974456007602E-2</c:v>
                </c:pt>
                <c:pt idx="2">
                  <c:v>-3.5951413746354702E-2</c:v>
                </c:pt>
                <c:pt idx="3">
                  <c:v>2.3641481922187901E-2</c:v>
                </c:pt>
                <c:pt idx="4">
                  <c:v>3.6753219414344604E-2</c:v>
                </c:pt>
                <c:pt idx="5">
                  <c:v>1.49545088056387E-2</c:v>
                </c:pt>
                <c:pt idx="6">
                  <c:v>-1.1772888646139103E-2</c:v>
                </c:pt>
                <c:pt idx="7">
                  <c:v>-3.5215646304948001E-3</c:v>
                </c:pt>
                <c:pt idx="8">
                  <c:v>-3.9504879920152697E-2</c:v>
                </c:pt>
                <c:pt idx="9">
                  <c:v>-1.6457742037212203E-2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DC3-430B-9676-977E175EB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5388095"/>
        <c:axId val="895389343"/>
      </c:scatterChart>
      <c:valAx>
        <c:axId val="895388095"/>
        <c:scaling>
          <c:orientation val="minMax"/>
          <c:max val="0.5"/>
          <c:min val="-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Correlation Coefficients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389343"/>
        <c:crosses val="autoZero"/>
        <c:crossBetween val="midCat"/>
        <c:majorUnit val="0.1"/>
      </c:valAx>
      <c:valAx>
        <c:axId val="895389343"/>
        <c:scaling>
          <c:orientation val="minMax"/>
          <c:max val="6.0000000000000012E-2"/>
          <c:min val="-6.0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 Win-Win Beyond Expected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14425160396617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3880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0_1E24F1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F2463FD-A0D6-493D-96DB-AEEADEC8C8FF}" authorId="{EA8DB532-7352-CC10-010F-7FAF1FE62DB9}" created="2022-12-13T16:32:17.436">
    <pc:sldMkLst xmlns:pc="http://schemas.microsoft.com/office/powerpoint/2013/main/command">
      <pc:docMk/>
      <pc:sldMk cId="505737539" sldId="256"/>
    </pc:sldMkLst>
    <p188:txBody>
      <a:bodyPr/>
      <a:lstStyle/>
      <a:p>
        <a:r>
          <a:rPr lang="en-US"/>
          <a:t>Something interesting happening with the large scale 90th percentile for restoration. 
Do we interpret that to mean that you can get higher benefits from restoration 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4754-6C11-0962-F963-12E892252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1A491-A2BB-31A2-ED3A-D6F226F2F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EE25-2846-4617-A368-6B51B74B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9C97-7FFD-4190-9836-BCEF16B7D24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CC437-A975-E055-A32A-F2EB093C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34CB-4940-75B8-5AC3-347AF73A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EBBD-15B5-45E0-A9D1-D8C410AF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8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52F3-5DCF-33A1-05F7-DEDE93F4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31917-4249-74A5-634D-ABD6FBC87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BA4D-AD01-4A16-CB92-E0AF6326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9C97-7FFD-4190-9836-BCEF16B7D24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8C3E-0034-5E23-AA3C-D0221A85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1741-7CAC-6B1E-3227-8D47B220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EBBD-15B5-45E0-A9D1-D8C410AF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E757C-088C-470B-37FB-4BE4B621C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778E0-C9EF-32CC-9052-CC47BDD6F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E0B8A-4201-447E-04FD-196DFDFC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9C97-7FFD-4190-9836-BCEF16B7D24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03A4B-68C4-C9D1-5B9F-0FB52CE5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15A8-D4C0-CE43-D6F4-5857A6A2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EBBD-15B5-45E0-A9D1-D8C410AF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8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51A0-92CE-A51E-F72B-36F5DB72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A754-BEF8-069D-338A-D633EA496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F9E6-8658-8D87-5A2B-8CF728BF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9C97-7FFD-4190-9836-BCEF16B7D24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74BD-C50D-BF27-F6D4-4EFC9729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A81D-CB49-31D0-A9D9-1F08CFF3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EBBD-15B5-45E0-A9D1-D8C410AF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B100-06BF-5EF5-C60A-4764E001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E21D0-117A-DDD1-C629-7305CEB13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B95A-D67A-B956-4A8A-1FD073DE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9C97-7FFD-4190-9836-BCEF16B7D24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01B8B-9A38-D70E-1DDF-A2FBFEEB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9B39-3ACC-FBE3-4247-74DC8870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EBBD-15B5-45E0-A9D1-D8C410AF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4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9844-F201-58EE-2C5A-9F327952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D981C-5837-28EE-ECF7-EA8670C32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8FD79-CE7D-1BA3-DF52-0FE0E7DA1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0CA5C-17FE-84A7-547E-3A131BFD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9C97-7FFD-4190-9836-BCEF16B7D24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E3C3F-1952-F372-FBD4-E52C6759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4CBDE-1589-1741-E981-C7DBE8DA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EBBD-15B5-45E0-A9D1-D8C410AF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4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948C-AEEC-0093-286D-66B8DCD2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A143-20B8-542C-1A25-79045F83F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8357D-1814-0BFF-9CFB-2493B422F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4F5AE-3576-E6B9-8417-03BEB39F3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78B0F-AF63-2D55-1B0A-78A0DB4DE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0E50F-B12C-7EFA-12FF-AA6C7465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9C97-7FFD-4190-9836-BCEF16B7D24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BF027-4971-CDBC-E217-6880EDFA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32354-CD73-ABA6-952C-2EFA4791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EBBD-15B5-45E0-A9D1-D8C410AF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0C30-1D08-5C4D-3ECF-48E97E45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BDEB5-F980-F93A-51A6-39F7AE8C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9C97-7FFD-4190-9836-BCEF16B7D24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706D0-BC86-A2C5-745B-51CD0B38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2F29E-88F8-8760-2B4A-99E24DF1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EBBD-15B5-45E0-A9D1-D8C410AF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4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28A35-F21B-6BC7-6260-A6D8CCCE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9C97-7FFD-4190-9836-BCEF16B7D24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45D82-912D-1C4F-A070-2D45D856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DFE5-BCAA-F688-3C04-664DEA9B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EBBD-15B5-45E0-A9D1-D8C410AF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C87E-8755-EE25-D95F-DABF611F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9183-D97D-B33D-2F6D-CDD40764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5A4C3-6A51-E572-665B-ED5BCD512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2ECE7-00BC-F234-E894-4EEB5FB1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9C97-7FFD-4190-9836-BCEF16B7D24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AE0ED-3A41-83D7-83E3-733BDB41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2618C-095E-6C05-1A13-AFAF93D9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EBBD-15B5-45E0-A9D1-D8C410AF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41B4-AAC7-6068-2203-92649FE0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E9DCB-A2BF-B6CF-43AD-CBFD213DF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B8B89-3DF4-BA37-B736-A7A527A44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9BC0A-C305-CA84-C2D9-63B0A894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9C97-7FFD-4190-9836-BCEF16B7D24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06FEC-59BE-80E8-CF23-0EC358AB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638F-E4F5-D1EC-70F1-B53D7A4C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EBBD-15B5-45E0-A9D1-D8C410AF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D0EB3-4FCA-A8E5-E3E7-D022B4F9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CC3C-3F0A-3C71-1FA9-F11A4A4F9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038C-FDA0-7F43-1C64-7F172633C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9C97-7FFD-4190-9836-BCEF16B7D24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1B9D-9ADE-F8EE-755D-11C8AC517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98DA-B6A2-2DAD-22B8-2C80935C8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EBBD-15B5-45E0-A9D1-D8C410AF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microsoft.com/office/2018/10/relationships/comments" Target="../comments/modernComment_100_1E24F14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28F5BCD5-4566-49E2-8DD2-C024356D3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873116"/>
              </p:ext>
            </p:extLst>
          </p:nvPr>
        </p:nvGraphicFramePr>
        <p:xfrm>
          <a:off x="1323975" y="3315655"/>
          <a:ext cx="4730750" cy="290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32A8B1D-A1AC-41EE-A5D9-C42A125E7E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132765"/>
              </p:ext>
            </p:extLst>
          </p:nvPr>
        </p:nvGraphicFramePr>
        <p:xfrm>
          <a:off x="6137275" y="3309305"/>
          <a:ext cx="4730750" cy="290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D3C26D2-2164-4E0D-B219-4E48B9790C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963947"/>
              </p:ext>
            </p:extLst>
          </p:nvPr>
        </p:nvGraphicFramePr>
        <p:xfrm>
          <a:off x="6236950" y="172709"/>
          <a:ext cx="4787900" cy="298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8B9C437F-B761-EC55-F427-6EF0BA02B6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476182"/>
              </p:ext>
            </p:extLst>
          </p:nvPr>
        </p:nvGraphicFramePr>
        <p:xfrm>
          <a:off x="1349375" y="172709"/>
          <a:ext cx="4787900" cy="298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057375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4F11C0-4B54-4B27-AD9B-DF59DEA2C0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835256"/>
              </p:ext>
            </p:extLst>
          </p:nvPr>
        </p:nvGraphicFramePr>
        <p:xfrm>
          <a:off x="1323975" y="3838165"/>
          <a:ext cx="4730750" cy="290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A2619E9-A4FD-4705-AF5A-3DF3AED23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69765"/>
              </p:ext>
            </p:extLst>
          </p:nvPr>
        </p:nvGraphicFramePr>
        <p:xfrm>
          <a:off x="6137275" y="3831815"/>
          <a:ext cx="4730750" cy="290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E819024-351F-4663-87B6-E853E4BFC6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056060"/>
              </p:ext>
            </p:extLst>
          </p:nvPr>
        </p:nvGraphicFramePr>
        <p:xfrm>
          <a:off x="1336728" y="335814"/>
          <a:ext cx="4908550" cy="298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C8C7A6D-DDD1-4F19-AE4C-3B5A6673F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77678"/>
              </p:ext>
            </p:extLst>
          </p:nvPr>
        </p:nvGraphicFramePr>
        <p:xfrm>
          <a:off x="6391328" y="329464"/>
          <a:ext cx="4787900" cy="298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1547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112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Lester</dc:creator>
  <cp:lastModifiedBy>Jennifer McHenry</cp:lastModifiedBy>
  <cp:revision>2</cp:revision>
  <dcterms:created xsi:type="dcterms:W3CDTF">2022-11-28T19:03:20Z</dcterms:created>
  <dcterms:modified xsi:type="dcterms:W3CDTF">2022-12-14T17:40:07Z</dcterms:modified>
</cp:coreProperties>
</file>